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84" r:id="rId2"/>
    <p:sldId id="305" r:id="rId3"/>
    <p:sldId id="263" r:id="rId4"/>
    <p:sldId id="286" r:id="rId5"/>
    <p:sldId id="294" r:id="rId6"/>
    <p:sldId id="295" r:id="rId7"/>
    <p:sldId id="287" r:id="rId8"/>
    <p:sldId id="291" r:id="rId9"/>
    <p:sldId id="297" r:id="rId10"/>
    <p:sldId id="301" r:id="rId11"/>
    <p:sldId id="298" r:id="rId12"/>
    <p:sldId id="282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4"/>
            <p14:sldId id="305"/>
            <p14:sldId id="263"/>
            <p14:sldId id="286"/>
            <p14:sldId id="294"/>
            <p14:sldId id="295"/>
            <p14:sldId id="287"/>
            <p14:sldId id="291"/>
            <p14:sldId id="297"/>
            <p14:sldId id="301"/>
            <p14:sldId id="298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7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  <c:pt idx="7">
                  <c:v>единый сельскохозяйственныйналог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240.2</c:v>
                </c:pt>
                <c:pt idx="1">
                  <c:v>1138.3</c:v>
                </c:pt>
                <c:pt idx="2">
                  <c:v>2.8</c:v>
                </c:pt>
                <c:pt idx="3">
                  <c:v>268.10000000000002</c:v>
                </c:pt>
                <c:pt idx="4">
                  <c:v>686.7</c:v>
                </c:pt>
                <c:pt idx="5">
                  <c:v>5.9</c:v>
                </c:pt>
                <c:pt idx="6">
                  <c:v>10</c:v>
                </c:pt>
                <c:pt idx="7">
                  <c:v>54.6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5895.9</c:v>
                </c:pt>
                <c:pt idx="1">
                  <c:v>112.2</c:v>
                </c:pt>
                <c:pt idx="2">
                  <c:v>974</c:v>
                </c:pt>
                <c:pt idx="3">
                  <c:v>1084</c:v>
                </c:pt>
                <c:pt idx="4">
                  <c:v>7366</c:v>
                </c:pt>
                <c:pt idx="5">
                  <c:v>4</c:v>
                </c:pt>
                <c:pt idx="6" formatCode="#,##0.00">
                  <c:v>11780.6</c:v>
                </c:pt>
                <c:pt idx="7">
                  <c:v>10.7</c:v>
                </c:pt>
                <c:pt idx="8">
                  <c:v>186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25254,8</a:t>
                    </a:r>
                  </a:p>
                  <a:p>
                    <a:r>
                      <a:rPr lang="ru-RU" sz="1400" baseline="0" dirty="0" smtClean="0"/>
                      <a:t> тыс. руб. - 92,29%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1479,0 тыс. руб. – 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25254.799999999999</c:v>
                </c:pt>
                <c:pt idx="1">
                  <c:v>1479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1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br>
              <a:rPr lang="ru-RU" sz="2000" b="1" i="1" dirty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</a:br>
            <a:r>
              <a:rPr lang="ru-RU" sz="2000" b="1" i="1" dirty="0">
                <a:solidFill>
                  <a:srgbClr val="0070C0"/>
                </a:solidFill>
              </a:rPr>
              <a:t>ОБ ИСПОЛНЕНИИ </a:t>
            </a:r>
            <a:r>
              <a:rPr lang="ru-RU" sz="2000" b="1" i="1" dirty="0" smtClean="0">
                <a:solidFill>
                  <a:srgbClr val="0070C0"/>
                </a:solidFill>
              </a:rPr>
              <a:t>БЮДЖЕТА НИЦИНСКОГО </a:t>
            </a:r>
            <a:r>
              <a:rPr lang="ru-RU" sz="2000" b="1" i="1" dirty="0">
                <a:solidFill>
                  <a:srgbClr val="0070C0"/>
                </a:solidFill>
              </a:rPr>
              <a:t>СЕЛЬСКОГО ПОСЕЛЕНИЯ             </a:t>
            </a: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за 2018 год</a:t>
            </a: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Ferst\Documents\Фото\на сайт\на сайт\x_103a81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68952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36890" y="3786212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chemeClr val="bg1"/>
                </a:solidFill>
              </a:rPr>
              <a:t>К решению Думы </a:t>
            </a:r>
            <a:r>
              <a:rPr lang="ru-RU" i="1" dirty="0" smtClean="0">
                <a:solidFill>
                  <a:schemeClr val="bg1"/>
                </a:solidFill>
              </a:rPr>
              <a:t>Ницинского </a:t>
            </a:r>
            <a:r>
              <a:rPr lang="ru-RU" i="1" dirty="0">
                <a:solidFill>
                  <a:schemeClr val="bg1"/>
                </a:solidFill>
              </a:rPr>
              <a:t>сельского поселения от </a:t>
            </a:r>
            <a:r>
              <a:rPr lang="ru-RU" i="1" dirty="0" smtClean="0">
                <a:solidFill>
                  <a:schemeClr val="bg1"/>
                </a:solidFill>
              </a:rPr>
              <a:t>25 </a:t>
            </a:r>
            <a:r>
              <a:rPr lang="ru-RU" i="1" smtClean="0">
                <a:solidFill>
                  <a:schemeClr val="bg1"/>
                </a:solidFill>
              </a:rPr>
              <a:t>января </a:t>
            </a:r>
            <a:r>
              <a:rPr lang="ru-RU" i="1" smtClean="0">
                <a:solidFill>
                  <a:schemeClr val="bg1"/>
                </a:solidFill>
              </a:rPr>
              <a:t>2018 </a:t>
            </a:r>
            <a:r>
              <a:rPr lang="ru-RU" i="1" dirty="0">
                <a:solidFill>
                  <a:schemeClr val="bg1"/>
                </a:solidFill>
              </a:rPr>
              <a:t>года № </a:t>
            </a:r>
            <a:r>
              <a:rPr lang="ru-RU" i="1" dirty="0" smtClean="0">
                <a:solidFill>
                  <a:schemeClr val="bg1"/>
                </a:solidFill>
              </a:rPr>
              <a:t>36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110655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29704,9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28886,7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29704,9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27428,2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+2276,7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648" y="260648"/>
            <a:ext cx="6480720" cy="10801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ИТОГИ ИСПОЛНЕНИЯ БЮДЖЕТА </a:t>
            </a:r>
            <a:endParaRPr lang="en-US" b="1" i="1" dirty="0" smtClean="0"/>
          </a:p>
          <a:p>
            <a:pPr algn="ctr"/>
            <a:r>
              <a:rPr lang="ru-RU" b="1" i="1" dirty="0" smtClean="0"/>
              <a:t>НИЦИНСКОГО СЕЛЬСКОГО ПОСЕЛЕНИЯ                      </a:t>
            </a:r>
            <a:endParaRPr lang="en-US" b="1" i="1" dirty="0" smtClean="0"/>
          </a:p>
          <a:p>
            <a:pPr algn="ctr"/>
            <a:r>
              <a:rPr lang="ru-RU" b="1" i="1" dirty="0" smtClean="0"/>
              <a:t>      В 2018 ГОДУ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645322"/>
              </p:ext>
            </p:extLst>
          </p:nvPr>
        </p:nvGraphicFramePr>
        <p:xfrm>
          <a:off x="251519" y="2276872"/>
          <a:ext cx="8712968" cy="3888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2791"/>
                <a:gridCol w="1329698"/>
                <a:gridCol w="1296144"/>
                <a:gridCol w="1333929"/>
                <a:gridCol w="1690406"/>
              </a:tblGrid>
              <a:tr h="2592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01.01.2018г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01.01.2018г.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54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2018 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1100000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40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7030A0"/>
                          </a:solidFill>
                          <a:effectLst/>
                        </a:rPr>
                        <a:t>                   ИТОГО:</a:t>
                      </a:r>
                      <a:endParaRPr lang="ru-RU" sz="1400" b="1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1100000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623944,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</a:t>
            </a:r>
          </a:p>
          <a:p>
            <a:pPr algn="ctr"/>
            <a:r>
              <a:rPr lang="ru-RU" sz="2000" i="1" dirty="0" smtClean="0"/>
              <a:t>с. </a:t>
            </a:r>
            <a:r>
              <a:rPr lang="ru-RU" sz="2000" i="1" dirty="0" err="1" smtClean="0"/>
              <a:t>Ницинское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ул.Советская</a:t>
            </a:r>
            <a:r>
              <a:rPr lang="ru-RU" sz="2000" i="1" dirty="0" smtClean="0"/>
              <a:t> 35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(343)6126169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nizpos@mail.ru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224136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НИЦИНСКОГО СЕЛЬСКОГО ПОСЕЛЕНИЯ                                  ОТ 27.12.2016 № 125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136904" cy="468052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2018 года вносились изменения 7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852936"/>
            <a:ext cx="7056784" cy="331236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Решения Думы </a:t>
            </a:r>
            <a:r>
              <a:rPr lang="ru-RU" sz="2000" dirty="0" err="1" smtClean="0"/>
              <a:t>Ницинского</a:t>
            </a:r>
            <a:r>
              <a:rPr lang="ru-RU" sz="2000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15.03.2018  № 36-1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28.06.2018 № 36-2</a:t>
            </a:r>
          </a:p>
          <a:p>
            <a:pPr algn="ctr"/>
            <a:r>
              <a:rPr lang="ru-RU" sz="2000" dirty="0"/>
              <a:t>о</a:t>
            </a:r>
            <a:r>
              <a:rPr lang="ru-RU" sz="2000" dirty="0" smtClean="0"/>
              <a:t>т 07.09.2018 № 36-3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09.10.2018 </a:t>
            </a:r>
            <a:r>
              <a:rPr lang="ru-RU" sz="2000" dirty="0"/>
              <a:t>№ </a:t>
            </a:r>
            <a:r>
              <a:rPr lang="ru-RU" sz="2000" dirty="0" smtClean="0"/>
              <a:t>36-4</a:t>
            </a:r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22.11.2018 </a:t>
            </a:r>
            <a:r>
              <a:rPr lang="ru-RU" sz="2000" dirty="0"/>
              <a:t>№ </a:t>
            </a:r>
            <a:r>
              <a:rPr lang="ru-RU" sz="2000" dirty="0" smtClean="0"/>
              <a:t>36-5</a:t>
            </a:r>
            <a:endParaRPr lang="ru-RU" sz="2000" dirty="0"/>
          </a:p>
          <a:p>
            <a:pPr algn="ctr"/>
            <a:r>
              <a:rPr lang="ru-RU" sz="2000" dirty="0"/>
              <a:t>от </a:t>
            </a:r>
            <a:r>
              <a:rPr lang="ru-RU" sz="2000" dirty="0" smtClean="0"/>
              <a:t>19.12.2018 </a:t>
            </a:r>
            <a:r>
              <a:rPr lang="ru-RU" sz="2000" dirty="0"/>
              <a:t>№ </a:t>
            </a:r>
            <a:r>
              <a:rPr lang="ru-RU" sz="2000" dirty="0" smtClean="0"/>
              <a:t>36-6</a:t>
            </a:r>
          </a:p>
          <a:p>
            <a:pPr algn="ctr"/>
            <a:r>
              <a:rPr lang="ru-RU" sz="2000" smtClean="0"/>
              <a:t>от </a:t>
            </a:r>
            <a:r>
              <a:rPr lang="ru-RU" sz="2000" dirty="0" smtClean="0"/>
              <a:t>25.12.2018 № 36-7</a:t>
            </a:r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92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03041"/>
              </p:ext>
            </p:extLst>
          </p:nvPr>
        </p:nvGraphicFramePr>
        <p:xfrm>
          <a:off x="251520" y="1628798"/>
          <a:ext cx="8640960" cy="463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1238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1210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608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571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12684,87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13859,50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2282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30,5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31,7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116632"/>
            <a:ext cx="892899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643572"/>
              </p:ext>
            </p:extLst>
          </p:nvPr>
        </p:nvGraphicFramePr>
        <p:xfrm>
          <a:off x="108991" y="1556454"/>
          <a:ext cx="8928993" cy="546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90771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9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2249,0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2413,2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107,30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392,0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240,2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61,27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4450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1060,0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1138,3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107,39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340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56,57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268,1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156,8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83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561,0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686,7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122,4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8340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556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Денежные взыскания (штрафы)</a:t>
                      </a: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Единый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сельскохозяйственный налог 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54,6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101,18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47511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116632"/>
            <a:ext cx="892899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НАЛОГОВЫЕ И НЕНАЛОГОВЫЕ ДОХОДЫ БЮДЖЕТА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ЗА 2018 ГОД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8031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604194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В 2018 ГОДУ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4157"/>
              </p:ext>
            </p:extLst>
          </p:nvPr>
        </p:nvGraphicFramePr>
        <p:xfrm>
          <a:off x="107504" y="1484784"/>
          <a:ext cx="8928991" cy="848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265"/>
                <a:gridCol w="1887429"/>
                <a:gridCol w="1722976"/>
                <a:gridCol w="1616321"/>
              </a:tblGrid>
              <a:tr h="9863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95257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15930,0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15930,0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7598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Субвенция на осуществление первичного воинского учета на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</a:rPr>
                        <a:t> территориях ,где отсутствуют военные комиссариаты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113,2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112,2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99,12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0897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 бюджетам сельских поселений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0,1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</a:p>
                    <a:p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  <a:p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11308,1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10326,7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91,32</a:t>
                      </a: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ru-RU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14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29704,9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28886,7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97,25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88640"/>
            <a:ext cx="8496944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БЕЗВОЗМЕЗДНЫЕ ПОСТУПЛЕНИЯ 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 2018 ГОДУ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430387"/>
              </p:ext>
            </p:extLst>
          </p:nvPr>
        </p:nvGraphicFramePr>
        <p:xfrm>
          <a:off x="107506" y="1196749"/>
          <a:ext cx="9000998" cy="56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21"/>
                <a:gridCol w="2329445"/>
                <a:gridCol w="1512168"/>
                <a:gridCol w="1368152"/>
                <a:gridCol w="1429126"/>
                <a:gridCol w="1379186"/>
              </a:tblGrid>
              <a:tr h="80873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6215,3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5895,9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94,8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-319,33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112,2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285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97,93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-20,5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1510,6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1084,0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71,76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- 426,5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7618,76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7366,0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96,68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- 252,688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13028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11780,6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90,42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- 1247,6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4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920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70,9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92,1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6711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29704,9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27428,2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92,34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-2276,7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492" y="116632"/>
            <a:ext cx="8317987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ВЫПОЛНЕНИЕ РАСХОДНОЙ ЧАСТИ БЮДЖЕТА </a:t>
            </a:r>
            <a:endParaRPr lang="ru-RU" b="1" i="1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НИЦИНСКОГО СЕЛЬСКОГО ПОСЕЛЕНИЯ                 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           ЗА 2018ГОД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633670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РАСХОДНОЙ ЧАСТИ БЮДЖЕТА НИЦИНСКОГО СЕЛЬСКОГО ПОСЕЛЕНИЯ В 2018 ГОДУ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122949"/>
              </p:ext>
            </p:extLst>
          </p:nvPr>
        </p:nvGraphicFramePr>
        <p:xfrm>
          <a:off x="1619672" y="2852936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188640"/>
            <a:ext cx="8424936" cy="1224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РАСХОДЫ БЮДЖЕТА НИЦИНСКОГО СЕЛЬСКОГО ПОСЕЛЕНИЯ НА РЕАЛИЗАЦИЮ МУНИЦИПАЛЬНОЙ ПРОГРАММЫ В 2018 ГОДУ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5048" y="1556792"/>
            <a:ext cx="8568952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«Социально-экономическое развитие </a:t>
            </a:r>
            <a:r>
              <a:rPr lang="ru-RU" dirty="0" err="1" smtClean="0">
                <a:solidFill>
                  <a:srgbClr val="FF0000"/>
                </a:solidFill>
              </a:rPr>
              <a:t>Ницинского</a:t>
            </a:r>
            <a:r>
              <a:rPr lang="ru-RU" dirty="0" smtClean="0">
                <a:solidFill>
                  <a:srgbClr val="FF0000"/>
                </a:solidFill>
              </a:rPr>
              <a:t> сельского поселения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 на 2014 – 2020 годы»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699</Words>
  <Application>Microsoft Office PowerPoint</Application>
  <PresentationFormat>Экран (4:3)</PresentationFormat>
  <Paragraphs>269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BatangChe</vt:lpstr>
      <vt:lpstr>Arial</vt:lpstr>
      <vt:lpstr>Calibri</vt:lpstr>
      <vt:lpstr>Times New Roman</vt:lpstr>
      <vt:lpstr>Тема Office</vt:lpstr>
      <vt:lpstr>БЮДЖЕТ ДЛЯ ГРАЖДАН ОБ ИСПОЛНЕНИИ БЮДЖЕТА НИЦИНСКОГО СЕЛЬСКОГО ПОСЕЛЕНИЯ              за 2018 год </vt:lpstr>
      <vt:lpstr>О ВНЕСЕНИИ ИЗМЕНЕНИЙ В РЕШЕНИЕ ДУМЫ НИЦИНСКОГО СЕЛЬСКОГО ПОСЕЛЕНИЯ                                  ОТ 27.12.2016 № 125  </vt:lpstr>
      <vt:lpstr>ЫЕ ПОКАЗАТЕЛИ СОЦИАЛЬНО-ЭКОНОМИЧЕСКОГО РАЗВИТИЯ УСТЬ-НИЦИНСКОГО СЕЛЬСКОГО ПОСЕЛЕНИЯИнф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288</cp:revision>
  <cp:lastPrinted>2019-08-30T03:12:45Z</cp:lastPrinted>
  <dcterms:created xsi:type="dcterms:W3CDTF">2018-02-07T06:08:12Z</dcterms:created>
  <dcterms:modified xsi:type="dcterms:W3CDTF">2019-08-30T05:42:01Z</dcterms:modified>
</cp:coreProperties>
</file>