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Налоговые и неналоговые </a:t>
            </a:r>
            <a:r>
              <a:rPr lang="ru-RU" dirty="0" smtClean="0"/>
              <a:t>доходы</a:t>
            </a:r>
          </a:p>
          <a:p>
            <a:pPr>
              <a:defRPr/>
            </a:pPr>
            <a:r>
              <a:rPr lang="ru-RU" dirty="0" smtClean="0"/>
              <a:t>5811,00 </a:t>
            </a:r>
            <a:r>
              <a:rPr lang="ru-RU" dirty="0" smtClean="0"/>
              <a:t>тыс. руб.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Доходы от сдачи в аренду имущества</c:v>
                </c:pt>
                <c:pt idx="5">
                  <c:v>Прочие поступления от использования имущества</c:v>
                </c:pt>
                <c:pt idx="6">
                  <c:v>Штрафы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257.10000000000002</c:v>
                </c:pt>
                <c:pt idx="1">
                  <c:v>4638.2</c:v>
                </c:pt>
                <c:pt idx="2" formatCode="0.0">
                  <c:v>176.8</c:v>
                </c:pt>
                <c:pt idx="3">
                  <c:v>341.7</c:v>
                </c:pt>
                <c:pt idx="4">
                  <c:v>21</c:v>
                </c:pt>
                <c:pt idx="5">
                  <c:v>64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13024934383201"/>
          <c:y val="0.19740488236349807"/>
          <c:w val="0.33736975065616798"/>
          <c:h val="0.80259511763650193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/>
              <a:t>Безвоздмездные</a:t>
            </a:r>
            <a:r>
              <a:rPr lang="ru-RU" dirty="0"/>
              <a:t> </a:t>
            </a:r>
            <a:r>
              <a:rPr lang="ru-RU" dirty="0" smtClean="0"/>
              <a:t>поступления </a:t>
            </a:r>
          </a:p>
          <a:p>
            <a:pPr>
              <a:defRPr/>
            </a:pPr>
            <a:r>
              <a:rPr lang="ru-RU" dirty="0" smtClean="0"/>
              <a:t>74204,6тыс</a:t>
            </a:r>
            <a:r>
              <a:rPr lang="ru-RU" dirty="0" smtClean="0"/>
              <a:t>. руб.</a:t>
            </a:r>
          </a:p>
          <a:p>
            <a:pPr>
              <a:defRPr/>
            </a:pP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Дотации на выравнивание</c:v>
                </c:pt>
                <c:pt idx="1">
                  <c:v>Субвенции</c:v>
                </c:pt>
                <c:pt idx="2">
                  <c:v>Прочие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13160</c:v>
                </c:pt>
                <c:pt idx="1">
                  <c:v>806.9</c:v>
                </c:pt>
                <c:pt idx="2" formatCode="General">
                  <c:v>64446.400000000001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13024934383201"/>
          <c:y val="0.19740488236349807"/>
          <c:w val="0.33736975065616798"/>
          <c:h val="0.43628966439626365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Всего расходов </a:t>
            </a:r>
            <a:r>
              <a:rPr lang="ru-RU" dirty="0" smtClean="0"/>
              <a:t>68283,6тыс</a:t>
            </a:r>
            <a:r>
              <a:rPr lang="ru-RU" dirty="0"/>
              <a:t>. руб.</a:t>
            </a:r>
          </a:p>
        </c:rich>
      </c:tx>
      <c:layout/>
      <c:overlay val="0"/>
    </c:title>
    <c:autoTitleDeleted val="0"/>
    <c:view3D>
      <c:rotX val="1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расходов 271367,7 тыс. руб.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 и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13433.01</c:v>
                </c:pt>
                <c:pt idx="1">
                  <c:v>161.4</c:v>
                </c:pt>
                <c:pt idx="2">
                  <c:v>2224.3000000000002</c:v>
                </c:pt>
                <c:pt idx="3">
                  <c:v>9586.9</c:v>
                </c:pt>
                <c:pt idx="4">
                  <c:v>20306.2</c:v>
                </c:pt>
                <c:pt idx="6">
                  <c:v>100</c:v>
                </c:pt>
                <c:pt idx="7">
                  <c:v>25157.5</c:v>
                </c:pt>
                <c:pt idx="8" formatCode="0.0">
                  <c:v>30</c:v>
                </c:pt>
                <c:pt idx="9">
                  <c:v>75.400000000000006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9654925347278"/>
          <c:y val="0.12094321169701683"/>
          <c:w val="0.33406657734827955"/>
          <c:h val="0.84994596559978186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 01.10.2022 года</c:v>
                </c:pt>
                <c:pt idx="1">
                  <c:v>на 01.01.2023 года</c:v>
                </c:pt>
                <c:pt idx="2">
                  <c:v>на 01.04.2023 года</c:v>
                </c:pt>
                <c:pt idx="3">
                  <c:v>на 01.07.2023 года</c:v>
                </c:pt>
                <c:pt idx="4">
                  <c:v>на 01.01.2024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#,##0.0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62701424"/>
        <c:axId val="199523896"/>
      </c:lineChart>
      <c:catAx>
        <c:axId val="26270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523896"/>
        <c:auto val="1"/>
        <c:lblAlgn val="ctr"/>
        <c:lblOffset val="100"/>
        <c:noMultiLvlLbl val="0"/>
      </c:catAx>
      <c:valAx>
        <c:axId val="1995238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262701424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03570-52E7-4DD5-A72C-78F02169D12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8A21806B-9A94-4CCC-8115-CD5404EF2247}" type="pres">
      <dgm:prSet presAssocID="{21403570-52E7-4DD5-A72C-78F02169D12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3D88593-E502-4EC4-A2E9-25C190BBCE99}" type="presOf" srcId="{21403570-52E7-4DD5-A72C-78F02169D129}" destId="{8A21806B-9A94-4CCC-8115-CD5404EF2247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403570-52E7-4DD5-A72C-78F02169D12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8A21806B-9A94-4CCC-8115-CD5404EF2247}" type="pres">
      <dgm:prSet presAssocID="{21403570-52E7-4DD5-A72C-78F02169D12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3D133C-32DF-42BB-A0CE-F6B237BFCAA6}" type="presOf" srcId="{21403570-52E7-4DD5-A72C-78F02169D129}" destId="{8A21806B-9A94-4CCC-8115-CD5404EF2247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793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5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800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3512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11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939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431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246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1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19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18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49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34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55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04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6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ОСНОВНЫЕ ПАРАМЕТРЫ</a:t>
            </a:r>
            <a:b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</a:b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бюджета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Ницинского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сельского </a:t>
            </a: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поселения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2024 год, </a:t>
            </a:r>
            <a:b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</a:b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тыс</a:t>
            </a: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 руб</a:t>
            </a:r>
            <a:r>
              <a:rPr lang="ru-RU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81330716"/>
              </p:ext>
            </p:extLst>
          </p:nvPr>
        </p:nvGraphicFramePr>
        <p:xfrm>
          <a:off x="467544" y="1844824"/>
          <a:ext cx="823696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76897533"/>
              </p:ext>
            </p:extLst>
          </p:nvPr>
        </p:nvGraphicFramePr>
        <p:xfrm>
          <a:off x="539552" y="2348880"/>
          <a:ext cx="708044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249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Ни</a:t>
            </a:r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5400482"/>
              </p:ext>
            </p:extLst>
          </p:nvPr>
        </p:nvGraphicFramePr>
        <p:xfrm>
          <a:off x="467544" y="2276872"/>
          <a:ext cx="823696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6935179"/>
              </p:ext>
            </p:extLst>
          </p:nvPr>
        </p:nvGraphicFramePr>
        <p:xfrm>
          <a:off x="539552" y="764704"/>
          <a:ext cx="79208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81523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Расходы бюджета </a:t>
            </a:r>
            <a:r>
              <a:rPr lang="ru-RU" sz="2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Слободо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-Туринского сельского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поселения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2024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год,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тыс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руб.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80495337"/>
              </p:ext>
            </p:extLst>
          </p:nvPr>
        </p:nvGraphicFramePr>
        <p:xfrm>
          <a:off x="395536" y="177281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137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Размер муниципального долга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Ницинского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сельского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поселения, тыс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руб.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1485054"/>
              </p:ext>
            </p:extLst>
          </p:nvPr>
        </p:nvGraphicFramePr>
        <p:xfrm>
          <a:off x="395536" y="177281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5980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ое мероприятие">
  <a:themeElements>
    <a:clrScheme name="Главное мероприятие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Главное мероприятие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ое мероприятие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Главное мероприятие</Template>
  <TotalTime>322</TotalTime>
  <Words>47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Impact</vt:lpstr>
      <vt:lpstr>Liberation Serif</vt:lpstr>
      <vt:lpstr>Главное мероприятие</vt:lpstr>
      <vt:lpstr>ОСНОВНЫЕ ПАРАМЕТРЫ бюджета Ницинского сельского поселения 2024 год,  тыс. руб.</vt:lpstr>
      <vt:lpstr>Ни</vt:lpstr>
      <vt:lpstr>Расходы бюджета Слободо-Туринского сельского поселения 2024 год, тыс. руб.</vt:lpstr>
      <vt:lpstr>Размер муниципального долга Ницинского сельского поселения, тыс. руб.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налоговых и неналоговых доходов бюджета</dc:title>
  <dc:creator>6-2</dc:creator>
  <cp:lastModifiedBy>First</cp:lastModifiedBy>
  <cp:revision>30</cp:revision>
  <dcterms:created xsi:type="dcterms:W3CDTF">2022-06-01T09:58:34Z</dcterms:created>
  <dcterms:modified xsi:type="dcterms:W3CDTF">2025-04-04T09:18:08Z</dcterms:modified>
</cp:coreProperties>
</file>