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84" r:id="rId2"/>
    <p:sldId id="305" r:id="rId3"/>
    <p:sldId id="263" r:id="rId4"/>
    <p:sldId id="286" r:id="rId5"/>
    <p:sldId id="294" r:id="rId6"/>
    <p:sldId id="295" r:id="rId7"/>
    <p:sldId id="287" r:id="rId8"/>
    <p:sldId id="291" r:id="rId9"/>
    <p:sldId id="297" r:id="rId10"/>
    <p:sldId id="301" r:id="rId11"/>
    <p:sldId id="298" r:id="rId12"/>
    <p:sldId id="282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84"/>
            <p14:sldId id="305"/>
            <p14:sldId id="263"/>
            <p14:sldId id="286"/>
            <p14:sldId id="294"/>
            <p14:sldId id="295"/>
            <p14:sldId id="287"/>
            <p14:sldId id="291"/>
            <p14:sldId id="297"/>
            <p14:sldId id="301"/>
            <p14:sldId id="298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569" autoAdjust="0"/>
    <p:restoredTop sz="95078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18675409920435E-2"/>
          <c:y val="8.8263707015646911E-2"/>
          <c:w val="0.83755431921525147"/>
          <c:h val="0.818319839493975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19914365147354776"/>
                  <c:y val="4.637451540853773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доходы физических лиц
</a:t>
                    </a:r>
                    <a:r>
                      <a:rPr lang="ru-RU" sz="1100" baseline="0" dirty="0" smtClean="0"/>
                      <a:t>15,70%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7361241410514419"/>
                  <c:y val="-9.7902183019874592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 smtClean="0"/>
                      <a:t>Акцизы </a:t>
                    </a:r>
                    <a:r>
                      <a:rPr lang="ru-RU" sz="1100" baseline="0" dirty="0"/>
                      <a:t>на нефтепродукты
</a:t>
                    </a:r>
                    <a:r>
                      <a:rPr lang="ru-RU" sz="1100" baseline="0" dirty="0" smtClean="0"/>
                      <a:t>46,0%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212494947361424E-2"/>
                  <c:y val="3.349285208574647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Налог, взимаемый с налогоплательщиков, применяющих упрощенную систему налогообложения
</a:t>
                    </a:r>
                    <a:r>
                      <a:rPr lang="ru-RU" sz="1100" baseline="0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3446451680692542"/>
                  <c:y val="-0.1442769012924467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имущество физических лиц
</a:t>
                    </a:r>
                    <a:r>
                      <a:rPr lang="ru-RU" sz="1100" baseline="0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5278680492043902E-2"/>
                  <c:y val="0.1082076759693350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Земельный налог
</a:t>
                    </a:r>
                    <a:r>
                      <a:rPr lang="ru-RU" sz="1100" baseline="0" dirty="0" smtClean="0"/>
                      <a:t>29,2%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651021356712530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Доходы от использования имущества, находящегося в государственной и муниципальной собственности
</a:t>
                    </a:r>
                    <a:r>
                      <a:rPr lang="ru-RU" sz="1100" baseline="0" dirty="0" smtClean="0"/>
                      <a:t>0,26%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с налогоплательщиков, применяющих упрощенную систему налогообложения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Плата за пользование жилых помещений муницпального жилищного фонда</c:v>
                </c:pt>
                <c:pt idx="7">
                  <c:v>прочие доходы</c:v>
                </c:pt>
                <c:pt idx="8">
                  <c:v>инициативное бюджетирование 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116.34</c:v>
                </c:pt>
                <c:pt idx="1">
                  <c:v>103.3</c:v>
                </c:pt>
                <c:pt idx="2">
                  <c:v>0</c:v>
                </c:pt>
                <c:pt idx="3">
                  <c:v>81.099999999999994</c:v>
                </c:pt>
                <c:pt idx="4">
                  <c:v>47.3</c:v>
                </c:pt>
                <c:pt idx="5">
                  <c:v>85.6</c:v>
                </c:pt>
                <c:pt idx="6">
                  <c:v>105.06</c:v>
                </c:pt>
                <c:pt idx="7">
                  <c:v>104.78</c:v>
                </c:pt>
                <c:pt idx="8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36929230085543E-2"/>
          <c:y val="9.3662411210829646E-2"/>
          <c:w val="0.83972614153982894"/>
          <c:h val="0.81267517757834073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</a:t>
                    </a:r>
                    <a:r>
                      <a:rPr lang="ru-RU" dirty="0" smtClean="0"/>
                      <a:t>вопросы-31,4%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540260958658915E-2"/>
                  <c:y val="-8.6495257253536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</a:t>
                    </a:r>
                    <a:r>
                      <a:rPr lang="ru-RU" baseline="0" dirty="0" smtClean="0"/>
                      <a:t> оборона -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3164818106630128E-2"/>
                  <c:y val="0.51907103155934564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Национальная </a:t>
                    </a:r>
                    <a:r>
                      <a:rPr lang="ru-RU" sz="1200" baseline="0" dirty="0"/>
                      <a:t>безопасность и правоохранительная деятельность
</a:t>
                    </a:r>
                    <a:r>
                      <a:rPr lang="ru-RU" sz="1200" baseline="0" dirty="0" smtClean="0"/>
                      <a:t>-5,2%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2829477280302187"/>
                  <c:y val="-0.16894228823826091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/>
                      <a:t>Национальная экономика
</a:t>
                    </a:r>
                    <a:r>
                      <a:rPr lang="ru-RU" sz="1200" baseline="0" dirty="0" smtClean="0"/>
                      <a:t>-2,8%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
</a:t>
                    </a:r>
                    <a:r>
                      <a:rPr lang="ru-RU" dirty="0" smtClean="0"/>
                      <a:t>-15,34%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baseline="0" dirty="0" smtClean="0"/>
                      <a:t> -0,0%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
</a:t>
                    </a:r>
                    <a:r>
                      <a:rPr lang="ru-RU" dirty="0" smtClean="0"/>
                      <a:t>-44,3%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-0,05%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</a:t>
                    </a:r>
                    <a:r>
                      <a:rPr lang="ru-RU" dirty="0" smtClean="0"/>
                      <a:t>спорт
-0,1%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11295</c:v>
                </c:pt>
                <c:pt idx="1">
                  <c:v>161.4</c:v>
                </c:pt>
                <c:pt idx="2">
                  <c:v>2224.3000000000002</c:v>
                </c:pt>
                <c:pt idx="3">
                  <c:v>9586.9</c:v>
                </c:pt>
                <c:pt idx="4">
                  <c:v>20306.2</c:v>
                </c:pt>
                <c:pt idx="5">
                  <c:v>100</c:v>
                </c:pt>
                <c:pt idx="6" formatCode="#,##0.00">
                  <c:v>25157.5</c:v>
                </c:pt>
                <c:pt idx="7">
                  <c:v>30</c:v>
                </c:pt>
                <c:pt idx="8">
                  <c:v>75.400000000000006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 dirty="0" smtClean="0"/>
          </a:p>
          <a:p>
            <a:pPr>
              <a:defRPr/>
            </a:pP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непрограммные направления </c:v>
                </c:pt>
                <c:pt idx="1">
                  <c:v>программные направления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5918.6</c:v>
                </c:pt>
                <c:pt idx="1">
                  <c:v>36701.78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0.16705</cdr:x>
      <cdr:y>0.745</cdr:y>
    </cdr:from>
    <cdr:to>
      <cdr:x>0.21531</cdr:x>
      <cdr:y>0.80344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246448" y="3672408"/>
          <a:ext cx="360090" cy="288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0.35856</cdr:x>
      <cdr:y>0.07304</cdr:y>
    </cdr:from>
    <cdr:to>
      <cdr:x>0.48552</cdr:x>
      <cdr:y>0.1899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675355" y="360040"/>
          <a:ext cx="947357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0.85909</cdr:x>
      <cdr:y>0.33732</cdr:y>
    </cdr:from>
    <cdr:to>
      <cdr:x>0.91667</cdr:x>
      <cdr:y>0.72282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804756" y="1512168"/>
          <a:ext cx="456077" cy="17281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919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8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5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6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53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2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5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0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86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0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0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96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88640"/>
            <a:ext cx="6048672" cy="1800200"/>
          </a:xfrm>
          <a:solidFill>
            <a:srgbClr val="FFFF00"/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lvl="1" algn="ctr"/>
            <a:r>
              <a:rPr lang="ru-RU" sz="3100" b="1" i="1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 ДЛЯ ГРАЖДАН</a:t>
            </a:r>
            <a:br>
              <a:rPr lang="ru-RU" sz="3100" b="1" i="1" dirty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ru-RU" sz="2000" b="1" i="1" dirty="0">
                <a:solidFill>
                  <a:srgbClr val="0070C0"/>
                </a:solidFill>
                <a:cs typeface="Angsana New" panose="02020603050405020304" pitchFamily="18" charset="-34"/>
              </a:rPr>
              <a:t>ОБ ИСПОЛНЕНИИ </a:t>
            </a:r>
            <a:r>
              <a:rPr lang="ru-RU" sz="2000" b="1" i="1" dirty="0" smtClean="0">
                <a:solidFill>
                  <a:srgbClr val="0070C0"/>
                </a:solidFill>
                <a:cs typeface="Angsana New" panose="02020603050405020304" pitchFamily="18" charset="-34"/>
              </a:rPr>
              <a:t>БЮДЖЕТА НИЦИНСКОГО </a:t>
            </a:r>
            <a:r>
              <a:rPr lang="ru-RU" sz="2000" b="1" i="1" dirty="0">
                <a:solidFill>
                  <a:srgbClr val="0070C0"/>
                </a:solidFill>
                <a:cs typeface="Angsana New" panose="02020603050405020304" pitchFamily="18" charset="-34"/>
              </a:rPr>
              <a:t>СЕЛЬСКОГО ПОСЕЛЕНИЯ             </a:t>
            </a:r>
            <a:r>
              <a:rPr lang="ru-RU" sz="2000" b="1" i="1" dirty="0" smtClean="0">
                <a:solidFill>
                  <a:srgbClr val="0070C0"/>
                </a:solidFill>
                <a:cs typeface="Angsana New" panose="02020603050405020304" pitchFamily="18" charset="-34"/>
              </a:rPr>
              <a:t/>
            </a:r>
            <a:br>
              <a:rPr lang="ru-RU" sz="2000" b="1" i="1" dirty="0" smtClean="0">
                <a:solidFill>
                  <a:srgbClr val="0070C0"/>
                </a:solidFill>
                <a:cs typeface="Angsana New" panose="02020603050405020304" pitchFamily="18" charset="-34"/>
              </a:rPr>
            </a:br>
            <a:r>
              <a:rPr lang="ru-RU" sz="2000" b="1" i="1" dirty="0" smtClean="0">
                <a:solidFill>
                  <a:srgbClr val="0070C0"/>
                </a:solidFill>
                <a:cs typeface="Angsana New" panose="02020603050405020304" pitchFamily="18" charset="-34"/>
              </a:rPr>
              <a:t>за 2024 год</a:t>
            </a:r>
            <a:r>
              <a:rPr lang="ru-RU" sz="2000" b="1" i="1" dirty="0">
                <a:solidFill>
                  <a:srgbClr val="0070C0"/>
                </a:solidFill>
                <a:cs typeface="Angsana New" panose="02020603050405020304" pitchFamily="18" charset="-34"/>
              </a:rPr>
              <a:t/>
            </a:r>
            <a:br>
              <a:rPr lang="ru-RU" sz="2000" b="1" i="1" dirty="0">
                <a:solidFill>
                  <a:srgbClr val="0070C0"/>
                </a:solidFill>
                <a:cs typeface="Angsana New" panose="02020603050405020304" pitchFamily="18" charset="-34"/>
              </a:rPr>
            </a:br>
            <a:endParaRPr lang="ru-RU" sz="2000" b="1" i="1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pic>
        <p:nvPicPr>
          <p:cNvPr id="1028" name="Picture 4" descr="C:\Users\Ferst\Documents\Фото\на сайт\на сайт\x_103a816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1325"/>
            <a:ext cx="8568952" cy="4314825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236890" y="3786212"/>
            <a:ext cx="2448272" cy="2677656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cs typeface="Angsana New" panose="02020603050405020304" pitchFamily="18" charset="-34"/>
              </a:rPr>
              <a:t>К решению Думы </a:t>
            </a:r>
            <a:r>
              <a:rPr lang="ru-RU" sz="2400" b="1" dirty="0" smtClean="0">
                <a:solidFill>
                  <a:schemeClr val="accent1"/>
                </a:solidFill>
                <a:cs typeface="Angsana New" panose="02020603050405020304" pitchFamily="18" charset="-34"/>
              </a:rPr>
              <a:t>Ницинского </a:t>
            </a:r>
            <a:r>
              <a:rPr lang="ru-RU" sz="2400" b="1" dirty="0">
                <a:solidFill>
                  <a:schemeClr val="accent1"/>
                </a:solidFill>
                <a:cs typeface="Angsana New" panose="02020603050405020304" pitchFamily="18" charset="-34"/>
              </a:rPr>
              <a:t>сельского поселения от </a:t>
            </a:r>
            <a:r>
              <a:rPr lang="ru-RU" sz="2400" b="1" dirty="0" smtClean="0">
                <a:solidFill>
                  <a:schemeClr val="accent1"/>
                </a:solidFill>
                <a:cs typeface="Angsana New" panose="02020603050405020304" pitchFamily="18" charset="-34"/>
              </a:rPr>
              <a:t>22 декабря 2024 </a:t>
            </a:r>
            <a:r>
              <a:rPr lang="ru-RU" sz="2400" b="1" dirty="0">
                <a:solidFill>
                  <a:schemeClr val="accent1"/>
                </a:solidFill>
                <a:cs typeface="Angsana New" panose="02020603050405020304" pitchFamily="18" charset="-34"/>
              </a:rPr>
              <a:t>года № </a:t>
            </a:r>
            <a:r>
              <a:rPr lang="ru-RU" sz="2400" b="1" dirty="0" smtClean="0">
                <a:solidFill>
                  <a:schemeClr val="accent1"/>
                </a:solidFill>
                <a:cs typeface="Angsana New" panose="02020603050405020304" pitchFamily="18" charset="-34"/>
              </a:rPr>
              <a:t>105-НПА</a:t>
            </a:r>
            <a:endParaRPr lang="ru-RU" sz="2400" b="1" dirty="0">
              <a:solidFill>
                <a:schemeClr val="accent1"/>
              </a:solidFill>
              <a:cs typeface="Angsana New" panose="02020603050405020304" pitchFamily="18" charset="-34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954"/>
            <a:ext cx="1594359" cy="2509966"/>
          </a:xfr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4107208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6408"/>
            <a:ext cx="6512511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445759"/>
              </p:ext>
            </p:extLst>
          </p:nvPr>
        </p:nvGraphicFramePr>
        <p:xfrm>
          <a:off x="251520" y="1484784"/>
          <a:ext cx="8568951" cy="2554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ПЛАН,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ФАКТ,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74204,6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73635,9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расходы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75773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70439,9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263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Дефицит (-)                     Профицит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(+)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-1568,4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+3196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3648" y="260648"/>
            <a:ext cx="6480720" cy="10801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cs typeface="Angsana New" panose="02020603050405020304" pitchFamily="18" charset="-34"/>
              </a:rPr>
              <a:t>ИТОГИ ИСПОЛНЕНИЯ БЮДЖЕТА </a:t>
            </a:r>
            <a:endParaRPr lang="en-US" b="1" i="1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ru-RU" b="1" i="1" dirty="0" smtClean="0">
                <a:cs typeface="Angsana New" panose="02020603050405020304" pitchFamily="18" charset="-34"/>
              </a:rPr>
              <a:t>НИЦИНСКОГО СЕЛЬСКОГО ПОСЕЛЕНИЯ                      </a:t>
            </a:r>
            <a:endParaRPr lang="en-US" b="1" i="1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ru-RU" b="1" i="1" dirty="0" smtClean="0">
                <a:cs typeface="Angsana New" panose="02020603050405020304" pitchFamily="18" charset="-34"/>
              </a:rPr>
              <a:t>      В 2024 ГОДУ</a:t>
            </a:r>
            <a:endParaRPr lang="ru-RU" b="1" i="1" dirty="0">
              <a:cs typeface="Angsana New" panose="02020603050405020304" pitchFamily="18" charset="-34"/>
            </a:endParaRPr>
          </a:p>
        </p:txBody>
      </p:sp>
      <p:pic>
        <p:nvPicPr>
          <p:cNvPr id="6" name="Объект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2" y="47674"/>
            <a:ext cx="904313" cy="1506068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3357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476205"/>
              </p:ext>
            </p:extLst>
          </p:nvPr>
        </p:nvGraphicFramePr>
        <p:xfrm>
          <a:off x="251519" y="2276872"/>
          <a:ext cx="8712968" cy="3888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2791"/>
                <a:gridCol w="1329698"/>
                <a:gridCol w="1296144"/>
                <a:gridCol w="1333929"/>
                <a:gridCol w="1690406"/>
              </a:tblGrid>
              <a:tr h="2592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  На какие цели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solidFill>
                            <a:srgbClr val="7030A0"/>
                          </a:solidFill>
                          <a:effectLst/>
                        </a:rPr>
                        <a:t>Сальдо 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01.01.2023г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Поступило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Погашение, основного долга списание ,перенос долговых обязательств по  исполнительным документам  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Сальдо  на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01.01.2024г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554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Обязательства по муниципальной гарантии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2019 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2600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2600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40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                   ИТОГО:</a:t>
                      </a:r>
                      <a:endParaRPr lang="ru-RU" sz="14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2600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87624" y="332656"/>
            <a:ext cx="770485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РАЗМЕР И СТРУКТУРА МУНИЦИПАЛЬНОГО ДОЛГА НИЦИНСКОГО СЕЛЬСКОГО ПОСЕЛЕНИЯ</a:t>
            </a:r>
            <a:endParaRPr lang="ru-RU" sz="2000" b="1" i="1" dirty="0"/>
          </a:p>
        </p:txBody>
      </p:sp>
      <p:pic>
        <p:nvPicPr>
          <p:cNvPr id="5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98954"/>
            <a:ext cx="864095" cy="1439087"/>
          </a:xfr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72740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40"/>
            <a:ext cx="9341132" cy="685800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168" y="3381375"/>
            <a:ext cx="3282076" cy="2999953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000" i="1" dirty="0" smtClean="0"/>
              <a:t>Администрация Ницинского сельского поселения</a:t>
            </a:r>
          </a:p>
          <a:p>
            <a:pPr algn="ctr"/>
            <a:r>
              <a:rPr lang="ru-RU" sz="2000" i="1" dirty="0" smtClean="0"/>
              <a:t>623944, Свердловская область, </a:t>
            </a:r>
            <a:r>
              <a:rPr lang="ru-RU" sz="2000" i="1" dirty="0" err="1" smtClean="0"/>
              <a:t>Слободо</a:t>
            </a:r>
            <a:r>
              <a:rPr lang="ru-RU" sz="2000" i="1" dirty="0" smtClean="0"/>
              <a:t>-Туринский район, </a:t>
            </a:r>
          </a:p>
          <a:p>
            <a:pPr algn="ctr"/>
            <a:r>
              <a:rPr lang="ru-RU" sz="2000" i="1" dirty="0" smtClean="0"/>
              <a:t>с. </a:t>
            </a:r>
            <a:r>
              <a:rPr lang="ru-RU" sz="2000" i="1" dirty="0" err="1" smtClean="0"/>
              <a:t>Ницинское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ул.Советская</a:t>
            </a:r>
            <a:r>
              <a:rPr lang="ru-RU" sz="2000" i="1" dirty="0" smtClean="0"/>
              <a:t> 35</a:t>
            </a:r>
          </a:p>
          <a:p>
            <a:pPr algn="ctr"/>
            <a:r>
              <a:rPr lang="ru-RU" sz="2000" i="1" dirty="0"/>
              <a:t>т</a:t>
            </a:r>
            <a:r>
              <a:rPr lang="ru-RU" sz="2000" i="1" dirty="0" smtClean="0"/>
              <a:t>ел. (343)6126169</a:t>
            </a:r>
          </a:p>
          <a:p>
            <a:pPr algn="ctr"/>
            <a:r>
              <a:rPr lang="en-US" sz="2000" i="1" u="sng" dirty="0" smtClean="0">
                <a:solidFill>
                  <a:srgbClr val="0070C0"/>
                </a:solidFill>
              </a:rPr>
              <a:t>E-mail</a:t>
            </a:r>
            <a:r>
              <a:rPr lang="ru-RU" sz="2000" i="1" u="sng" dirty="0" smtClean="0">
                <a:solidFill>
                  <a:srgbClr val="0070C0"/>
                </a:solidFill>
              </a:rPr>
              <a:t>:</a:t>
            </a:r>
            <a:r>
              <a:rPr lang="en-US" sz="2000" i="1" u="sng" dirty="0" smtClean="0">
                <a:solidFill>
                  <a:srgbClr val="0070C0"/>
                </a:solidFill>
              </a:rPr>
              <a:t>nizpos@mail.ru</a:t>
            </a:r>
          </a:p>
        </p:txBody>
      </p:sp>
      <p:sp>
        <p:nvSpPr>
          <p:cNvPr id="5" name="AutoShape 8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Объект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98954"/>
            <a:ext cx="792087" cy="1319163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5899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72808" cy="1224136"/>
          </a:xfrm>
          <a:solidFill>
            <a:srgbClr val="FFFF00"/>
          </a:solidFill>
          <a:ln>
            <a:solidFill>
              <a:srgbClr val="C00000"/>
            </a:solidFill>
          </a:ln>
        </p:spPr>
        <p:txBody>
          <a:bodyPr/>
          <a:lstStyle/>
          <a:p>
            <a:pPr lvl="1" algn="ctr"/>
            <a:r>
              <a:rPr lang="ru-RU" sz="2000" b="1" i="1" dirty="0" smtClean="0">
                <a:solidFill>
                  <a:srgbClr val="FF0000"/>
                </a:solidFill>
              </a:rPr>
              <a:t>О ВНЕСЕНИИ ИЗМЕНЕНИЙ В РЕШЕНИЕ ДУМЫ НИЦИНСКОГО СЕЛЬСКОГО ПОСЕЛЕНИЯ                                  ОТ 22.12.2023№ 105-НПА 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8136904" cy="4680520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В течение 2024 года вносились изменения 8 раз</a:t>
            </a:r>
            <a:endParaRPr lang="ru-RU" u="sng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2852936"/>
            <a:ext cx="7056784" cy="33123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   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от 26.01.2024  № 105-1-НПА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29.03.2024 №105-2-НПА</a:t>
            </a:r>
          </a:p>
          <a:p>
            <a:pPr algn="ctr"/>
            <a:r>
              <a:rPr lang="ru-RU" sz="2000" dirty="0" smtClean="0"/>
              <a:t>от 15.04.2024 № 105-3-НПА</a:t>
            </a:r>
          </a:p>
          <a:p>
            <a:pPr algn="ctr"/>
            <a:r>
              <a:rPr lang="ru-RU" sz="2000" dirty="0" smtClean="0"/>
              <a:t>от 26.04.2024 </a:t>
            </a:r>
            <a:r>
              <a:rPr lang="ru-RU" sz="2000" dirty="0"/>
              <a:t>№ </a:t>
            </a:r>
            <a:r>
              <a:rPr lang="ru-RU" sz="2000" dirty="0" smtClean="0"/>
              <a:t>105-4-НПА</a:t>
            </a:r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30.05.2024 № 105-5-НПА</a:t>
            </a:r>
            <a:endParaRPr lang="ru-RU" sz="2000" dirty="0"/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27.09.2024 №105-6-НПА</a:t>
            </a:r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29.11.2024 </a:t>
            </a:r>
            <a:r>
              <a:rPr lang="ru-RU" sz="2000" dirty="0"/>
              <a:t>№</a:t>
            </a:r>
            <a:r>
              <a:rPr lang="ru-RU" sz="2000" dirty="0" smtClean="0"/>
              <a:t>105-7-НПА</a:t>
            </a:r>
            <a:endParaRPr lang="ru-RU" sz="2000" dirty="0"/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20.12.2024 </a:t>
            </a:r>
            <a:r>
              <a:rPr lang="ru-RU" sz="2000" dirty="0"/>
              <a:t>№</a:t>
            </a:r>
            <a:r>
              <a:rPr lang="ru-RU" sz="2000" dirty="0" smtClean="0"/>
              <a:t>105-8-НПА</a:t>
            </a:r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</p:txBody>
      </p:sp>
      <p:pic>
        <p:nvPicPr>
          <p:cNvPr id="5" name="Объект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1236"/>
            <a:ext cx="1008112" cy="1678937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68392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936104"/>
          </a:xfrm>
        </p:spPr>
        <p:txBody>
          <a:bodyPr/>
          <a:lstStyle/>
          <a:p>
            <a:pPr lvl="1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ЫЕ ПОКАЗАТЕЛИ СОЦИАЛЬНО-ЭКОНОМИЧЕСКОГО РАЗВИТИЯ УСТЬ-НИЦИНСКОГО СЕЛЬСКОГО </a:t>
            </a:r>
            <a:r>
              <a:rPr lang="ru-RU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ПОСЕЛЕНИЯИнф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428826"/>
              </p:ext>
            </p:extLst>
          </p:nvPr>
        </p:nvGraphicFramePr>
        <p:xfrm>
          <a:off x="251520" y="1628798"/>
          <a:ext cx="8640960" cy="463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245"/>
                <a:gridCol w="1262371"/>
                <a:gridCol w="1490501"/>
                <a:gridCol w="1605843"/>
              </a:tblGrid>
              <a:tr h="7153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Ед. </a:t>
                      </a:r>
                      <a:r>
                        <a:rPr lang="ru-RU" dirty="0" err="1" smtClean="0"/>
                        <a:t>измер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постоянного населения МО (на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начало года)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1024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1016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населения в трудоспособном возрасте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520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490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Среднедушевые денежные доходы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(в месяц)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руб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/чел.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20966,00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22490,00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2282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розничной торговли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43,0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solidFill>
                            <a:schemeClr val="bg1"/>
                          </a:solidFill>
                        </a:rPr>
                        <a:t>49,1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общественного питания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99592" y="116632"/>
            <a:ext cx="8136903" cy="129614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ИНФОРМАЦИЯ ПО ОСНОВНЫМ ПОКАЗАТЕЛЯМ СОЦИАЛЬНО-ЭКОНОМИЧЕСКОГО РАЗВИТИЯ НИЦИНСКОГО СЕЛЬСКОГО ПОСЕЛЕНИЯ</a:t>
            </a:r>
            <a:endParaRPr lang="ru-RU" sz="2000" b="1" i="1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pic>
        <p:nvPicPr>
          <p:cNvPr id="7" name="Объект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64096" cy="1439089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7149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998984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589295"/>
              </p:ext>
            </p:extLst>
          </p:nvPr>
        </p:nvGraphicFramePr>
        <p:xfrm>
          <a:off x="108991" y="1268761"/>
          <a:ext cx="8928993" cy="5715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944216"/>
                <a:gridCol w="1512168"/>
                <a:gridCol w="1512169"/>
              </a:tblGrid>
              <a:tr h="636155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/>
                </a:tc>
              </a:tr>
              <a:tr h="546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Налоговые и неналоговые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доходы, в </a:t>
                      </a:r>
                      <a:r>
                        <a:rPr lang="ru-RU" sz="1400" b="1" baseline="0" dirty="0" err="1" smtClean="0">
                          <a:solidFill>
                            <a:schemeClr val="bg1"/>
                          </a:solidFill>
                        </a:rPr>
                        <a:t>т.ч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.: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6070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5811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95,74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420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доходы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221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257,1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116,34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03216"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Акцизы на нефтепродукты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4490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4638,2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103,3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459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Налог, взимаемый с налогоплательщиков, применяющих упрощенную систему налогообложения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420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имущество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218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176,8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81,1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3249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Земельный налог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722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341,7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47,3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459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25,0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21,4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85,6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9132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Плата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за пользование жилых помещений муниципального жилого фонда сельских поселений 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64,0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105,06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2821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Прочие доходы </a:t>
                      </a:r>
                    </a:p>
                    <a:p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Инициативное бюджетирование 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1,0</a:t>
                      </a:r>
                    </a:p>
                    <a:p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1,047</a:t>
                      </a:r>
                    </a:p>
                    <a:p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104,78</a:t>
                      </a:r>
                    </a:p>
                    <a:p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53146" y="116632"/>
            <a:ext cx="7983349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НАЛОГОВЫЕ И НЕНАЛОГОВЫЕ ДОХОДЫ БЮДЖЕТА 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НИЦИНСКОГО СЕЛЬСКОГО ПОСЕЛЕНИЯ 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ЗА 2024 ГОД</a:t>
            </a:r>
            <a:endParaRPr lang="ru-RU" sz="2000" b="1" i="1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80312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6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43" y="35466"/>
            <a:ext cx="936103" cy="1559011"/>
          </a:xfr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8082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560202"/>
              </p:ext>
            </p:extLst>
          </p:nvPr>
        </p:nvGraphicFramePr>
        <p:xfrm>
          <a:off x="936912" y="1700808"/>
          <a:ext cx="7461448" cy="492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40185" y="116632"/>
            <a:ext cx="7719531" cy="13464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cs typeface="Angsana New" panose="02020603050405020304" pitchFamily="18" charset="-34"/>
              </a:rPr>
              <a:t>СТРУКТУРА НАЛОГОВЫХ И НЕНАЛОГОВЫХ ДОХОДОВ БЮДЖЕТА 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  <a:cs typeface="Angsana New" panose="02020603050405020304" pitchFamily="18" charset="-34"/>
              </a:rPr>
              <a:t>В 2023 ГОДУ</a:t>
            </a:r>
            <a:endParaRPr lang="ru-RU" b="1" i="1" dirty="0">
              <a:solidFill>
                <a:schemeClr val="bg1"/>
              </a:solidFill>
              <a:cs typeface="Angsana New" panose="02020603050405020304" pitchFamily="18" charset="-34"/>
            </a:endParaRPr>
          </a:p>
        </p:txBody>
      </p:sp>
      <p:pic>
        <p:nvPicPr>
          <p:cNvPr id="5" name="Объект 2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89" y="116632"/>
            <a:ext cx="857250" cy="1427687"/>
          </a:xfr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344816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486841"/>
              </p:ext>
            </p:extLst>
          </p:nvPr>
        </p:nvGraphicFramePr>
        <p:xfrm>
          <a:off x="107504" y="1484784"/>
          <a:ext cx="8928991" cy="849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265"/>
                <a:gridCol w="1887429"/>
                <a:gridCol w="1722976"/>
                <a:gridCol w="1616321"/>
              </a:tblGrid>
              <a:tr h="9863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доходы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план,                      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исполнение,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95791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Дотации на выравнивание уровня бюджетной обеспеченности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13160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13160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7598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Субвенция на осуществление первичного воинского учета на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</a:rPr>
                        <a:t> территориях ,где отсутствуют военные комиссариаты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161,4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161,4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8979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</a:p>
                    <a:p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 бюджетам сельских поселений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  <a:p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0,2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0,2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14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Прочие межбюджетные трансферты</a:t>
                      </a:r>
                    </a:p>
                    <a:p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  <a:p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24776,5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24476,2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98,79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14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43873,02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43977,08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100,24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87624" y="188640"/>
            <a:ext cx="7632848" cy="10801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БЕЗВОЗМЕЗДНЫЕ ПОСТУПЛЕНИЯ  БЮДЖЕТА </a:t>
            </a:r>
            <a:endParaRPr lang="ru-RU" b="1" i="1" dirty="0">
              <a:solidFill>
                <a:srgbClr val="FF0000"/>
              </a:solidFill>
              <a:cs typeface="Angsana New" panose="02020603050405020304" pitchFamily="18" charset="-34"/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В 2024ГОДУ</a:t>
            </a:r>
            <a:endParaRPr lang="ru-RU" b="1" i="1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pic>
        <p:nvPicPr>
          <p:cNvPr id="6" name="Объект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936104" cy="1559013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4618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192688" cy="1152128"/>
          </a:xfrm>
        </p:spPr>
        <p:txBody>
          <a:bodyPr/>
          <a:lstStyle/>
          <a:p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608262"/>
              </p:ext>
            </p:extLst>
          </p:nvPr>
        </p:nvGraphicFramePr>
        <p:xfrm>
          <a:off x="107506" y="1268760"/>
          <a:ext cx="9000998" cy="560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921"/>
                <a:gridCol w="2329445"/>
                <a:gridCol w="1512168"/>
                <a:gridCol w="1368152"/>
                <a:gridCol w="1429126"/>
                <a:gridCol w="1379186"/>
              </a:tblGrid>
              <a:tr h="75094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Раздел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Уточненное годовое назначение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за год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Процент исполнения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Отклонения +, -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Общегосударственные вопросы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12214,2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11295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98,48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-919,2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0200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оборона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161,4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161,4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285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0300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2374,5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2224,3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93,67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-150,2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0400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экономика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11172,4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9586,9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66,9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2202,8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0500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Жилищно-коммунальное хозяйство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20676,7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20306,2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82,2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-2050,5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5337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0700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Образование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0800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Культура, кинематография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25707,5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25157,5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97,9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-550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Социальная политика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30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30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-0,9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Физическая культура и спорт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75,4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5,6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6711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73616,7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68283,6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92,7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-5333,2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71600" y="116632"/>
            <a:ext cx="7920879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ВЫПОЛНЕНИЕ РАСХОДНОЙ ЧАСТИ БЮДЖЕТА </a:t>
            </a:r>
            <a:endParaRPr lang="ru-RU" b="1" i="1" dirty="0">
              <a:solidFill>
                <a:srgbClr val="FF0000"/>
              </a:solidFill>
              <a:cs typeface="Angsana New" panose="02020603050405020304" pitchFamily="18" charset="-34"/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НИЦИНСКОГО СЕЛЬСКОГО ПОСЕЛЕНИЯ                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            ЗА 2024ГОД</a:t>
            </a:r>
            <a:endParaRPr lang="ru-RU" b="1" i="1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pic>
        <p:nvPicPr>
          <p:cNvPr id="6" name="Объект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94" y="46180"/>
            <a:ext cx="767515" cy="1278241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3417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780340"/>
              </p:ext>
            </p:extLst>
          </p:nvPr>
        </p:nvGraphicFramePr>
        <p:xfrm>
          <a:off x="647564" y="1844824"/>
          <a:ext cx="81009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71599" y="476672"/>
            <a:ext cx="8138095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cs typeface="Angsana New" panose="02020603050405020304" pitchFamily="18" charset="-34"/>
              </a:rPr>
              <a:t>СТРУКТУРА РАСХОДНОЙ ЧАСТИ БЮДЖЕТА НИЦИНСКОГО СЕЛЬСКОГО ПОСЕЛЕНИЯ В 2024 ГОДУ</a:t>
            </a:r>
            <a:endParaRPr lang="ru-RU" dirty="0">
              <a:cs typeface="Angsana New" panose="02020603050405020304" pitchFamily="18" charset="-34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131840" y="5301208"/>
            <a:ext cx="485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Объект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17" y="300507"/>
            <a:ext cx="792088" cy="1319165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88640"/>
            <a:ext cx="8100392" cy="12241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РАСХОДЫ БЮДЖЕТА НИЦИНСКОГО СЕЛЬСКОГО ПОСЕЛЕНИЯ НА РЕАЛИЗАЦИЮ МУНИЦИПАЛЬНОЙ ПРОГРАММЫ В 2024 ГОДУ</a:t>
            </a:r>
            <a:endParaRPr lang="ru-RU" b="1" i="1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5048" y="1556792"/>
            <a:ext cx="8568952" cy="7920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«Социально-экономическое развитие </a:t>
            </a:r>
            <a:r>
              <a:rPr lang="ru-RU" dirty="0" err="1" smtClean="0">
                <a:solidFill>
                  <a:srgbClr val="FF0000"/>
                </a:solidFill>
                <a:cs typeface="Angsana New" panose="02020603050405020304" pitchFamily="18" charset="-34"/>
              </a:rPr>
              <a:t>Ницинского</a:t>
            </a:r>
            <a:r>
              <a:rPr lang="ru-RU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 сельского поселения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 на 2020 – 202</a:t>
            </a:r>
            <a:r>
              <a:rPr lang="ru-RU" dirty="0">
                <a:solidFill>
                  <a:srgbClr val="FF0000"/>
                </a:solidFill>
                <a:cs typeface="Angsana New" panose="02020603050405020304" pitchFamily="18" charset="-34"/>
              </a:rPr>
              <a:t>5</a:t>
            </a:r>
            <a:r>
              <a:rPr lang="ru-RU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годы»</a:t>
            </a:r>
            <a:endParaRPr lang="ru-RU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sp>
        <p:nvSpPr>
          <p:cNvPr id="7" name="AutoShape 4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Объект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9" y="121789"/>
            <a:ext cx="815309" cy="1357838"/>
          </a:xfrm>
          <a:prstGeom prst="rect">
            <a:avLst/>
          </a:prstGeom>
          <a:ln>
            <a:solidFill>
              <a:srgbClr val="C00000"/>
            </a:solidFill>
          </a:ln>
        </p:spPr>
      </p:pic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869438"/>
              </p:ext>
            </p:extLst>
          </p:nvPr>
        </p:nvGraphicFramePr>
        <p:xfrm>
          <a:off x="899592" y="2492896"/>
          <a:ext cx="7787208" cy="3633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81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3890</TotalTime>
  <Words>702</Words>
  <Application>Microsoft Office PowerPoint</Application>
  <PresentationFormat>Экран (4:3)</PresentationFormat>
  <Paragraphs>282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BatangChe</vt:lpstr>
      <vt:lpstr>Angsana New</vt:lpstr>
      <vt:lpstr>Arial</vt:lpstr>
      <vt:lpstr>Calibri</vt:lpstr>
      <vt:lpstr>Times New Roman</vt:lpstr>
      <vt:lpstr>Тема Office</vt:lpstr>
      <vt:lpstr>БЮДЖЕТ ДЛЯ ГРАЖДАН ОБ ИСПОЛНЕНИИ БЮДЖЕТА НИЦИНСКОГО СЕЛЬСКОГО ПОСЕЛЕНИЯ              за 2024 год </vt:lpstr>
      <vt:lpstr>О ВНЕСЕНИИ ИЗМЕНЕНИЙ В РЕШЕНИЕ ДУМЫ НИЦИНСКОГО СЕЛЬСКОГО ПОСЕЛЕНИЯ                                  ОТ 22.12.2023№ 105-НПА </vt:lpstr>
      <vt:lpstr>ЫЕ ПОКАЗАТЕЛИ СОЦИАЛЬНО-ЭКОНОМИЧЕСКОГО РАЗВИТИЯ УСТЬ-НИЦИНСКОГО СЕЛЬСКОГО ПОСЕЛЕНИЯИнф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First</cp:lastModifiedBy>
  <cp:revision>321</cp:revision>
  <cp:lastPrinted>2022-03-31T04:39:43Z</cp:lastPrinted>
  <dcterms:created xsi:type="dcterms:W3CDTF">2018-02-07T06:08:12Z</dcterms:created>
  <dcterms:modified xsi:type="dcterms:W3CDTF">2025-03-11T06:18:55Z</dcterms:modified>
</cp:coreProperties>
</file>