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574" r:id="rId2"/>
    <p:sldId id="575" r:id="rId3"/>
    <p:sldId id="577" r:id="rId4"/>
    <p:sldId id="579" r:id="rId5"/>
    <p:sldId id="576" r:id="rId6"/>
    <p:sldId id="510" r:id="rId7"/>
    <p:sldId id="511" r:id="rId8"/>
    <p:sldId id="508" r:id="rId9"/>
    <p:sldId id="585" r:id="rId10"/>
    <p:sldId id="525" r:id="rId11"/>
    <p:sldId id="529" r:id="rId12"/>
    <p:sldId id="528" r:id="rId13"/>
    <p:sldId id="573" r:id="rId14"/>
    <p:sldId id="588" r:id="rId15"/>
    <p:sldId id="580" r:id="rId16"/>
    <p:sldId id="423" r:id="rId17"/>
  </p:sldIdLst>
  <p:sldSz cx="9906000" cy="6858000" type="A4"/>
  <p:notesSz cx="10693400" cy="7562850"/>
  <p:defaultTextStyle>
    <a:defPPr>
      <a:defRPr lang="ru-RU"/>
    </a:defPPr>
    <a:lvl1pPr marL="0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19801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39602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59403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79204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099005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18806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38607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58408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76C7"/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72" autoAdjust="0"/>
    <p:restoredTop sz="93511" autoAdjust="0"/>
  </p:normalViewPr>
  <p:slideViewPr>
    <p:cSldViewPr>
      <p:cViewPr varScale="1">
        <p:scale>
          <a:sx n="106" d="100"/>
          <a:sy n="106" d="100"/>
        </p:scale>
        <p:origin x="306" y="12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1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культура,кинематография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11936</c:v>
                </c:pt>
                <c:pt idx="1">
                  <c:v>161.19999999999999</c:v>
                </c:pt>
                <c:pt idx="2">
                  <c:v>2355</c:v>
                </c:pt>
                <c:pt idx="3">
                  <c:v>10049</c:v>
                </c:pt>
                <c:pt idx="4">
                  <c:v>18037.2</c:v>
                </c:pt>
                <c:pt idx="5">
                  <c:v>23987.4</c:v>
                </c:pt>
                <c:pt idx="6">
                  <c:v>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062891181657923E-2"/>
          <c:y val="8.6797827061361077E-2"/>
          <c:w val="0.90114229921650368"/>
          <c:h val="0.74603495649317919"/>
        </c:manualLayout>
      </c:layout>
      <c:lineChart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5873492474794478E-3"/>
                  <c:y val="0.10795304353156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573569520665763E-3"/>
                  <c:y val="0.11311099533002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311244786609271E-3"/>
                  <c:y val="0.1075998739603645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573125212080171E-3"/>
                  <c:y val="-4.7665629135956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3573125212080171E-3"/>
                  <c:y val="-2.4414102728173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357312521207817E-3"/>
                  <c:y val="-4.65030528155676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48544"/>
        <c:axId val="219648936"/>
      </c:lineChart>
      <c:catAx>
        <c:axId val="21964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crossAx val="219648936"/>
        <c:crosses val="autoZero"/>
        <c:auto val="1"/>
        <c:lblAlgn val="ctr"/>
        <c:lblOffset val="100"/>
        <c:noMultiLvlLbl val="0"/>
      </c:catAx>
      <c:valAx>
        <c:axId val="2196489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9648544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83C9B64-C3C0-45ED-B442-8DC92A03FA09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633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9801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39602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59403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79204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99005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8806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8607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8408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98825" y="566738"/>
            <a:ext cx="4095750" cy="2836862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1B8BE-5B1C-4044-981F-B7E851A82BC7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841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98825" y="566738"/>
            <a:ext cx="4095750" cy="2836862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1B8BE-5B1C-4044-981F-B7E851A82BC7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36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98825" y="566738"/>
            <a:ext cx="4095750" cy="2836862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1B8BE-5B1C-4044-981F-B7E851A82BC7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3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8914900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95235" y="3682011"/>
            <a:ext cx="8914900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404" y="1604494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63404" y="3682011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95235" y="3682011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8914900" cy="3977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95235" y="1604494"/>
            <a:ext cx="8914900" cy="3977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2" cstate="print"/>
          <a:stretch/>
        </p:blipFill>
        <p:spPr>
          <a:xfrm>
            <a:off x="2406476" y="1604167"/>
            <a:ext cx="5092085" cy="397712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 cstate="print"/>
          <a:stretch/>
        </p:blipFill>
        <p:spPr>
          <a:xfrm>
            <a:off x="2406476" y="1604167"/>
            <a:ext cx="5092085" cy="3977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95235" y="1604494"/>
            <a:ext cx="8914900" cy="3977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8914900" cy="3977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4350399" cy="3977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063404" y="1604494"/>
            <a:ext cx="4350399" cy="3977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95235" y="273564"/>
            <a:ext cx="8914900" cy="530805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95235" y="3682011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63404" y="1604494"/>
            <a:ext cx="4350399" cy="3977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4350399" cy="3977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63404" y="1604494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63404" y="3682011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63404" y="1604494"/>
            <a:ext cx="4350399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95235" y="3682011"/>
            <a:ext cx="8914900" cy="1896991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95235" y="273564"/>
            <a:ext cx="8914900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95235" y="1604494"/>
            <a:ext cx="8914900" cy="39771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9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793325" lvl="1" indent="-297497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189987" lvl="2" indent="-264442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586650" lvl="3" indent="-198331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1983312" lvl="4" indent="-198331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379974" lvl="5" indent="-198331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2776637" lvl="6" indent="-198331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>
      <a:lvl1pPr marL="396662" indent="-297497"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nicinskoe.ru/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859095" y="1690700"/>
            <a:ext cx="8047249" cy="2525544"/>
          </a:xfrm>
          <a:custGeom>
            <a:avLst/>
            <a:gdLst/>
            <a:ahLst/>
            <a:cxnLst/>
            <a:rect l="l" t="t" r="r" b="b"/>
            <a:pathLst>
              <a:path w="7428230" h="2533650">
                <a:moveTo>
                  <a:pt x="0" y="2533637"/>
                </a:moveTo>
                <a:lnTo>
                  <a:pt x="7427912" y="2533637"/>
                </a:lnTo>
                <a:lnTo>
                  <a:pt x="7427912" y="0"/>
                </a:lnTo>
                <a:lnTo>
                  <a:pt x="0" y="0"/>
                </a:lnTo>
                <a:lnTo>
                  <a:pt x="0" y="2533637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620845" y="3592513"/>
            <a:ext cx="615686" cy="623732"/>
          </a:xfrm>
          <a:custGeom>
            <a:avLst/>
            <a:gdLst/>
            <a:ahLst/>
            <a:cxnLst/>
            <a:rect l="l" t="t" r="r" b="b"/>
            <a:pathLst>
              <a:path w="568325" h="631825">
                <a:moveTo>
                  <a:pt x="0" y="631825"/>
                </a:moveTo>
                <a:lnTo>
                  <a:pt x="568325" y="631825"/>
                </a:lnTo>
                <a:lnTo>
                  <a:pt x="568325" y="0"/>
                </a:lnTo>
                <a:lnTo>
                  <a:pt x="0" y="0"/>
                </a:lnTo>
                <a:lnTo>
                  <a:pt x="0" y="631825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859094" y="1690687"/>
            <a:ext cx="612246" cy="633730"/>
          </a:xfrm>
          <a:custGeom>
            <a:avLst/>
            <a:gdLst/>
            <a:ahLst/>
            <a:cxnLst/>
            <a:rect l="l" t="t" r="r" b="b"/>
            <a:pathLst>
              <a:path w="565150" h="633730">
                <a:moveTo>
                  <a:pt x="0" y="633412"/>
                </a:moveTo>
                <a:lnTo>
                  <a:pt x="565150" y="633412"/>
                </a:lnTo>
                <a:lnTo>
                  <a:pt x="565150" y="0"/>
                </a:lnTo>
                <a:lnTo>
                  <a:pt x="0" y="0"/>
                </a:lnTo>
                <a:lnTo>
                  <a:pt x="0" y="633412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471341" y="1066801"/>
            <a:ext cx="634947" cy="624205"/>
          </a:xfrm>
          <a:custGeom>
            <a:avLst/>
            <a:gdLst/>
            <a:ahLst/>
            <a:cxnLst/>
            <a:rect l="l" t="t" r="r" b="b"/>
            <a:pathLst>
              <a:path w="586105" h="624205">
                <a:moveTo>
                  <a:pt x="0" y="623887"/>
                </a:moveTo>
                <a:lnTo>
                  <a:pt x="585787" y="623887"/>
                </a:lnTo>
                <a:lnTo>
                  <a:pt x="585787" y="0"/>
                </a:lnTo>
                <a:lnTo>
                  <a:pt x="0" y="0"/>
                </a:lnTo>
                <a:lnTo>
                  <a:pt x="0" y="62388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236530" y="3592513"/>
            <a:ext cx="632883" cy="623732"/>
          </a:xfrm>
          <a:custGeom>
            <a:avLst/>
            <a:gdLst/>
            <a:ahLst/>
            <a:cxnLst/>
            <a:rect l="l" t="t" r="r" b="b"/>
            <a:pathLst>
              <a:path w="584200" h="631825">
                <a:moveTo>
                  <a:pt x="0" y="631825"/>
                </a:moveTo>
                <a:lnTo>
                  <a:pt x="584200" y="631825"/>
                </a:lnTo>
                <a:lnTo>
                  <a:pt x="584200" y="0"/>
                </a:lnTo>
                <a:lnTo>
                  <a:pt x="0" y="0"/>
                </a:lnTo>
                <a:lnTo>
                  <a:pt x="0" y="631825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471341" y="1690688"/>
            <a:ext cx="634947" cy="643255"/>
          </a:xfrm>
          <a:custGeom>
            <a:avLst/>
            <a:gdLst/>
            <a:ahLst/>
            <a:cxnLst/>
            <a:rect l="l" t="t" r="r" b="b"/>
            <a:pathLst>
              <a:path w="586105" h="643255">
                <a:moveTo>
                  <a:pt x="0" y="0"/>
                </a:moveTo>
                <a:lnTo>
                  <a:pt x="585787" y="0"/>
                </a:lnTo>
                <a:lnTo>
                  <a:pt x="585787" y="642937"/>
                </a:lnTo>
                <a:lnTo>
                  <a:pt x="0" y="642937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236531" y="2324101"/>
            <a:ext cx="622564" cy="624205"/>
          </a:xfrm>
          <a:custGeom>
            <a:avLst/>
            <a:gdLst/>
            <a:ahLst/>
            <a:cxnLst/>
            <a:rect l="l" t="t" r="r" b="b"/>
            <a:pathLst>
              <a:path w="574675" h="624205">
                <a:moveTo>
                  <a:pt x="0" y="623887"/>
                </a:moveTo>
                <a:lnTo>
                  <a:pt x="574675" y="623887"/>
                </a:lnTo>
                <a:lnTo>
                  <a:pt x="574675" y="0"/>
                </a:lnTo>
                <a:lnTo>
                  <a:pt x="0" y="0"/>
                </a:lnTo>
                <a:lnTo>
                  <a:pt x="0" y="62388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0" y="2324100"/>
            <a:ext cx="631507" cy="633730"/>
          </a:xfrm>
          <a:custGeom>
            <a:avLst/>
            <a:gdLst/>
            <a:ahLst/>
            <a:cxnLst/>
            <a:rect l="l" t="t" r="r" b="b"/>
            <a:pathLst>
              <a:path w="582930" h="633730">
                <a:moveTo>
                  <a:pt x="0" y="633412"/>
                </a:moveTo>
                <a:lnTo>
                  <a:pt x="582612" y="633412"/>
                </a:lnTo>
                <a:lnTo>
                  <a:pt x="582612" y="0"/>
                </a:lnTo>
                <a:lnTo>
                  <a:pt x="0" y="0"/>
                </a:lnTo>
                <a:lnTo>
                  <a:pt x="0" y="633412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859095" y="2324100"/>
            <a:ext cx="622564" cy="633730"/>
          </a:xfrm>
          <a:custGeom>
            <a:avLst/>
            <a:gdLst/>
            <a:ahLst/>
            <a:cxnLst/>
            <a:rect l="l" t="t" r="r" b="b"/>
            <a:pathLst>
              <a:path w="574675" h="633730">
                <a:moveTo>
                  <a:pt x="0" y="0"/>
                </a:moveTo>
                <a:lnTo>
                  <a:pt x="574675" y="0"/>
                </a:lnTo>
                <a:lnTo>
                  <a:pt x="574675" y="633412"/>
                </a:lnTo>
                <a:lnTo>
                  <a:pt x="0" y="633412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620845" y="2947987"/>
            <a:ext cx="615686" cy="644525"/>
          </a:xfrm>
          <a:custGeom>
            <a:avLst/>
            <a:gdLst/>
            <a:ahLst/>
            <a:cxnLst/>
            <a:rect l="l" t="t" r="r" b="b"/>
            <a:pathLst>
              <a:path w="568325" h="644525">
                <a:moveTo>
                  <a:pt x="0" y="644525"/>
                </a:moveTo>
                <a:lnTo>
                  <a:pt x="568325" y="644525"/>
                </a:lnTo>
                <a:lnTo>
                  <a:pt x="568325" y="0"/>
                </a:lnTo>
                <a:lnTo>
                  <a:pt x="0" y="0"/>
                </a:lnTo>
                <a:lnTo>
                  <a:pt x="0" y="644525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236530" y="2947987"/>
            <a:ext cx="632883" cy="644525"/>
          </a:xfrm>
          <a:custGeom>
            <a:avLst/>
            <a:gdLst/>
            <a:ahLst/>
            <a:cxnLst/>
            <a:rect l="l" t="t" r="r" b="b"/>
            <a:pathLst>
              <a:path w="584200" h="644525">
                <a:moveTo>
                  <a:pt x="0" y="0"/>
                </a:moveTo>
                <a:lnTo>
                  <a:pt x="584200" y="0"/>
                </a:lnTo>
                <a:lnTo>
                  <a:pt x="584200" y="644525"/>
                </a:lnTo>
                <a:lnTo>
                  <a:pt x="0" y="644525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755986" y="618552"/>
            <a:ext cx="6137592" cy="1075262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>
              <a:spcBef>
                <a:spcPts val="105"/>
              </a:spcBef>
            </a:pPr>
            <a:r>
              <a:rPr sz="6900" spc="-6" dirty="0">
                <a:solidFill>
                  <a:srgbClr val="000072"/>
                </a:solidFill>
              </a:rPr>
              <a:t>Бюджет</a:t>
            </a:r>
            <a:r>
              <a:rPr sz="6900" spc="-105" dirty="0">
                <a:solidFill>
                  <a:srgbClr val="000072"/>
                </a:solidFill>
              </a:rPr>
              <a:t> </a:t>
            </a:r>
            <a:r>
              <a:rPr sz="6900" spc="-6" dirty="0">
                <a:solidFill>
                  <a:srgbClr val="000072"/>
                </a:solidFill>
              </a:rPr>
              <a:t>для</a:t>
            </a:r>
            <a:endParaRPr sz="6900" dirty="0"/>
          </a:p>
        </p:txBody>
      </p:sp>
      <p:sp>
        <p:nvSpPr>
          <p:cNvPr id="16" name="object 16"/>
          <p:cNvSpPr txBox="1"/>
          <p:nvPr/>
        </p:nvSpPr>
        <p:spPr>
          <a:xfrm>
            <a:off x="3710347" y="1646402"/>
            <a:ext cx="4231376" cy="1075262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>
              <a:spcBef>
                <a:spcPts val="105"/>
              </a:spcBef>
            </a:pPr>
            <a:r>
              <a:rPr sz="6900" b="1" spc="-6" dirty="0">
                <a:solidFill>
                  <a:srgbClr val="FFFFFF"/>
                </a:solidFill>
                <a:latin typeface="Bookman Old Style"/>
                <a:cs typeface="Bookman Old Style"/>
              </a:rPr>
              <a:t>граждан</a:t>
            </a:r>
            <a:endParaRPr sz="6900" dirty="0">
              <a:latin typeface="Bookman Old Style"/>
              <a:cs typeface="Bookman Old Styl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98913" y="2661588"/>
            <a:ext cx="7177933" cy="1334307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792195" marR="784214" indent="665" algn="ctr">
              <a:spcBef>
                <a:spcPts val="105"/>
              </a:spcBef>
            </a:pPr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решению</a:t>
            </a:r>
            <a:r>
              <a:rPr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Думы </a:t>
            </a:r>
            <a:r>
              <a:rPr b="1" spc="-2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spc="-21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92195" marR="784214" indent="665" algn="ctr">
              <a:spcBef>
                <a:spcPts val="105"/>
              </a:spcBef>
            </a:pPr>
            <a:r>
              <a:rPr lang="ru-RU"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Ницинского    </a:t>
            </a:r>
            <a:r>
              <a:rPr b="1" spc="-16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сельского</a:t>
            </a:r>
            <a:r>
              <a:rPr b="1" spc="115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поселения</a:t>
            </a:r>
            <a:endParaRPr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303" algn="ctr"/>
            <a:r>
              <a:rPr lang="ru-RU" b="1" spc="-1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Слободо</a:t>
            </a:r>
            <a:r>
              <a:rPr lang="ru-RU"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-Туринского  </a:t>
            </a:r>
            <a:r>
              <a:rPr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b="1" spc="-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  <a:r>
              <a:rPr b="1" spc="-6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6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Свердловской </a:t>
            </a:r>
            <a:r>
              <a:rPr lang="ru-RU" b="1" spc="-16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94452" marR="34588" indent="-53212" algn="ctr"/>
            <a:r>
              <a:rPr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b="1" spc="-2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бюджете</a:t>
            </a:r>
            <a:r>
              <a:rPr b="1" spc="-2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Ницинского  </a:t>
            </a:r>
            <a:r>
              <a:rPr b="1" spc="-2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6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сельского</a:t>
            </a:r>
            <a:r>
              <a:rPr b="1" spc="-16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поселения</a:t>
            </a:r>
            <a:r>
              <a:rPr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2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на </a:t>
            </a:r>
            <a:r>
              <a:rPr b="1" spc="-6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плановый </a:t>
            </a:r>
            <a:r>
              <a:rPr b="1" spc="-1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25  </a:t>
            </a:r>
            <a:r>
              <a:rPr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b="1" spc="-1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b="1" spc="27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b="1" spc="-1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Финансы\Downloads\fina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320" y="4216244"/>
            <a:ext cx="6446293" cy="262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320560" y="902578"/>
            <a:ext cx="9585440" cy="144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16496" y="0"/>
            <a:ext cx="9198703" cy="946554"/>
          </a:xfrm>
          <a:prstGeom prst="rect">
            <a:avLst/>
          </a:prstGeom>
        </p:spPr>
        <p:txBody>
          <a:bodyPr wrap="square" lIns="83960" tIns="41980" rIns="83960" bIns="41980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сельского поселения (тыс. рублей)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16896" y="1196752"/>
            <a:ext cx="17881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год </a:t>
            </a:r>
            <a:endParaRPr lang="ru-RU" sz="3200" dirty="0">
              <a:solidFill>
                <a:schemeClr val="tx2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98055314"/>
              </p:ext>
            </p:extLst>
          </p:nvPr>
        </p:nvGraphicFramePr>
        <p:xfrm>
          <a:off x="848544" y="1772816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320560" y="902578"/>
            <a:ext cx="9585440" cy="144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88504" y="0"/>
            <a:ext cx="9198703" cy="946554"/>
          </a:xfrm>
          <a:prstGeom prst="rect">
            <a:avLst/>
          </a:prstGeom>
        </p:spPr>
        <p:txBody>
          <a:bodyPr wrap="square" lIns="83960" tIns="41980" rIns="83960" bIns="41980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Расходная часть бюджета сельского поселения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разрезе разделов и подразделов, тыс. руб.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311781"/>
              </p:ext>
            </p:extLst>
          </p:nvPr>
        </p:nvGraphicFramePr>
        <p:xfrm>
          <a:off x="417009" y="1763630"/>
          <a:ext cx="9132522" cy="2798630"/>
        </p:xfrm>
        <a:graphic>
          <a:graphicData uri="http://schemas.openxmlformats.org/drawingml/2006/table">
            <a:tbl>
              <a:tblPr/>
              <a:tblGrid>
                <a:gridCol w="4884692"/>
                <a:gridCol w="761558"/>
                <a:gridCol w="871568"/>
                <a:gridCol w="871568"/>
                <a:gridCol w="871568"/>
                <a:gridCol w="871568"/>
              </a:tblGrid>
              <a:tr h="9493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Рз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 marL="78000" marR="78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 marL="78000" marR="78000" marT="7200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</a:p>
                  </a:txBody>
                  <a:tcPr marL="78000" marR="78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08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11936,8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11486,9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11491,1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663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>
                          <a:latin typeface="Times New Roman"/>
                        </a:rPr>
                        <a:t>02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latin typeface="Times New Roman"/>
                        </a:rPr>
                        <a:t>161,2</a:t>
                      </a:r>
                      <a:endParaRPr lang="ru-RU" sz="15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latin typeface="Times New Roman"/>
                        </a:rPr>
                        <a:t>177,2</a:t>
                      </a:r>
                      <a:endParaRPr lang="ru-RU" sz="15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latin typeface="Times New Roman"/>
                        </a:rPr>
                        <a:t>193,4</a:t>
                      </a:r>
                      <a:endParaRPr lang="ru-RU" sz="15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663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Мобилизационная и вневойсковая подготовка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>
                          <a:latin typeface="Times New Roman"/>
                        </a:rPr>
                        <a:t>02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latin typeface="Times New Roman"/>
                        </a:rPr>
                        <a:t>161,2</a:t>
                      </a:r>
                      <a:endParaRPr lang="ru-RU" sz="15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latin typeface="Times New Roman"/>
                        </a:rPr>
                        <a:t>177,2</a:t>
                      </a:r>
                      <a:endParaRPr lang="ru-RU" sz="15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latin typeface="Times New Roman"/>
                        </a:rPr>
                        <a:t>193,4</a:t>
                      </a:r>
                      <a:endParaRPr lang="ru-RU" sz="15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78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latin typeface="Times New Roman"/>
                        </a:rPr>
                        <a:t>2355,0</a:t>
                      </a:r>
                      <a:endParaRPr lang="ru-RU" sz="15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latin typeface="Times New Roman"/>
                        </a:rPr>
                        <a:t>2286,0</a:t>
                      </a:r>
                      <a:endParaRPr lang="ru-RU" sz="15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latin typeface="Times New Roman"/>
                        </a:rPr>
                        <a:t>2286,0</a:t>
                      </a:r>
                      <a:endParaRPr lang="ru-RU" sz="15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78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latin typeface="Times New Roman"/>
                        </a:rPr>
                        <a:t>10</a:t>
                      </a:r>
                      <a:endParaRPr lang="ru-RU" sz="15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latin typeface="Times New Roman"/>
                        </a:rPr>
                        <a:t>2355</a:t>
                      </a:r>
                      <a:endParaRPr lang="ru-RU" sz="15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latin typeface="Times New Roman"/>
                        </a:rPr>
                        <a:t>2286,0</a:t>
                      </a:r>
                      <a:endParaRPr lang="ru-RU" sz="15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latin typeface="Times New Roman"/>
                        </a:rPr>
                        <a:t>2286,0</a:t>
                      </a:r>
                      <a:endParaRPr lang="ru-RU" sz="15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320560" y="902578"/>
            <a:ext cx="9585440" cy="144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16496" y="0"/>
            <a:ext cx="9198703" cy="946554"/>
          </a:xfrm>
          <a:prstGeom prst="rect">
            <a:avLst/>
          </a:prstGeom>
        </p:spPr>
        <p:txBody>
          <a:bodyPr wrap="square" lIns="83960" tIns="41980" rIns="83960" bIns="41980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Расходная часть бюджета сельского поселения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разрезе разделов и подразделов, тыс. рублей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30611"/>
              </p:ext>
            </p:extLst>
          </p:nvPr>
        </p:nvGraphicFramePr>
        <p:xfrm>
          <a:off x="483715" y="1535389"/>
          <a:ext cx="8933781" cy="4178197"/>
        </p:xfrm>
        <a:graphic>
          <a:graphicData uri="http://schemas.openxmlformats.org/drawingml/2006/table">
            <a:tbl>
              <a:tblPr/>
              <a:tblGrid>
                <a:gridCol w="4673665"/>
                <a:gridCol w="751838"/>
                <a:gridCol w="860446"/>
                <a:gridCol w="860446"/>
                <a:gridCol w="860446"/>
                <a:gridCol w="926940"/>
              </a:tblGrid>
              <a:tr h="8488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Рз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год проект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</a:p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000" marR="78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5280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10093,0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0,0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0,0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7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Дорожное хозяйство (дорожные фонды) 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09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10049,0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11129,0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9651,0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2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Жилищно - коммунальное хозяйство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44</a:t>
                      </a:r>
                      <a:endParaRPr lang="ru-RU" sz="14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926,8</a:t>
                      </a:r>
                      <a:endParaRPr lang="ru-RU" sz="1400" b="1" dirty="0">
                        <a:latin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300,9</a:t>
                      </a:r>
                      <a:endParaRPr lang="ru-RU" sz="14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96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03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/>
                        </a:rPr>
                        <a:t>18037,2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/>
                        </a:rPr>
                        <a:t>16864,2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/>
                        </a:rPr>
                        <a:t>16794,2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60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Физическая культура и спорт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07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80,0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60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Благоустройство , ремонт и установка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 площадок для культурно-оздоровительных занятий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07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09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80,0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60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Культура</a:t>
                      </a:r>
                      <a:r>
                        <a:rPr lang="ru-RU" sz="1400" b="1" i="0" u="none" strike="noStrike" dirty="0">
                          <a:latin typeface="Times New Roman"/>
                        </a:rPr>
                        <a:t>, кинематография 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08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23987,4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18700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Arial"/>
                        </a:rPr>
                        <a:t>18700</a:t>
                      </a:r>
                      <a:endParaRPr lang="ru-RU" sz="14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60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Культура 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Arial"/>
                        </a:rPr>
                        <a:t>23987,4</a:t>
                      </a:r>
                      <a:endParaRPr lang="ru-RU" sz="1400" b="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Arial"/>
                        </a:rPr>
                        <a:t>18700</a:t>
                      </a:r>
                      <a:endParaRPr lang="ru-RU" sz="1400" b="0" dirty="0">
                        <a:latin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Arial"/>
                        </a:rPr>
                        <a:t>18700</a:t>
                      </a:r>
                      <a:endParaRPr lang="ru-RU" sz="1400" b="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60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30,0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60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Пенсионное обеспечение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10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01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30,0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60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Всего расходов: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66789,6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61918,1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/>
                        </a:rPr>
                        <a:t>59764,6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320560" y="902578"/>
            <a:ext cx="9585440" cy="144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3"/>
          <p:cNvSpPr txBox="1">
            <a:spLocks noChangeArrowheads="1"/>
          </p:cNvSpPr>
          <p:nvPr/>
        </p:nvSpPr>
        <p:spPr bwMode="auto">
          <a:xfrm>
            <a:off x="1" y="0"/>
            <a:ext cx="9905999" cy="5876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782" tIns="47891" rIns="95782" bIns="47891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Планируемый дефицит (-), профицит (+), бюджета </a:t>
            </a:r>
            <a:b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(тыс.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рублей)</a:t>
            </a:r>
          </a:p>
        </p:txBody>
      </p:sp>
      <p:graphicFrame>
        <p:nvGraphicFramePr>
          <p:cNvPr id="19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048685"/>
              </p:ext>
            </p:extLst>
          </p:nvPr>
        </p:nvGraphicFramePr>
        <p:xfrm>
          <a:off x="560512" y="1484784"/>
          <a:ext cx="897799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55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9563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47146" y="134950"/>
            <a:ext cx="9458854" cy="274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3706" y="134938"/>
            <a:ext cx="149966" cy="136525"/>
          </a:xfrm>
          <a:custGeom>
            <a:avLst/>
            <a:gdLst/>
            <a:ahLst/>
            <a:cxnLst/>
            <a:rect l="l" t="t" r="r" b="b"/>
            <a:pathLst>
              <a:path w="138429" h="136525">
                <a:moveTo>
                  <a:pt x="0" y="136525"/>
                </a:moveTo>
                <a:lnTo>
                  <a:pt x="138112" y="136525"/>
                </a:lnTo>
                <a:lnTo>
                  <a:pt x="138112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93327" y="1"/>
            <a:ext cx="151342" cy="135255"/>
          </a:xfrm>
          <a:custGeom>
            <a:avLst/>
            <a:gdLst/>
            <a:ahLst/>
            <a:cxnLst/>
            <a:rect l="l" t="t" r="r" b="b"/>
            <a:pathLst>
              <a:path w="139700" h="135255">
                <a:moveTo>
                  <a:pt x="0" y="134937"/>
                </a:moveTo>
                <a:lnTo>
                  <a:pt x="139700" y="134937"/>
                </a:lnTo>
                <a:lnTo>
                  <a:pt x="139700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93327" y="134938"/>
            <a:ext cx="151342" cy="141605"/>
          </a:xfrm>
          <a:custGeom>
            <a:avLst/>
            <a:gdLst/>
            <a:ahLst/>
            <a:cxnLst/>
            <a:rect l="l" t="t" r="r" b="b"/>
            <a:pathLst>
              <a:path w="139700" h="141604">
                <a:moveTo>
                  <a:pt x="0" y="0"/>
                </a:moveTo>
                <a:lnTo>
                  <a:pt x="139700" y="0"/>
                </a:lnTo>
                <a:lnTo>
                  <a:pt x="139700" y="141287"/>
                </a:lnTo>
                <a:lnTo>
                  <a:pt x="0" y="141287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97524" y="274638"/>
            <a:ext cx="147902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0" y="134937"/>
                </a:moveTo>
                <a:lnTo>
                  <a:pt x="136525" y="134937"/>
                </a:lnTo>
                <a:lnTo>
                  <a:pt x="136525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2743" y="136525"/>
            <a:ext cx="153405" cy="138430"/>
          </a:xfrm>
          <a:custGeom>
            <a:avLst/>
            <a:gdLst/>
            <a:ahLst/>
            <a:cxnLst/>
            <a:rect l="l" t="t" r="r" b="b"/>
            <a:pathLst>
              <a:path w="141604" h="138429">
                <a:moveTo>
                  <a:pt x="0" y="0"/>
                </a:moveTo>
                <a:lnTo>
                  <a:pt x="141287" y="0"/>
                </a:lnTo>
                <a:lnTo>
                  <a:pt x="141287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00007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43706" y="271462"/>
            <a:ext cx="149966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0" y="0"/>
                </a:moveTo>
                <a:lnTo>
                  <a:pt x="138112" y="0"/>
                </a:lnTo>
                <a:lnTo>
                  <a:pt x="138112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97524" y="409576"/>
            <a:ext cx="147902" cy="136525"/>
          </a:xfrm>
          <a:custGeom>
            <a:avLst/>
            <a:gdLst/>
            <a:ahLst/>
            <a:cxnLst/>
            <a:rect l="l" t="t" r="r" b="b"/>
            <a:pathLst>
              <a:path w="136525" h="136525">
                <a:moveTo>
                  <a:pt x="0" y="0"/>
                </a:moveTo>
                <a:lnTo>
                  <a:pt x="136525" y="0"/>
                </a:lnTo>
                <a:lnTo>
                  <a:pt x="136525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848544" y="116632"/>
            <a:ext cx="8928992" cy="975994"/>
          </a:xfrm>
          <a:custGeom>
            <a:avLst/>
            <a:gdLst/>
            <a:ahLst/>
            <a:cxnLst/>
            <a:rect l="l" t="t" r="r" b="b"/>
            <a:pathLst>
              <a:path w="7178675" h="975994">
                <a:moveTo>
                  <a:pt x="7015607" y="0"/>
                </a:moveTo>
                <a:lnTo>
                  <a:pt x="162572" y="0"/>
                </a:lnTo>
                <a:lnTo>
                  <a:pt x="119353" y="5807"/>
                </a:lnTo>
                <a:lnTo>
                  <a:pt x="80517" y="22195"/>
                </a:lnTo>
                <a:lnTo>
                  <a:pt x="47615" y="47615"/>
                </a:lnTo>
                <a:lnTo>
                  <a:pt x="22195" y="80518"/>
                </a:lnTo>
                <a:lnTo>
                  <a:pt x="5807" y="119353"/>
                </a:lnTo>
                <a:lnTo>
                  <a:pt x="0" y="162572"/>
                </a:lnTo>
                <a:lnTo>
                  <a:pt x="0" y="812825"/>
                </a:lnTo>
                <a:lnTo>
                  <a:pt x="5807" y="856039"/>
                </a:lnTo>
                <a:lnTo>
                  <a:pt x="22195" y="894871"/>
                </a:lnTo>
                <a:lnTo>
                  <a:pt x="47615" y="927771"/>
                </a:lnTo>
                <a:lnTo>
                  <a:pt x="80518" y="953190"/>
                </a:lnTo>
                <a:lnTo>
                  <a:pt x="119353" y="969578"/>
                </a:lnTo>
                <a:lnTo>
                  <a:pt x="162572" y="975385"/>
                </a:lnTo>
                <a:lnTo>
                  <a:pt x="7015607" y="975385"/>
                </a:lnTo>
                <a:lnTo>
                  <a:pt x="7058826" y="969578"/>
                </a:lnTo>
                <a:lnTo>
                  <a:pt x="7097661" y="953190"/>
                </a:lnTo>
                <a:lnTo>
                  <a:pt x="7130564" y="927771"/>
                </a:lnTo>
                <a:lnTo>
                  <a:pt x="7155984" y="894871"/>
                </a:lnTo>
                <a:lnTo>
                  <a:pt x="7172372" y="856039"/>
                </a:lnTo>
                <a:lnTo>
                  <a:pt x="7178179" y="812825"/>
                </a:lnTo>
                <a:lnTo>
                  <a:pt x="7178179" y="162572"/>
                </a:lnTo>
                <a:lnTo>
                  <a:pt x="7172372" y="119353"/>
                </a:lnTo>
                <a:lnTo>
                  <a:pt x="7155984" y="80518"/>
                </a:lnTo>
                <a:lnTo>
                  <a:pt x="7130564" y="47615"/>
                </a:lnTo>
                <a:lnTo>
                  <a:pt x="7097661" y="22195"/>
                </a:lnTo>
                <a:lnTo>
                  <a:pt x="7058826" y="5807"/>
                </a:lnTo>
                <a:lnTo>
                  <a:pt x="7015607" y="0"/>
                </a:lnTo>
                <a:close/>
              </a:path>
            </a:pathLst>
          </a:custGeom>
          <a:solidFill>
            <a:srgbClr val="230BB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848544" y="149291"/>
            <a:ext cx="8928992" cy="831437"/>
          </a:xfrm>
          <a:custGeom>
            <a:avLst/>
            <a:gdLst/>
            <a:ahLst/>
            <a:cxnLst/>
            <a:rect l="l" t="t" r="r" b="b"/>
            <a:pathLst>
              <a:path w="7178675" h="975994">
                <a:moveTo>
                  <a:pt x="0" y="162572"/>
                </a:moveTo>
                <a:lnTo>
                  <a:pt x="5807" y="119353"/>
                </a:lnTo>
                <a:lnTo>
                  <a:pt x="22195" y="80518"/>
                </a:lnTo>
                <a:lnTo>
                  <a:pt x="47615" y="47615"/>
                </a:lnTo>
                <a:lnTo>
                  <a:pt x="80518" y="22195"/>
                </a:lnTo>
                <a:lnTo>
                  <a:pt x="119353" y="5807"/>
                </a:lnTo>
                <a:lnTo>
                  <a:pt x="162572" y="0"/>
                </a:lnTo>
                <a:lnTo>
                  <a:pt x="7015607" y="0"/>
                </a:lnTo>
                <a:lnTo>
                  <a:pt x="7058826" y="5807"/>
                </a:lnTo>
                <a:lnTo>
                  <a:pt x="7097661" y="22195"/>
                </a:lnTo>
                <a:lnTo>
                  <a:pt x="7130564" y="47615"/>
                </a:lnTo>
                <a:lnTo>
                  <a:pt x="7155984" y="80518"/>
                </a:lnTo>
                <a:lnTo>
                  <a:pt x="7172372" y="119353"/>
                </a:lnTo>
                <a:lnTo>
                  <a:pt x="7178179" y="162572"/>
                </a:lnTo>
                <a:lnTo>
                  <a:pt x="7178179" y="812825"/>
                </a:lnTo>
                <a:lnTo>
                  <a:pt x="7172372" y="856039"/>
                </a:lnTo>
                <a:lnTo>
                  <a:pt x="7155984" y="894871"/>
                </a:lnTo>
                <a:lnTo>
                  <a:pt x="7130564" y="927771"/>
                </a:lnTo>
                <a:lnTo>
                  <a:pt x="7097661" y="953190"/>
                </a:lnTo>
                <a:lnTo>
                  <a:pt x="7058826" y="969578"/>
                </a:lnTo>
                <a:lnTo>
                  <a:pt x="7015607" y="975385"/>
                </a:lnTo>
                <a:lnTo>
                  <a:pt x="162572" y="975385"/>
                </a:lnTo>
                <a:lnTo>
                  <a:pt x="119353" y="969578"/>
                </a:lnTo>
                <a:lnTo>
                  <a:pt x="80518" y="953190"/>
                </a:lnTo>
                <a:lnTo>
                  <a:pt x="47615" y="927771"/>
                </a:lnTo>
                <a:lnTo>
                  <a:pt x="22195" y="894871"/>
                </a:lnTo>
                <a:lnTo>
                  <a:pt x="5807" y="856039"/>
                </a:lnTo>
                <a:lnTo>
                  <a:pt x="0" y="812825"/>
                </a:lnTo>
                <a:lnTo>
                  <a:pt x="0" y="162572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496351" y="116632"/>
            <a:ext cx="8409649" cy="990600"/>
          </a:xfrm>
        </p:spPr>
        <p:txBody>
          <a:bodyPr/>
          <a:lstStyle/>
          <a:p>
            <a:pPr algn="ctr" rtl="0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solidFill>
                  <a:schemeClr val="bg1"/>
                </a:solidFill>
              </a:rPr>
              <a:t>Сведения о верхнем пределе муниципального долга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Ницинского сельского поселения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14" name="object 14"/>
          <p:cNvSpPr txBox="1">
            <a:spLocks noGrp="1"/>
          </p:cNvSpPr>
          <p:nvPr>
            <p:ph type="body" idx="4294967295"/>
          </p:nvPr>
        </p:nvSpPr>
        <p:spPr>
          <a:xfrm>
            <a:off x="456905" y="1298780"/>
            <a:ext cx="9032599" cy="529857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rt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Верхний предел муниципального долга Ницинского сельского поселения Савинского муниципального района 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2023 года в сумме – 0,0 тыс.руб.,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2024 года в сумме – 0,0 тыс.руб.,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2025 года в сумме – 0,0 тыс.руб.,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СПРАВОЧНО: (расчет верхнего предела муниципального внутреннего долга )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Муниципальный долг Ницинского сельского поселения по состоянию: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2023 года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тыс.руб.,в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 числе верхний предел долга по муниципальным гарантиям в сумме 0,0 тыс.руб.;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2024 года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тыс.руб.,в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 числе верхний предел долга по муниципальным гарантиям в сумме 0,0 тыс.руб.;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2025 года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тыс.руб.,в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 числе верхний предел долга по муниципальным гарантиям в сумме 0,0 тыс.руб.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Увеличение муниципального долга Ницинского сельского поселения: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2023 году — 0,0 тыс.руб.; 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2024 году — 0,0 тыс.руб.; 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2025 году — 0,0 тыс.руб.; 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Погашение муниципального долга Ницинского сельского поселения: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2023 году — 0,0 тыс.руб., в том числе погашение задолженности по бюджетному кредиту —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2024 году —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тыс.руб.,в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 числе погашение задолженности по бюджетному кредиту —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2025 году — 0,0 тыс.руб., том числе погашение задолженности по бюджетному кредиту —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Муниципальный долг Ницинского  сельского поселения по состоянию: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2023 года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тыс.руб.,в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 числе верхний предел долга по муниципальным гарантиям в сумме 0,0 тыс.руб.;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2024 года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тыс.руб.,в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 числе верхний предел долга по муниципальным гарантиям в сумме 0,0 тыс.руб.;</a:t>
            </a:r>
          </a:p>
          <a:p>
            <a:pPr rt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января 2025 года 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тыс.руб.,в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 числе верхний предел долга по муниципальным гарантиям в сумме 0,0 тыс.руб.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53149" y="3493339"/>
            <a:ext cx="3693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49095" algn="l"/>
              </a:tabLst>
            </a:pPr>
            <a:r>
              <a:rPr sz="1800" spc="-5" dirty="0">
                <a:latin typeface="Arial"/>
                <a:cs typeface="Arial"/>
              </a:rPr>
              <a:t>	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44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9563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47146" y="134950"/>
            <a:ext cx="9458854" cy="274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3706" y="134938"/>
            <a:ext cx="149966" cy="136525"/>
          </a:xfrm>
          <a:custGeom>
            <a:avLst/>
            <a:gdLst/>
            <a:ahLst/>
            <a:cxnLst/>
            <a:rect l="l" t="t" r="r" b="b"/>
            <a:pathLst>
              <a:path w="138429" h="136525">
                <a:moveTo>
                  <a:pt x="0" y="136525"/>
                </a:moveTo>
                <a:lnTo>
                  <a:pt x="138112" y="136525"/>
                </a:lnTo>
                <a:lnTo>
                  <a:pt x="138112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93327" y="1"/>
            <a:ext cx="151342" cy="135255"/>
          </a:xfrm>
          <a:custGeom>
            <a:avLst/>
            <a:gdLst/>
            <a:ahLst/>
            <a:cxnLst/>
            <a:rect l="l" t="t" r="r" b="b"/>
            <a:pathLst>
              <a:path w="139700" h="135255">
                <a:moveTo>
                  <a:pt x="0" y="134937"/>
                </a:moveTo>
                <a:lnTo>
                  <a:pt x="139700" y="134937"/>
                </a:lnTo>
                <a:lnTo>
                  <a:pt x="139700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93327" y="134938"/>
            <a:ext cx="151342" cy="141605"/>
          </a:xfrm>
          <a:custGeom>
            <a:avLst/>
            <a:gdLst/>
            <a:ahLst/>
            <a:cxnLst/>
            <a:rect l="l" t="t" r="r" b="b"/>
            <a:pathLst>
              <a:path w="139700" h="141604">
                <a:moveTo>
                  <a:pt x="0" y="0"/>
                </a:moveTo>
                <a:lnTo>
                  <a:pt x="139700" y="0"/>
                </a:lnTo>
                <a:lnTo>
                  <a:pt x="139700" y="141287"/>
                </a:lnTo>
                <a:lnTo>
                  <a:pt x="0" y="141287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97524" y="274638"/>
            <a:ext cx="147902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0" y="134937"/>
                </a:moveTo>
                <a:lnTo>
                  <a:pt x="136525" y="134937"/>
                </a:lnTo>
                <a:lnTo>
                  <a:pt x="136525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2743" y="136525"/>
            <a:ext cx="153405" cy="138430"/>
          </a:xfrm>
          <a:custGeom>
            <a:avLst/>
            <a:gdLst/>
            <a:ahLst/>
            <a:cxnLst/>
            <a:rect l="l" t="t" r="r" b="b"/>
            <a:pathLst>
              <a:path w="141604" h="138429">
                <a:moveTo>
                  <a:pt x="0" y="0"/>
                </a:moveTo>
                <a:lnTo>
                  <a:pt x="141287" y="0"/>
                </a:lnTo>
                <a:lnTo>
                  <a:pt x="141287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00007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43706" y="271462"/>
            <a:ext cx="149966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0" y="0"/>
                </a:moveTo>
                <a:lnTo>
                  <a:pt x="138112" y="0"/>
                </a:lnTo>
                <a:lnTo>
                  <a:pt x="138112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97524" y="409576"/>
            <a:ext cx="147902" cy="136525"/>
          </a:xfrm>
          <a:custGeom>
            <a:avLst/>
            <a:gdLst/>
            <a:ahLst/>
            <a:cxnLst/>
            <a:rect l="l" t="t" r="r" b="b"/>
            <a:pathLst>
              <a:path w="136525" h="136525">
                <a:moveTo>
                  <a:pt x="0" y="0"/>
                </a:moveTo>
                <a:lnTo>
                  <a:pt x="136525" y="0"/>
                </a:lnTo>
                <a:lnTo>
                  <a:pt x="136525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136576" y="116632"/>
            <a:ext cx="7776898" cy="975994"/>
          </a:xfrm>
          <a:custGeom>
            <a:avLst/>
            <a:gdLst/>
            <a:ahLst/>
            <a:cxnLst/>
            <a:rect l="l" t="t" r="r" b="b"/>
            <a:pathLst>
              <a:path w="7178675" h="975994">
                <a:moveTo>
                  <a:pt x="7015607" y="0"/>
                </a:moveTo>
                <a:lnTo>
                  <a:pt x="162572" y="0"/>
                </a:lnTo>
                <a:lnTo>
                  <a:pt x="119353" y="5807"/>
                </a:lnTo>
                <a:lnTo>
                  <a:pt x="80517" y="22195"/>
                </a:lnTo>
                <a:lnTo>
                  <a:pt x="47615" y="47615"/>
                </a:lnTo>
                <a:lnTo>
                  <a:pt x="22195" y="80518"/>
                </a:lnTo>
                <a:lnTo>
                  <a:pt x="5807" y="119353"/>
                </a:lnTo>
                <a:lnTo>
                  <a:pt x="0" y="162572"/>
                </a:lnTo>
                <a:lnTo>
                  <a:pt x="0" y="812825"/>
                </a:lnTo>
                <a:lnTo>
                  <a:pt x="5807" y="856039"/>
                </a:lnTo>
                <a:lnTo>
                  <a:pt x="22195" y="894871"/>
                </a:lnTo>
                <a:lnTo>
                  <a:pt x="47615" y="927771"/>
                </a:lnTo>
                <a:lnTo>
                  <a:pt x="80518" y="953190"/>
                </a:lnTo>
                <a:lnTo>
                  <a:pt x="119353" y="969578"/>
                </a:lnTo>
                <a:lnTo>
                  <a:pt x="162572" y="975385"/>
                </a:lnTo>
                <a:lnTo>
                  <a:pt x="7015607" y="975385"/>
                </a:lnTo>
                <a:lnTo>
                  <a:pt x="7058826" y="969578"/>
                </a:lnTo>
                <a:lnTo>
                  <a:pt x="7097661" y="953190"/>
                </a:lnTo>
                <a:lnTo>
                  <a:pt x="7130564" y="927771"/>
                </a:lnTo>
                <a:lnTo>
                  <a:pt x="7155984" y="894871"/>
                </a:lnTo>
                <a:lnTo>
                  <a:pt x="7172372" y="856039"/>
                </a:lnTo>
                <a:lnTo>
                  <a:pt x="7178179" y="812825"/>
                </a:lnTo>
                <a:lnTo>
                  <a:pt x="7178179" y="162572"/>
                </a:lnTo>
                <a:lnTo>
                  <a:pt x="7172372" y="119353"/>
                </a:lnTo>
                <a:lnTo>
                  <a:pt x="7155984" y="80518"/>
                </a:lnTo>
                <a:lnTo>
                  <a:pt x="7130564" y="47615"/>
                </a:lnTo>
                <a:lnTo>
                  <a:pt x="7097661" y="22195"/>
                </a:lnTo>
                <a:lnTo>
                  <a:pt x="7058826" y="5807"/>
                </a:lnTo>
                <a:lnTo>
                  <a:pt x="7015607" y="0"/>
                </a:lnTo>
                <a:close/>
              </a:path>
            </a:pathLst>
          </a:custGeom>
          <a:solidFill>
            <a:srgbClr val="230BB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128052" y="149291"/>
            <a:ext cx="7776898" cy="975994"/>
          </a:xfrm>
          <a:custGeom>
            <a:avLst/>
            <a:gdLst/>
            <a:ahLst/>
            <a:cxnLst/>
            <a:rect l="l" t="t" r="r" b="b"/>
            <a:pathLst>
              <a:path w="7178675" h="975994">
                <a:moveTo>
                  <a:pt x="0" y="162572"/>
                </a:moveTo>
                <a:lnTo>
                  <a:pt x="5807" y="119353"/>
                </a:lnTo>
                <a:lnTo>
                  <a:pt x="22195" y="80518"/>
                </a:lnTo>
                <a:lnTo>
                  <a:pt x="47615" y="47615"/>
                </a:lnTo>
                <a:lnTo>
                  <a:pt x="80518" y="22195"/>
                </a:lnTo>
                <a:lnTo>
                  <a:pt x="119353" y="5807"/>
                </a:lnTo>
                <a:lnTo>
                  <a:pt x="162572" y="0"/>
                </a:lnTo>
                <a:lnTo>
                  <a:pt x="7015607" y="0"/>
                </a:lnTo>
                <a:lnTo>
                  <a:pt x="7058826" y="5807"/>
                </a:lnTo>
                <a:lnTo>
                  <a:pt x="7097661" y="22195"/>
                </a:lnTo>
                <a:lnTo>
                  <a:pt x="7130564" y="47615"/>
                </a:lnTo>
                <a:lnTo>
                  <a:pt x="7155984" y="80518"/>
                </a:lnTo>
                <a:lnTo>
                  <a:pt x="7172372" y="119353"/>
                </a:lnTo>
                <a:lnTo>
                  <a:pt x="7178179" y="162572"/>
                </a:lnTo>
                <a:lnTo>
                  <a:pt x="7178179" y="812825"/>
                </a:lnTo>
                <a:lnTo>
                  <a:pt x="7172372" y="856039"/>
                </a:lnTo>
                <a:lnTo>
                  <a:pt x="7155984" y="894871"/>
                </a:lnTo>
                <a:lnTo>
                  <a:pt x="7130564" y="927771"/>
                </a:lnTo>
                <a:lnTo>
                  <a:pt x="7097661" y="953190"/>
                </a:lnTo>
                <a:lnTo>
                  <a:pt x="7058826" y="969578"/>
                </a:lnTo>
                <a:lnTo>
                  <a:pt x="7015607" y="975385"/>
                </a:lnTo>
                <a:lnTo>
                  <a:pt x="162572" y="975385"/>
                </a:lnTo>
                <a:lnTo>
                  <a:pt x="119353" y="969578"/>
                </a:lnTo>
                <a:lnTo>
                  <a:pt x="80518" y="953190"/>
                </a:lnTo>
                <a:lnTo>
                  <a:pt x="47615" y="927771"/>
                </a:lnTo>
                <a:lnTo>
                  <a:pt x="22195" y="894871"/>
                </a:lnTo>
                <a:lnTo>
                  <a:pt x="5807" y="856039"/>
                </a:lnTo>
                <a:lnTo>
                  <a:pt x="0" y="812825"/>
                </a:lnTo>
                <a:lnTo>
                  <a:pt x="0" y="162572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496351" y="116632"/>
            <a:ext cx="8409649" cy="990600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</a:rPr>
              <a:t>КОНТАКТНАЯ ИНФОРМАЦИЯ</a:t>
            </a:r>
            <a:r>
              <a:rPr lang="ru-RU" sz="2400" dirty="0"/>
              <a:t>: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body" idx="4294967295"/>
          </p:nvPr>
        </p:nvSpPr>
        <p:spPr>
          <a:xfrm>
            <a:off x="456905" y="1298781"/>
            <a:ext cx="8991071" cy="191419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Презентация «Бюджет для граждан» к </a:t>
            </a:r>
            <a:r>
              <a:rPr lang="ru-RU" dirty="0" smtClean="0">
                <a:solidFill>
                  <a:schemeClr val="tx1"/>
                </a:solidFill>
              </a:rPr>
              <a:t>решению Думы Ницинского сельского </a:t>
            </a:r>
            <a:r>
              <a:rPr lang="ru-RU" dirty="0">
                <a:solidFill>
                  <a:schemeClr val="tx1"/>
                </a:solidFill>
              </a:rPr>
              <a:t>поселения « О бюджете </a:t>
            </a:r>
            <a:r>
              <a:rPr lang="ru-RU" dirty="0" smtClean="0">
                <a:solidFill>
                  <a:schemeClr val="tx1"/>
                </a:solidFill>
              </a:rPr>
              <a:t>Ницинского  </a:t>
            </a:r>
            <a:r>
              <a:rPr lang="ru-RU" dirty="0">
                <a:solidFill>
                  <a:schemeClr val="tx1"/>
                </a:solidFill>
              </a:rPr>
              <a:t>сельского поселения на </a:t>
            </a:r>
            <a:r>
              <a:rPr lang="ru-RU" dirty="0" smtClean="0">
                <a:solidFill>
                  <a:schemeClr val="tx1"/>
                </a:solidFill>
              </a:rPr>
              <a:t>2024 </a:t>
            </a:r>
            <a:r>
              <a:rPr lang="ru-RU" dirty="0">
                <a:solidFill>
                  <a:schemeClr val="tx1"/>
                </a:solidFill>
              </a:rPr>
              <a:t>год и на плановый период </a:t>
            </a:r>
            <a:r>
              <a:rPr lang="ru-RU" dirty="0" smtClean="0">
                <a:solidFill>
                  <a:schemeClr val="tx1"/>
                </a:solidFill>
              </a:rPr>
              <a:t>2025 и 2026 </a:t>
            </a:r>
            <a:r>
              <a:rPr lang="ru-RU" dirty="0">
                <a:solidFill>
                  <a:schemeClr val="tx1"/>
                </a:solidFill>
              </a:rPr>
              <a:t>годов» подготовлена Администрацией </a:t>
            </a:r>
            <a:r>
              <a:rPr lang="ru-RU" dirty="0" smtClean="0">
                <a:solidFill>
                  <a:schemeClr val="tx1"/>
                </a:solidFill>
              </a:rPr>
              <a:t>Ницинского </a:t>
            </a:r>
            <a:r>
              <a:rPr lang="ru-RU" dirty="0">
                <a:solidFill>
                  <a:schemeClr val="tx1"/>
                </a:solidFill>
              </a:rPr>
              <a:t>сельского  поселения </a:t>
            </a:r>
            <a:r>
              <a:rPr lang="ru-RU" dirty="0" err="1" smtClean="0">
                <a:solidFill>
                  <a:schemeClr val="tx1"/>
                </a:solidFill>
              </a:rPr>
              <a:t>Слободо</a:t>
            </a:r>
            <a:r>
              <a:rPr lang="ru-RU" dirty="0" smtClean="0">
                <a:solidFill>
                  <a:schemeClr val="tx1"/>
                </a:solidFill>
              </a:rPr>
              <a:t>-Туринского </a:t>
            </a:r>
            <a:r>
              <a:rPr lang="ru-RU" dirty="0">
                <a:solidFill>
                  <a:schemeClr val="tx1"/>
                </a:solidFill>
              </a:rPr>
              <a:t>муниципального района </a:t>
            </a:r>
            <a:r>
              <a:rPr lang="ru-RU" dirty="0" smtClean="0">
                <a:solidFill>
                  <a:schemeClr val="tx1"/>
                </a:solidFill>
              </a:rPr>
              <a:t>Свердловской области</a:t>
            </a:r>
            <a:endParaRPr lang="ru-RU" dirty="0">
              <a:solidFill>
                <a:schemeClr val="tx1"/>
              </a:solidFill>
            </a:endParaRPr>
          </a:p>
          <a:p>
            <a:endParaRPr lang="ru-RU" sz="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Мы надеемся, что представленная информация оказалась для Вас полезной  и интересной.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16496" y="3212976"/>
            <a:ext cx="528320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i="1" u="sng" spc="-25" dirty="0">
                <a:latin typeface="Arial"/>
                <a:cs typeface="Arial"/>
              </a:rPr>
              <a:t>Информацию  вы  можете  получить  по:</a:t>
            </a:r>
            <a:endParaRPr sz="1800" i="1" u="sng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53149" y="3493339"/>
            <a:ext cx="3693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49095" algn="l"/>
              </a:tabLst>
            </a:pPr>
            <a:r>
              <a:rPr sz="1800" spc="-5" dirty="0">
                <a:latin typeface="Arial"/>
                <a:cs typeface="Arial"/>
              </a:rPr>
              <a:t>	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4488" y="3573016"/>
            <a:ext cx="8579008" cy="25186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Arial"/>
                <a:cs typeface="Arial"/>
              </a:rPr>
              <a:t>по </a:t>
            </a:r>
            <a:r>
              <a:rPr sz="1800" spc="-20" dirty="0">
                <a:latin typeface="Arial"/>
                <a:cs typeface="Arial"/>
              </a:rPr>
              <a:t>телефону: </a:t>
            </a:r>
            <a:r>
              <a:rPr sz="1800" spc="-10" dirty="0" smtClean="0">
                <a:latin typeface="Arial"/>
                <a:cs typeface="Arial"/>
              </a:rPr>
              <a:t>8(</a:t>
            </a:r>
            <a:r>
              <a:rPr lang="ru-RU" sz="1800" spc="-10" dirty="0" smtClean="0">
                <a:latin typeface="Arial"/>
                <a:cs typeface="Arial"/>
              </a:rPr>
              <a:t>34361</a:t>
            </a:r>
            <a:r>
              <a:rPr sz="1800" spc="-10" dirty="0" smtClean="0">
                <a:latin typeface="Arial"/>
                <a:cs typeface="Arial"/>
              </a:rPr>
              <a:t>)</a:t>
            </a:r>
            <a:r>
              <a:rPr lang="ru-RU" sz="1800" spc="-10" dirty="0" smtClean="0">
                <a:latin typeface="Arial"/>
                <a:cs typeface="Arial"/>
              </a:rPr>
              <a:t>26-1-69</a:t>
            </a:r>
          </a:p>
          <a:p>
            <a:pPr marL="299085" indent="-286385">
              <a:lnSpc>
                <a:spcPct val="100000"/>
              </a:lnSpc>
              <a:spcBef>
                <a:spcPts val="100"/>
              </a:spcBef>
              <a:tabLst>
                <a:tab pos="299720" algn="l"/>
              </a:tabLst>
            </a:pPr>
            <a:r>
              <a:rPr lang="ru-RU" sz="1800" i="1" u="sng" spc="-10" dirty="0" smtClean="0">
                <a:latin typeface="Arial"/>
                <a:cs typeface="Arial"/>
              </a:rPr>
              <a:t>Предложения можно высылать:</a:t>
            </a:r>
            <a:endParaRPr sz="1800" i="1" u="sng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Arial"/>
                <a:cs typeface="Arial"/>
              </a:rPr>
              <a:t>по факсу: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8(</a:t>
            </a:r>
            <a:r>
              <a:rPr lang="ru-RU" sz="1800" spc="-10" dirty="0" smtClean="0">
                <a:latin typeface="Arial"/>
                <a:cs typeface="Arial"/>
              </a:rPr>
              <a:t>34361</a:t>
            </a:r>
            <a:r>
              <a:rPr sz="1800" spc="-10" dirty="0" smtClean="0">
                <a:latin typeface="Arial"/>
                <a:cs typeface="Arial"/>
              </a:rPr>
              <a:t>)</a:t>
            </a:r>
            <a:r>
              <a:rPr lang="ru-RU" sz="1800" spc="-10" dirty="0" smtClean="0">
                <a:latin typeface="Arial"/>
                <a:cs typeface="Arial"/>
              </a:rPr>
              <a:t>26-1-69</a:t>
            </a:r>
            <a:endParaRPr sz="1800" dirty="0">
              <a:latin typeface="Arial"/>
              <a:cs typeface="Arial"/>
            </a:endParaRPr>
          </a:p>
          <a:p>
            <a:pPr marL="299085" marR="5080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Arial"/>
                <a:cs typeface="Arial"/>
              </a:rPr>
              <a:t>письмом по </a:t>
            </a:r>
            <a:r>
              <a:rPr sz="1800" spc="-15" dirty="0">
                <a:latin typeface="Arial"/>
                <a:cs typeface="Arial"/>
              </a:rPr>
              <a:t>почте: </a:t>
            </a:r>
            <a:r>
              <a:rPr lang="ru-RU" sz="1800" spc="-10" dirty="0" smtClean="0">
                <a:latin typeface="Arial"/>
                <a:cs typeface="Arial"/>
              </a:rPr>
              <a:t>623944</a:t>
            </a:r>
            <a:r>
              <a:rPr sz="1800" spc="-10" dirty="0" smtClean="0">
                <a:latin typeface="Arial"/>
                <a:cs typeface="Arial"/>
              </a:rPr>
              <a:t>, </a:t>
            </a:r>
            <a:r>
              <a:rPr lang="ru-RU" sz="1800" spc="-5" dirty="0" smtClean="0">
                <a:latin typeface="Arial"/>
                <a:cs typeface="Arial"/>
              </a:rPr>
              <a:t>Свердловская область</a:t>
            </a:r>
            <a:r>
              <a:rPr sz="1800" spc="-5" dirty="0" smtClean="0">
                <a:latin typeface="Arial"/>
                <a:cs typeface="Arial"/>
              </a:rPr>
              <a:t>, </a:t>
            </a:r>
            <a:r>
              <a:rPr lang="ru-RU" sz="1800" spc="-5" dirty="0" err="1" smtClean="0">
                <a:latin typeface="Arial"/>
                <a:cs typeface="Arial"/>
              </a:rPr>
              <a:t>Слободо</a:t>
            </a:r>
            <a:r>
              <a:rPr lang="ru-RU" sz="1800" spc="-5" dirty="0" smtClean="0">
                <a:latin typeface="Arial"/>
                <a:cs typeface="Arial"/>
              </a:rPr>
              <a:t>-Туринский </a:t>
            </a:r>
            <a:r>
              <a:rPr sz="1800" spc="-5" dirty="0" err="1" smtClean="0">
                <a:latin typeface="Arial"/>
                <a:cs typeface="Arial"/>
              </a:rPr>
              <a:t>район</a:t>
            </a:r>
            <a:r>
              <a:rPr sz="1800" spc="-5" dirty="0">
                <a:latin typeface="Arial"/>
                <a:cs typeface="Arial"/>
              </a:rPr>
              <a:t>, </a:t>
            </a:r>
            <a:r>
              <a:rPr lang="ru-RU" sz="1800" spc="-5" dirty="0" err="1" smtClean="0">
                <a:latin typeface="Arial"/>
                <a:cs typeface="Arial"/>
              </a:rPr>
              <a:t>с.Ницинское</a:t>
            </a:r>
            <a:r>
              <a:rPr sz="1800" spc="-20" dirty="0" smtClean="0">
                <a:latin typeface="Arial"/>
                <a:cs typeface="Arial"/>
              </a:rPr>
              <a:t>,  </a:t>
            </a:r>
            <a:r>
              <a:rPr sz="1800" spc="-20" dirty="0">
                <a:latin typeface="Arial"/>
                <a:cs typeface="Arial"/>
              </a:rPr>
              <a:t>ул. </a:t>
            </a:r>
            <a:r>
              <a:rPr lang="ru-RU" sz="1800" spc="-20" dirty="0" smtClean="0">
                <a:latin typeface="Arial"/>
                <a:cs typeface="Arial"/>
              </a:rPr>
              <a:t>Советская</a:t>
            </a:r>
            <a:r>
              <a:rPr lang="ru-RU" sz="1800" spc="-5" dirty="0" smtClean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, </a:t>
            </a:r>
            <a:r>
              <a:rPr sz="1800" dirty="0" smtClean="0">
                <a:latin typeface="Arial"/>
                <a:cs typeface="Arial"/>
              </a:rPr>
              <a:t>д.</a:t>
            </a:r>
            <a:r>
              <a:rPr lang="ru-RU" sz="1800" dirty="0" smtClean="0">
                <a:latin typeface="Arial"/>
                <a:cs typeface="Arial"/>
              </a:rPr>
              <a:t>35</a:t>
            </a:r>
            <a:r>
              <a:rPr sz="1800" dirty="0" smtClean="0">
                <a:latin typeface="Arial"/>
                <a:cs typeface="Arial"/>
              </a:rPr>
              <a:t> </a:t>
            </a:r>
            <a:endParaRPr lang="ru-RU" sz="1800" dirty="0" smtClean="0">
              <a:latin typeface="Arial"/>
              <a:cs typeface="Arial"/>
            </a:endParaRPr>
          </a:p>
          <a:p>
            <a:pPr marL="299085" marR="5080" indent="-286385">
              <a:lnSpc>
                <a:spcPct val="100000"/>
              </a:lnSpc>
              <a:tabLst>
                <a:tab pos="299720" algn="l"/>
              </a:tabLst>
            </a:pPr>
            <a:r>
              <a:rPr lang="ru-RU" sz="1800" dirty="0" smtClean="0">
                <a:latin typeface="Arial"/>
                <a:cs typeface="Arial"/>
              </a:rPr>
              <a:t>    </a:t>
            </a:r>
            <a:r>
              <a:rPr sz="1800" dirty="0" err="1" smtClean="0">
                <a:latin typeface="Arial"/>
                <a:cs typeface="Arial"/>
              </a:rPr>
              <a:t>или</a:t>
            </a:r>
            <a:r>
              <a:rPr sz="1800" dirty="0" smtClean="0">
                <a:latin typeface="Arial"/>
                <a:cs typeface="Arial"/>
              </a:rPr>
              <a:t> </a:t>
            </a:r>
            <a:r>
              <a:rPr lang="ru-RU" sz="1800" dirty="0">
                <a:latin typeface="Arial"/>
                <a:cs typeface="Arial"/>
              </a:rPr>
              <a:t>на адрес электронной почты:</a:t>
            </a:r>
            <a:r>
              <a:rPr lang="ru-RU" dirty="0"/>
              <a:t> </a:t>
            </a:r>
            <a:r>
              <a:rPr lang="en-US" dirty="0" smtClean="0"/>
              <a:t>nizpos@mail.ru </a:t>
            </a:r>
            <a:endParaRPr sz="9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25" dirty="0">
                <a:latin typeface="Arial"/>
                <a:cs typeface="Arial"/>
              </a:rPr>
              <a:t>Режим </a:t>
            </a:r>
            <a:r>
              <a:rPr sz="1800" spc="-10" dirty="0">
                <a:latin typeface="Arial"/>
                <a:cs typeface="Arial"/>
              </a:rPr>
              <a:t>работы: </a:t>
            </a:r>
            <a:r>
              <a:rPr sz="1800" spc="-15" dirty="0">
                <a:latin typeface="Arial"/>
                <a:cs typeface="Arial"/>
              </a:rPr>
              <a:t>Понедельник </a:t>
            </a:r>
            <a:r>
              <a:rPr sz="1800" spc="-5" dirty="0">
                <a:latin typeface="Arial"/>
                <a:cs typeface="Arial"/>
              </a:rPr>
              <a:t>– пятница </a:t>
            </a:r>
            <a:r>
              <a:rPr sz="1800" dirty="0">
                <a:latin typeface="Arial"/>
                <a:cs typeface="Arial"/>
              </a:rPr>
              <a:t>с </a:t>
            </a:r>
            <a:r>
              <a:rPr sz="1800" spc="-5" dirty="0" smtClean="0">
                <a:latin typeface="Arial"/>
                <a:cs typeface="Arial"/>
              </a:rPr>
              <a:t>8.</a:t>
            </a:r>
            <a:r>
              <a:rPr lang="en-US" sz="1800" spc="-5" dirty="0" smtClean="0">
                <a:latin typeface="Arial"/>
                <a:cs typeface="Arial"/>
              </a:rPr>
              <a:t>0</a:t>
            </a:r>
            <a:r>
              <a:rPr lang="ru-RU" sz="1800" spc="-5" dirty="0" smtClean="0">
                <a:latin typeface="Arial"/>
                <a:cs typeface="Arial"/>
              </a:rPr>
              <a:t>0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до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</a:t>
            </a:r>
            <a:r>
              <a:rPr lang="ru-RU" sz="1800" spc="-10" dirty="0">
                <a:latin typeface="Arial"/>
                <a:cs typeface="Arial"/>
              </a:rPr>
              <a:t>6</a:t>
            </a:r>
            <a:r>
              <a:rPr sz="1800" spc="-10" dirty="0">
                <a:latin typeface="Arial"/>
                <a:cs typeface="Arial"/>
              </a:rPr>
              <a:t>.00,</a:t>
            </a:r>
            <a:endParaRPr sz="1800" dirty="0">
              <a:latin typeface="Arial"/>
              <a:cs typeface="Arial"/>
            </a:endParaRPr>
          </a:p>
          <a:p>
            <a:pPr marL="19812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перерыв </a:t>
            </a:r>
            <a:r>
              <a:rPr sz="1800" dirty="0">
                <a:latin typeface="Arial"/>
                <a:cs typeface="Arial"/>
              </a:rPr>
              <a:t>с </a:t>
            </a:r>
            <a:r>
              <a:rPr sz="1800" spc="-10" dirty="0">
                <a:latin typeface="Arial"/>
                <a:cs typeface="Arial"/>
              </a:rPr>
              <a:t>1</a:t>
            </a:r>
            <a:r>
              <a:rPr lang="ru-RU" sz="1800" spc="-10" dirty="0">
                <a:latin typeface="Arial"/>
                <a:cs typeface="Arial"/>
              </a:rPr>
              <a:t>2</a:t>
            </a:r>
            <a:r>
              <a:rPr sz="1800" spc="-10" dirty="0">
                <a:latin typeface="Arial"/>
                <a:cs typeface="Arial"/>
              </a:rPr>
              <a:t>.00 </a:t>
            </a:r>
            <a:r>
              <a:rPr sz="1800" dirty="0" err="1">
                <a:latin typeface="Arial"/>
                <a:cs typeface="Arial"/>
              </a:rPr>
              <a:t>до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1</a:t>
            </a:r>
            <a:r>
              <a:rPr lang="en-US" sz="1800" spc="-10" dirty="0" smtClean="0">
                <a:latin typeface="Arial"/>
                <a:cs typeface="Arial"/>
              </a:rPr>
              <a:t>3</a:t>
            </a:r>
            <a:r>
              <a:rPr sz="1800" spc="-10" dirty="0" smtClean="0">
                <a:latin typeface="Arial"/>
                <a:cs typeface="Arial"/>
              </a:rPr>
              <a:t>.</a:t>
            </a:r>
            <a:r>
              <a:rPr lang="en-US" sz="1800" spc="-10" dirty="0" smtClean="0">
                <a:latin typeface="Arial"/>
                <a:cs typeface="Arial"/>
              </a:rPr>
              <a:t>00</a:t>
            </a:r>
            <a:r>
              <a:rPr sz="1800" spc="-10" dirty="0" smtClean="0">
                <a:latin typeface="Arial"/>
                <a:cs typeface="Arial"/>
              </a:rPr>
              <a:t>;</a:t>
            </a:r>
            <a:endParaRPr sz="1800" dirty="0">
              <a:latin typeface="Arial"/>
              <a:cs typeface="Arial"/>
            </a:endParaRPr>
          </a:p>
          <a:p>
            <a:pPr marL="1981835">
              <a:lnSpc>
                <a:spcPct val="100000"/>
              </a:lnSpc>
            </a:pPr>
            <a:r>
              <a:rPr sz="1800" spc="-15" dirty="0">
                <a:latin typeface="Arial"/>
                <a:cs typeface="Arial"/>
              </a:rPr>
              <a:t>Суббота, </a:t>
            </a:r>
            <a:r>
              <a:rPr sz="1800" spc="-10" dirty="0">
                <a:latin typeface="Arial"/>
                <a:cs typeface="Arial"/>
              </a:rPr>
              <a:t>воскресенье </a:t>
            </a:r>
            <a:r>
              <a:rPr sz="1800" spc="-5" dirty="0">
                <a:latin typeface="Arial"/>
                <a:cs typeface="Arial"/>
              </a:rPr>
              <a:t>– </a:t>
            </a:r>
            <a:r>
              <a:rPr sz="1800" spc="-15" dirty="0">
                <a:latin typeface="Arial"/>
                <a:cs typeface="Arial"/>
              </a:rPr>
              <a:t>выходные</a:t>
            </a:r>
            <a:r>
              <a:rPr sz="1800" spc="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дни</a:t>
            </a:r>
          </a:p>
        </p:txBody>
      </p:sp>
    </p:spTree>
    <p:extLst>
      <p:ext uri="{BB962C8B-B14F-4D97-AF65-F5344CB8AC3E}">
        <p14:creationId xmlns:p14="http://schemas.microsoft.com/office/powerpoint/2010/main" val="28644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320560" y="902578"/>
            <a:ext cx="9585440" cy="144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936776" y="1268760"/>
            <a:ext cx="6485417" cy="946554"/>
          </a:xfrm>
          <a:prstGeom prst="rect">
            <a:avLst/>
          </a:prstGeom>
        </p:spPr>
        <p:txBody>
          <a:bodyPr wrap="square" lIns="83960" tIns="41980" rIns="83960" bIns="41980">
            <a:spAutoFit/>
          </a:bodyPr>
          <a:lstStyle/>
          <a:p>
            <a:r>
              <a:rPr lang="ru-RU" sz="2800" spc="42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z="2800" spc="42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НИЦИНСКОГО </a:t>
            </a:r>
            <a:r>
              <a:rPr lang="ru-RU" sz="2800" spc="42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</a:t>
            </a:r>
            <a:endParaRPr lang="ru-RU" sz="2800" dirty="0"/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02577"/>
            <a:ext cx="2538265" cy="595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16159" y="2522080"/>
            <a:ext cx="3169156" cy="2628856"/>
          </a:xfrm>
          <a:prstGeom prst="rect">
            <a:avLst/>
          </a:prstGeom>
          <a:solidFill>
            <a:srgbClr val="F4C4CC"/>
          </a:solidFill>
          <a:ln w="9525">
            <a:noFill/>
            <a:miter lim="800000"/>
            <a:headEnd/>
            <a:tailEnd/>
          </a:ln>
        </p:spPr>
        <p:txBody>
          <a:bodyPr lIns="73591" tIns="36796" rIns="73591" bIns="36796">
            <a:spAutoFit/>
          </a:bodyPr>
          <a:lstStyle/>
          <a:p>
            <a:pPr algn="ctr" defTabSz="736110"/>
            <a:endParaRPr lang="ru-RU" sz="2600" b="1" dirty="0">
              <a:solidFill>
                <a:srgbClr val="C00000"/>
              </a:solidFill>
              <a:latin typeface="Calibri" pitchFamily="34" charset="0"/>
              <a:ea typeface="DejaVu Sans"/>
              <a:cs typeface="DejaVu Sans"/>
            </a:endParaRPr>
          </a:p>
          <a:p>
            <a:pPr algn="ctr" defTabSz="736110"/>
            <a:endParaRPr lang="ru-RU" sz="2600" b="1" dirty="0">
              <a:solidFill>
                <a:srgbClr val="C00000"/>
              </a:solidFill>
              <a:latin typeface="Calibri" pitchFamily="34" charset="0"/>
              <a:ea typeface="DejaVu Sans"/>
              <a:cs typeface="DejaVu Sans"/>
            </a:endParaRPr>
          </a:p>
          <a:p>
            <a:pPr algn="ctr" defTabSz="736110"/>
            <a:r>
              <a:rPr lang="ru-RU" sz="2900" b="1" dirty="0" smtClean="0">
                <a:solidFill>
                  <a:srgbClr val="C00000"/>
                </a:solidFill>
                <a:latin typeface="Calibri" pitchFamily="34" charset="0"/>
                <a:ea typeface="DejaVu Sans"/>
                <a:cs typeface="DejaVu Sans"/>
              </a:rPr>
              <a:t>БЛАГОДАРИМ </a:t>
            </a:r>
            <a:r>
              <a:rPr lang="ru-RU" sz="2900" b="1" dirty="0">
                <a:solidFill>
                  <a:srgbClr val="C00000"/>
                </a:solidFill>
                <a:latin typeface="Calibri" pitchFamily="34" charset="0"/>
                <a:ea typeface="DejaVu Sans"/>
                <a:cs typeface="DejaVu Sans"/>
              </a:rPr>
              <a:t/>
            </a:r>
            <a:br>
              <a:rPr lang="ru-RU" sz="2900" b="1" dirty="0">
                <a:solidFill>
                  <a:srgbClr val="C00000"/>
                </a:solidFill>
                <a:latin typeface="Calibri" pitchFamily="34" charset="0"/>
                <a:ea typeface="DejaVu Sans"/>
                <a:cs typeface="DejaVu Sans"/>
              </a:rPr>
            </a:br>
            <a:r>
              <a:rPr lang="ru-RU" sz="2900" b="1" dirty="0">
                <a:solidFill>
                  <a:srgbClr val="C00000"/>
                </a:solidFill>
                <a:latin typeface="Calibri" pitchFamily="34" charset="0"/>
                <a:ea typeface="DejaVu Sans"/>
                <a:cs typeface="DejaVu Sans"/>
              </a:rPr>
              <a:t>ЗА ВНИМАНИЕ!</a:t>
            </a:r>
          </a:p>
          <a:p>
            <a:pPr algn="ctr" defTabSz="736110"/>
            <a:endParaRPr lang="ru-RU" sz="2600" b="1" dirty="0">
              <a:solidFill>
                <a:srgbClr val="C00000"/>
              </a:solidFill>
              <a:latin typeface="Calibri" pitchFamily="34" charset="0"/>
              <a:ea typeface="DejaVu Sans"/>
              <a:cs typeface="DejaVu Sans"/>
            </a:endParaRPr>
          </a:p>
          <a:p>
            <a:pPr algn="ctr" defTabSz="736110"/>
            <a:endParaRPr lang="ru-RU" sz="2600" b="1" dirty="0">
              <a:solidFill>
                <a:srgbClr val="C00000"/>
              </a:solidFill>
              <a:latin typeface="Calibri" pitchFamily="34" charset="0"/>
              <a:ea typeface="DejaVu Sans"/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9563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47146" y="134950"/>
            <a:ext cx="9458854" cy="27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3706" y="134938"/>
            <a:ext cx="149966" cy="136525"/>
          </a:xfrm>
          <a:custGeom>
            <a:avLst/>
            <a:gdLst/>
            <a:ahLst/>
            <a:cxnLst/>
            <a:rect l="l" t="t" r="r" b="b"/>
            <a:pathLst>
              <a:path w="138429" h="136525">
                <a:moveTo>
                  <a:pt x="0" y="136525"/>
                </a:moveTo>
                <a:lnTo>
                  <a:pt x="138112" y="136525"/>
                </a:lnTo>
                <a:lnTo>
                  <a:pt x="138112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93329" y="1"/>
            <a:ext cx="151341" cy="135255"/>
          </a:xfrm>
          <a:custGeom>
            <a:avLst/>
            <a:gdLst/>
            <a:ahLst/>
            <a:cxnLst/>
            <a:rect l="l" t="t" r="r" b="b"/>
            <a:pathLst>
              <a:path w="139700" h="135255">
                <a:moveTo>
                  <a:pt x="0" y="134937"/>
                </a:moveTo>
                <a:lnTo>
                  <a:pt x="139700" y="134937"/>
                </a:lnTo>
                <a:lnTo>
                  <a:pt x="139700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93329" y="134938"/>
            <a:ext cx="151341" cy="141605"/>
          </a:xfrm>
          <a:custGeom>
            <a:avLst/>
            <a:gdLst/>
            <a:ahLst/>
            <a:cxnLst/>
            <a:rect l="l" t="t" r="r" b="b"/>
            <a:pathLst>
              <a:path w="139700" h="141604">
                <a:moveTo>
                  <a:pt x="0" y="0"/>
                </a:moveTo>
                <a:lnTo>
                  <a:pt x="139700" y="0"/>
                </a:lnTo>
                <a:lnTo>
                  <a:pt x="139700" y="141287"/>
                </a:lnTo>
                <a:lnTo>
                  <a:pt x="0" y="141287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97524" y="274637"/>
            <a:ext cx="147902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0" y="134937"/>
                </a:moveTo>
                <a:lnTo>
                  <a:pt x="136525" y="134937"/>
                </a:lnTo>
                <a:lnTo>
                  <a:pt x="136525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2743" y="136525"/>
            <a:ext cx="153405" cy="138430"/>
          </a:xfrm>
          <a:custGeom>
            <a:avLst/>
            <a:gdLst/>
            <a:ahLst/>
            <a:cxnLst/>
            <a:rect l="l" t="t" r="r" b="b"/>
            <a:pathLst>
              <a:path w="141604" h="138429">
                <a:moveTo>
                  <a:pt x="0" y="0"/>
                </a:moveTo>
                <a:lnTo>
                  <a:pt x="141287" y="0"/>
                </a:lnTo>
                <a:lnTo>
                  <a:pt x="141287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00007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43706" y="271462"/>
            <a:ext cx="149966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0" y="0"/>
                </a:moveTo>
                <a:lnTo>
                  <a:pt x="138112" y="0"/>
                </a:lnTo>
                <a:lnTo>
                  <a:pt x="138112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97524" y="409576"/>
            <a:ext cx="147902" cy="136525"/>
          </a:xfrm>
          <a:custGeom>
            <a:avLst/>
            <a:gdLst/>
            <a:ahLst/>
            <a:cxnLst/>
            <a:rect l="l" t="t" r="r" b="b"/>
            <a:pathLst>
              <a:path w="136525" h="136525">
                <a:moveTo>
                  <a:pt x="0" y="0"/>
                </a:moveTo>
                <a:lnTo>
                  <a:pt x="136525" y="0"/>
                </a:lnTo>
                <a:lnTo>
                  <a:pt x="136525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983061" y="422777"/>
            <a:ext cx="8019045" cy="843758"/>
          </a:xfrm>
          <a:prstGeom prst="rect">
            <a:avLst/>
          </a:prstGeom>
        </p:spPr>
        <p:txBody>
          <a:bodyPr vert="horz" wrap="square" lIns="0" tIns="12638" rIns="0" bIns="0" rtlCol="0">
            <a:spAutoFit/>
          </a:bodyPr>
          <a:lstStyle/>
          <a:p>
            <a:pPr algn="ctr">
              <a:spcBef>
                <a:spcPts val="99"/>
              </a:spcBef>
            </a:pPr>
            <a:r>
              <a:rPr sz="2700" spc="-6" dirty="0">
                <a:solidFill>
                  <a:srgbClr val="000000"/>
                </a:solidFill>
              </a:rPr>
              <a:t>Уважаемые</a:t>
            </a:r>
            <a:r>
              <a:rPr sz="2700" spc="-16" dirty="0">
                <a:solidFill>
                  <a:srgbClr val="000000"/>
                </a:solidFill>
              </a:rPr>
              <a:t> </a:t>
            </a:r>
            <a:r>
              <a:rPr sz="2700" spc="-6" dirty="0">
                <a:solidFill>
                  <a:srgbClr val="000000"/>
                </a:solidFill>
              </a:rPr>
              <a:t>жители</a:t>
            </a:r>
            <a:endParaRPr sz="2700" dirty="0"/>
          </a:p>
          <a:p>
            <a:pPr algn="ctr">
              <a:lnSpc>
                <a:spcPct val="100000"/>
              </a:lnSpc>
            </a:pPr>
            <a:r>
              <a:rPr lang="ru-RU" sz="2700" spc="-6" dirty="0" smtClean="0">
                <a:solidFill>
                  <a:srgbClr val="000000"/>
                </a:solidFill>
              </a:rPr>
              <a:t>Ницинского</a:t>
            </a:r>
            <a:r>
              <a:rPr sz="2700" spc="-6" dirty="0" smtClean="0">
                <a:solidFill>
                  <a:srgbClr val="000000"/>
                </a:solidFill>
              </a:rPr>
              <a:t> </a:t>
            </a:r>
            <a:r>
              <a:rPr sz="2700" spc="-6" dirty="0">
                <a:solidFill>
                  <a:srgbClr val="000000"/>
                </a:solidFill>
              </a:rPr>
              <a:t>сельского</a:t>
            </a:r>
            <a:r>
              <a:rPr sz="2700" spc="-16" dirty="0">
                <a:solidFill>
                  <a:srgbClr val="000000"/>
                </a:solidFill>
              </a:rPr>
              <a:t> </a:t>
            </a:r>
            <a:r>
              <a:rPr sz="2700" spc="-6" dirty="0">
                <a:solidFill>
                  <a:srgbClr val="000000"/>
                </a:solidFill>
              </a:rPr>
              <a:t>поселения!</a:t>
            </a:r>
            <a:endParaRPr sz="2700" dirty="0"/>
          </a:p>
        </p:txBody>
      </p:sp>
      <p:sp>
        <p:nvSpPr>
          <p:cNvPr id="12" name="object 12"/>
          <p:cNvSpPr/>
          <p:nvPr/>
        </p:nvSpPr>
        <p:spPr>
          <a:xfrm>
            <a:off x="464316" y="1500175"/>
            <a:ext cx="9055047" cy="4709160"/>
          </a:xfrm>
          <a:custGeom>
            <a:avLst/>
            <a:gdLst/>
            <a:ahLst/>
            <a:cxnLst/>
            <a:rect l="l" t="t" r="r" b="b"/>
            <a:pathLst>
              <a:path w="8358505" h="4709160">
                <a:moveTo>
                  <a:pt x="0" y="0"/>
                </a:moveTo>
                <a:lnTo>
                  <a:pt x="8358251" y="0"/>
                </a:lnTo>
                <a:lnTo>
                  <a:pt x="8358251" y="4708982"/>
                </a:lnTo>
                <a:lnTo>
                  <a:pt x="0" y="470898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8569546" y="0"/>
            <a:ext cx="1336453" cy="1547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549614" y="1528623"/>
            <a:ext cx="8885819" cy="3881158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 marR="5987" indent="494873" algn="just">
              <a:spcBef>
                <a:spcPts val="105"/>
              </a:spcBef>
            </a:pPr>
            <a:endParaRPr lang="ru-RU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13303" marR="5987" indent="494873" algn="just">
              <a:spcBef>
                <a:spcPts val="105"/>
              </a:spcBef>
            </a:pP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Предлагаем</a:t>
            </a:r>
            <a:r>
              <a:rPr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6" dirty="0">
                <a:latin typeface="Times New Roman" pitchFamily="18" charset="0"/>
                <a:cs typeface="Times New Roman" pitchFamily="18" charset="0"/>
              </a:rPr>
              <a:t>Вашему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 вниманию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презентацию </a:t>
            </a:r>
            <a:r>
              <a:rPr b="1" spc="-16" dirty="0">
                <a:latin typeface="Times New Roman" pitchFamily="18" charset="0"/>
                <a:cs typeface="Times New Roman" pitchFamily="18" charset="0"/>
              </a:rPr>
              <a:t>«Бюджет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b="1" spc="-6" dirty="0">
                <a:latin typeface="Times New Roman" pitchFamily="18" charset="0"/>
                <a:cs typeface="Times New Roman" pitchFamily="18" charset="0"/>
              </a:rPr>
              <a:t>граждан»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проекту </a:t>
            </a:r>
            <a:r>
              <a:rPr lang="ru-RU" spc="-6" dirty="0">
                <a:latin typeface="Times New Roman" pitchFamily="18" charset="0"/>
                <a:cs typeface="Times New Roman" pitchFamily="18" charset="0"/>
              </a:rPr>
              <a:t>решения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pc="-21" dirty="0">
                <a:latin typeface="Times New Roman" pitchFamily="18" charset="0"/>
                <a:cs typeface="Times New Roman" pitchFamily="18" charset="0"/>
              </a:rPr>
              <a:t>бюджете</a:t>
            </a:r>
            <a:r>
              <a:rPr spc="-2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1" dirty="0" smtClean="0">
                <a:latin typeface="Times New Roman" pitchFamily="18" charset="0"/>
                <a:cs typeface="Times New Roman" pitchFamily="18" charset="0"/>
              </a:rPr>
              <a:t>Ницинского</a:t>
            </a:r>
            <a:r>
              <a:rPr spc="-1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сельского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поселения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6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27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плановый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spc="-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годов.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3303" marR="5321" indent="550746" algn="just"/>
            <a:r>
              <a:rPr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настоящее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обеспечение открытости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прозрачности 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бюджетного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процесса  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ключевых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направлений деятельности органов местного  самоуправления.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того,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житель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мог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получить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информацию о  </a:t>
            </a:r>
            <a:r>
              <a:rPr spc="-21" dirty="0" err="1" smtClean="0">
                <a:latin typeface="Times New Roman" pitchFamily="18" charset="0"/>
                <a:cs typeface="Times New Roman" pitchFamily="18" charset="0"/>
              </a:rPr>
              <a:t>бюджете</a:t>
            </a:r>
            <a:r>
              <a:rPr lang="ru-RU" spc="-21" dirty="0" smtClean="0">
                <a:latin typeface="Times New Roman" pitchFamily="18" charset="0"/>
                <a:cs typeface="Times New Roman" pitchFamily="18" charset="0"/>
              </a:rPr>
              <a:t> Ницинского </a:t>
            </a:r>
            <a:r>
              <a:rPr spc="-10" dirty="0" err="1" smtClean="0">
                <a:latin typeface="Times New Roman" pitchFamily="18" charset="0"/>
                <a:cs typeface="Times New Roman" pitchFamily="18" charset="0"/>
              </a:rPr>
              <a:t>сельского</a:t>
            </a:r>
            <a:r>
              <a:rPr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на 20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27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на плановый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годов,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текст проекта решения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spc="-21" dirty="0">
                <a:latin typeface="Times New Roman" pitchFamily="18" charset="0"/>
                <a:cs typeface="Times New Roman" pitchFamily="18" charset="0"/>
              </a:rPr>
              <a:t>бюджете</a:t>
            </a:r>
            <a:r>
              <a:rPr spc="39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размещен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spc="-6" dirty="0" err="1">
                <a:latin typeface="Times New Roman" pitchFamily="18" charset="0"/>
                <a:cs typeface="Times New Roman" pitchFamily="18" charset="0"/>
              </a:rPr>
              <a:t>официальном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 smtClean="0">
                <a:latin typeface="Times New Roman" pitchFamily="18" charset="0"/>
                <a:cs typeface="Times New Roman" pitchFamily="18" charset="0"/>
              </a:rPr>
              <a:t>сайте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pc="-10" dirty="0">
                <a:latin typeface="Times New Roman" pitchFamily="18" charset="0"/>
                <a:cs typeface="Times New Roman" pitchFamily="18" charset="0"/>
                <a:hlinkClick r:id="rId5"/>
              </a:rPr>
              <a:t>http://nicinskoe.ru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endParaRPr lang="ru-RU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13303" marR="5321" indent="550746" algn="just"/>
            <a:r>
              <a:rPr spc="-10" dirty="0" err="1" smtClean="0">
                <a:latin typeface="Times New Roman" pitchFamily="18" charset="0"/>
                <a:cs typeface="Times New Roman" pitchFamily="18" charset="0"/>
              </a:rPr>
              <a:t>Мы</a:t>
            </a:r>
            <a:r>
              <a:rPr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постарались доступно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отразить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параметры </a:t>
            </a:r>
            <a:r>
              <a:rPr spc="-2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на 20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27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на плановый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pc="-6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spc="-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годов. 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3303" marR="5987" indent="550746" algn="just"/>
            <a:r>
              <a:rPr spc="-16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для граждан»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нацелен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получение обратной связи </a:t>
            </a:r>
            <a:r>
              <a:rPr spc="-21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граждан,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которым 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интересны современные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финансов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Ницинском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сельском</a:t>
            </a:r>
            <a:r>
              <a:rPr spc="-1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поселении.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9038">
              <a:spcBef>
                <a:spcPts val="1466"/>
              </a:spcBef>
              <a:tabLst>
                <a:tab pos="6851059" algn="l"/>
              </a:tabLst>
            </a:pPr>
            <a:r>
              <a:rPr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spc="-6" dirty="0">
                <a:latin typeface="Times New Roman" pitchFamily="18" charset="0"/>
                <a:cs typeface="Times New Roman" pitchFamily="18" charset="0"/>
              </a:rPr>
              <a:t>уважением, </a:t>
            </a:r>
            <a:r>
              <a:rPr spc="-27" dirty="0" err="1">
                <a:latin typeface="Times New Roman" pitchFamily="18" charset="0"/>
                <a:cs typeface="Times New Roman" pitchFamily="18" charset="0"/>
              </a:rPr>
              <a:t>Глава</a:t>
            </a:r>
            <a:r>
              <a:rPr spc="-2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7" dirty="0" smtClean="0">
                <a:latin typeface="Times New Roman" pitchFamily="18" charset="0"/>
                <a:cs typeface="Times New Roman" pitchFamily="18" charset="0"/>
              </a:rPr>
              <a:t> Ницинского  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сельского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поселения	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Т.А. Кузеванова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9563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47146" y="134950"/>
            <a:ext cx="9458854" cy="27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3706" y="134938"/>
            <a:ext cx="149966" cy="136525"/>
          </a:xfrm>
          <a:custGeom>
            <a:avLst/>
            <a:gdLst/>
            <a:ahLst/>
            <a:cxnLst/>
            <a:rect l="l" t="t" r="r" b="b"/>
            <a:pathLst>
              <a:path w="138429" h="136525">
                <a:moveTo>
                  <a:pt x="0" y="136525"/>
                </a:moveTo>
                <a:lnTo>
                  <a:pt x="138112" y="136525"/>
                </a:lnTo>
                <a:lnTo>
                  <a:pt x="138112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93329" y="1"/>
            <a:ext cx="151341" cy="135255"/>
          </a:xfrm>
          <a:custGeom>
            <a:avLst/>
            <a:gdLst/>
            <a:ahLst/>
            <a:cxnLst/>
            <a:rect l="l" t="t" r="r" b="b"/>
            <a:pathLst>
              <a:path w="139700" h="135255">
                <a:moveTo>
                  <a:pt x="0" y="134937"/>
                </a:moveTo>
                <a:lnTo>
                  <a:pt x="139700" y="134937"/>
                </a:lnTo>
                <a:lnTo>
                  <a:pt x="139700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93329" y="134938"/>
            <a:ext cx="151341" cy="141605"/>
          </a:xfrm>
          <a:custGeom>
            <a:avLst/>
            <a:gdLst/>
            <a:ahLst/>
            <a:cxnLst/>
            <a:rect l="l" t="t" r="r" b="b"/>
            <a:pathLst>
              <a:path w="139700" h="141604">
                <a:moveTo>
                  <a:pt x="0" y="0"/>
                </a:moveTo>
                <a:lnTo>
                  <a:pt x="139700" y="0"/>
                </a:lnTo>
                <a:lnTo>
                  <a:pt x="139700" y="141287"/>
                </a:lnTo>
                <a:lnTo>
                  <a:pt x="0" y="141287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97524" y="274637"/>
            <a:ext cx="147902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0" y="134937"/>
                </a:moveTo>
                <a:lnTo>
                  <a:pt x="136525" y="134937"/>
                </a:lnTo>
                <a:lnTo>
                  <a:pt x="136525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2743" y="136525"/>
            <a:ext cx="153405" cy="138430"/>
          </a:xfrm>
          <a:custGeom>
            <a:avLst/>
            <a:gdLst/>
            <a:ahLst/>
            <a:cxnLst/>
            <a:rect l="l" t="t" r="r" b="b"/>
            <a:pathLst>
              <a:path w="141604" h="138429">
                <a:moveTo>
                  <a:pt x="0" y="0"/>
                </a:moveTo>
                <a:lnTo>
                  <a:pt x="141287" y="0"/>
                </a:lnTo>
                <a:lnTo>
                  <a:pt x="141287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00007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43706" y="271462"/>
            <a:ext cx="149966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0" y="0"/>
                </a:moveTo>
                <a:lnTo>
                  <a:pt x="138112" y="0"/>
                </a:lnTo>
                <a:lnTo>
                  <a:pt x="138112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97524" y="409576"/>
            <a:ext cx="147902" cy="136525"/>
          </a:xfrm>
          <a:custGeom>
            <a:avLst/>
            <a:gdLst/>
            <a:ahLst/>
            <a:cxnLst/>
            <a:rect l="l" t="t" r="r" b="b"/>
            <a:pathLst>
              <a:path w="136525" h="136525">
                <a:moveTo>
                  <a:pt x="0" y="0"/>
                </a:moveTo>
                <a:lnTo>
                  <a:pt x="136525" y="0"/>
                </a:lnTo>
                <a:lnTo>
                  <a:pt x="136525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798925" y="1196962"/>
            <a:ext cx="8444666" cy="5600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798923" y="1196689"/>
            <a:ext cx="8444864" cy="560705"/>
          </a:xfrm>
          <a:custGeom>
            <a:avLst/>
            <a:gdLst/>
            <a:ahLst/>
            <a:cxnLst/>
            <a:rect l="l" t="t" r="r" b="b"/>
            <a:pathLst>
              <a:path w="7795259" h="560705">
                <a:moveTo>
                  <a:pt x="0" y="280174"/>
                </a:moveTo>
                <a:lnTo>
                  <a:pt x="28882" y="245893"/>
                </a:lnTo>
                <a:lnTo>
                  <a:pt x="64350" y="229200"/>
                </a:lnTo>
                <a:lnTo>
                  <a:pt x="113273" y="212845"/>
                </a:lnTo>
                <a:lnTo>
                  <a:pt x="153153" y="202144"/>
                </a:lnTo>
                <a:lnTo>
                  <a:pt x="198699" y="191617"/>
                </a:lnTo>
                <a:lnTo>
                  <a:pt x="249786" y="181272"/>
                </a:lnTo>
                <a:lnTo>
                  <a:pt x="306288" y="171117"/>
                </a:lnTo>
                <a:lnTo>
                  <a:pt x="368080" y="161163"/>
                </a:lnTo>
                <a:lnTo>
                  <a:pt x="435037" y="151418"/>
                </a:lnTo>
                <a:lnTo>
                  <a:pt x="507032" y="141890"/>
                </a:lnTo>
                <a:lnTo>
                  <a:pt x="544881" y="137211"/>
                </a:lnTo>
                <a:lnTo>
                  <a:pt x="583942" y="132590"/>
                </a:lnTo>
                <a:lnTo>
                  <a:pt x="624200" y="128028"/>
                </a:lnTo>
                <a:lnTo>
                  <a:pt x="665639" y="123526"/>
                </a:lnTo>
                <a:lnTo>
                  <a:pt x="708245" y="119085"/>
                </a:lnTo>
                <a:lnTo>
                  <a:pt x="752000" y="114706"/>
                </a:lnTo>
                <a:lnTo>
                  <a:pt x="796890" y="110392"/>
                </a:lnTo>
                <a:lnTo>
                  <a:pt x="842898" y="106141"/>
                </a:lnTo>
                <a:lnTo>
                  <a:pt x="890010" y="101957"/>
                </a:lnTo>
                <a:lnTo>
                  <a:pt x="938209" y="97839"/>
                </a:lnTo>
                <a:lnTo>
                  <a:pt x="987479" y="93790"/>
                </a:lnTo>
                <a:lnTo>
                  <a:pt x="1037806" y="89809"/>
                </a:lnTo>
                <a:lnTo>
                  <a:pt x="1089173" y="85899"/>
                </a:lnTo>
                <a:lnTo>
                  <a:pt x="1141564" y="82061"/>
                </a:lnTo>
                <a:lnTo>
                  <a:pt x="1194965" y="78294"/>
                </a:lnTo>
                <a:lnTo>
                  <a:pt x="1249359" y="74602"/>
                </a:lnTo>
                <a:lnTo>
                  <a:pt x="1304731" y="70984"/>
                </a:lnTo>
                <a:lnTo>
                  <a:pt x="1361064" y="67442"/>
                </a:lnTo>
                <a:lnTo>
                  <a:pt x="1418344" y="63978"/>
                </a:lnTo>
                <a:lnTo>
                  <a:pt x="1476555" y="60591"/>
                </a:lnTo>
                <a:lnTo>
                  <a:pt x="1535680" y="57284"/>
                </a:lnTo>
                <a:lnTo>
                  <a:pt x="1595705" y="54057"/>
                </a:lnTo>
                <a:lnTo>
                  <a:pt x="1656614" y="50911"/>
                </a:lnTo>
                <a:lnTo>
                  <a:pt x="1718390" y="47849"/>
                </a:lnTo>
                <a:lnTo>
                  <a:pt x="1781019" y="44870"/>
                </a:lnTo>
                <a:lnTo>
                  <a:pt x="1844484" y="41976"/>
                </a:lnTo>
                <a:lnTo>
                  <a:pt x="1908770" y="39168"/>
                </a:lnTo>
                <a:lnTo>
                  <a:pt x="1973862" y="36447"/>
                </a:lnTo>
                <a:lnTo>
                  <a:pt x="2039743" y="33815"/>
                </a:lnTo>
                <a:lnTo>
                  <a:pt x="2106398" y="31272"/>
                </a:lnTo>
                <a:lnTo>
                  <a:pt x="2173811" y="28820"/>
                </a:lnTo>
                <a:lnTo>
                  <a:pt x="2241967" y="26459"/>
                </a:lnTo>
                <a:lnTo>
                  <a:pt x="2310850" y="24191"/>
                </a:lnTo>
                <a:lnTo>
                  <a:pt x="2380443" y="22017"/>
                </a:lnTo>
                <a:lnTo>
                  <a:pt x="2450733" y="19938"/>
                </a:lnTo>
                <a:lnTo>
                  <a:pt x="2521702" y="17955"/>
                </a:lnTo>
                <a:lnTo>
                  <a:pt x="2593336" y="16070"/>
                </a:lnTo>
                <a:lnTo>
                  <a:pt x="2665618" y="14283"/>
                </a:lnTo>
                <a:lnTo>
                  <a:pt x="2738533" y="12596"/>
                </a:lnTo>
                <a:lnTo>
                  <a:pt x="2812065" y="11009"/>
                </a:lnTo>
                <a:lnTo>
                  <a:pt x="2886198" y="9524"/>
                </a:lnTo>
                <a:lnTo>
                  <a:pt x="2960918" y="8142"/>
                </a:lnTo>
                <a:lnTo>
                  <a:pt x="3036207" y="6864"/>
                </a:lnTo>
                <a:lnTo>
                  <a:pt x="3112051" y="5692"/>
                </a:lnTo>
                <a:lnTo>
                  <a:pt x="3188434" y="4625"/>
                </a:lnTo>
                <a:lnTo>
                  <a:pt x="3265340" y="3666"/>
                </a:lnTo>
                <a:lnTo>
                  <a:pt x="3342754" y="2816"/>
                </a:lnTo>
                <a:lnTo>
                  <a:pt x="3420659" y="2076"/>
                </a:lnTo>
                <a:lnTo>
                  <a:pt x="3499040" y="1446"/>
                </a:lnTo>
                <a:lnTo>
                  <a:pt x="3577882" y="928"/>
                </a:lnTo>
                <a:lnTo>
                  <a:pt x="3657169" y="524"/>
                </a:lnTo>
                <a:lnTo>
                  <a:pt x="3736885" y="233"/>
                </a:lnTo>
                <a:lnTo>
                  <a:pt x="3817014" y="58"/>
                </a:lnTo>
                <a:lnTo>
                  <a:pt x="3897541" y="0"/>
                </a:lnTo>
                <a:lnTo>
                  <a:pt x="3978068" y="58"/>
                </a:lnTo>
                <a:lnTo>
                  <a:pt x="4058197" y="233"/>
                </a:lnTo>
                <a:lnTo>
                  <a:pt x="4137912" y="524"/>
                </a:lnTo>
                <a:lnTo>
                  <a:pt x="4217199" y="928"/>
                </a:lnTo>
                <a:lnTo>
                  <a:pt x="4296041" y="1446"/>
                </a:lnTo>
                <a:lnTo>
                  <a:pt x="4374422" y="2076"/>
                </a:lnTo>
                <a:lnTo>
                  <a:pt x="4452328" y="2816"/>
                </a:lnTo>
                <a:lnTo>
                  <a:pt x="4529741" y="3666"/>
                </a:lnTo>
                <a:lnTo>
                  <a:pt x="4606647" y="4625"/>
                </a:lnTo>
                <a:lnTo>
                  <a:pt x="4683030" y="5692"/>
                </a:lnTo>
                <a:lnTo>
                  <a:pt x="4758874" y="6864"/>
                </a:lnTo>
                <a:lnTo>
                  <a:pt x="4834164" y="8142"/>
                </a:lnTo>
                <a:lnTo>
                  <a:pt x="4908883" y="9524"/>
                </a:lnTo>
                <a:lnTo>
                  <a:pt x="4983017" y="11009"/>
                </a:lnTo>
                <a:lnTo>
                  <a:pt x="5056549" y="12596"/>
                </a:lnTo>
                <a:lnTo>
                  <a:pt x="5129463" y="14283"/>
                </a:lnTo>
                <a:lnTo>
                  <a:pt x="5201745" y="16070"/>
                </a:lnTo>
                <a:lnTo>
                  <a:pt x="5273379" y="17955"/>
                </a:lnTo>
                <a:lnTo>
                  <a:pt x="5344348" y="19938"/>
                </a:lnTo>
                <a:lnTo>
                  <a:pt x="5414638" y="22017"/>
                </a:lnTo>
                <a:lnTo>
                  <a:pt x="5484232" y="24191"/>
                </a:lnTo>
                <a:lnTo>
                  <a:pt x="5553114" y="26459"/>
                </a:lnTo>
                <a:lnTo>
                  <a:pt x="5621270" y="28820"/>
                </a:lnTo>
                <a:lnTo>
                  <a:pt x="5688683" y="31272"/>
                </a:lnTo>
                <a:lnTo>
                  <a:pt x="5755338" y="33815"/>
                </a:lnTo>
                <a:lnTo>
                  <a:pt x="5821219" y="36447"/>
                </a:lnTo>
                <a:lnTo>
                  <a:pt x="5886311" y="39168"/>
                </a:lnTo>
                <a:lnTo>
                  <a:pt x="5950597" y="41976"/>
                </a:lnTo>
                <a:lnTo>
                  <a:pt x="6014062" y="44870"/>
                </a:lnTo>
                <a:lnTo>
                  <a:pt x="6076691" y="47849"/>
                </a:lnTo>
                <a:lnTo>
                  <a:pt x="6138468" y="50911"/>
                </a:lnTo>
                <a:lnTo>
                  <a:pt x="6199376" y="54057"/>
                </a:lnTo>
                <a:lnTo>
                  <a:pt x="6259401" y="57284"/>
                </a:lnTo>
                <a:lnTo>
                  <a:pt x="6318526" y="60591"/>
                </a:lnTo>
                <a:lnTo>
                  <a:pt x="6376737" y="63978"/>
                </a:lnTo>
                <a:lnTo>
                  <a:pt x="6434017" y="67442"/>
                </a:lnTo>
                <a:lnTo>
                  <a:pt x="6490351" y="70984"/>
                </a:lnTo>
                <a:lnTo>
                  <a:pt x="6545722" y="74602"/>
                </a:lnTo>
                <a:lnTo>
                  <a:pt x="6600116" y="78294"/>
                </a:lnTo>
                <a:lnTo>
                  <a:pt x="6653517" y="82061"/>
                </a:lnTo>
                <a:lnTo>
                  <a:pt x="6705908" y="85899"/>
                </a:lnTo>
                <a:lnTo>
                  <a:pt x="6757275" y="89809"/>
                </a:lnTo>
                <a:lnTo>
                  <a:pt x="6807602" y="93790"/>
                </a:lnTo>
                <a:lnTo>
                  <a:pt x="6856873" y="97839"/>
                </a:lnTo>
                <a:lnTo>
                  <a:pt x="6905071" y="101957"/>
                </a:lnTo>
                <a:lnTo>
                  <a:pt x="6952183" y="106141"/>
                </a:lnTo>
                <a:lnTo>
                  <a:pt x="6998191" y="110392"/>
                </a:lnTo>
                <a:lnTo>
                  <a:pt x="7043081" y="114706"/>
                </a:lnTo>
                <a:lnTo>
                  <a:pt x="7086837" y="119085"/>
                </a:lnTo>
                <a:lnTo>
                  <a:pt x="7129442" y="123526"/>
                </a:lnTo>
                <a:lnTo>
                  <a:pt x="7170881" y="128028"/>
                </a:lnTo>
                <a:lnTo>
                  <a:pt x="7211139" y="132590"/>
                </a:lnTo>
                <a:lnTo>
                  <a:pt x="7250201" y="137211"/>
                </a:lnTo>
                <a:lnTo>
                  <a:pt x="7288049" y="141890"/>
                </a:lnTo>
                <a:lnTo>
                  <a:pt x="7360044" y="151418"/>
                </a:lnTo>
                <a:lnTo>
                  <a:pt x="7427001" y="161163"/>
                </a:lnTo>
                <a:lnTo>
                  <a:pt x="7488793" y="171117"/>
                </a:lnTo>
                <a:lnTo>
                  <a:pt x="7545295" y="181272"/>
                </a:lnTo>
                <a:lnTo>
                  <a:pt x="7596382" y="191617"/>
                </a:lnTo>
                <a:lnTo>
                  <a:pt x="7641928" y="202144"/>
                </a:lnTo>
                <a:lnTo>
                  <a:pt x="7681809" y="212845"/>
                </a:lnTo>
                <a:lnTo>
                  <a:pt x="7730731" y="229200"/>
                </a:lnTo>
                <a:lnTo>
                  <a:pt x="7766199" y="245893"/>
                </a:lnTo>
                <a:lnTo>
                  <a:pt x="7794266" y="274385"/>
                </a:lnTo>
                <a:lnTo>
                  <a:pt x="7795082" y="280174"/>
                </a:lnTo>
                <a:lnTo>
                  <a:pt x="7794266" y="285963"/>
                </a:lnTo>
                <a:lnTo>
                  <a:pt x="7766199" y="314455"/>
                </a:lnTo>
                <a:lnTo>
                  <a:pt x="7730731" y="331149"/>
                </a:lnTo>
                <a:lnTo>
                  <a:pt x="7681809" y="347504"/>
                </a:lnTo>
                <a:lnTo>
                  <a:pt x="7641928" y="358204"/>
                </a:lnTo>
                <a:lnTo>
                  <a:pt x="7596382" y="368731"/>
                </a:lnTo>
                <a:lnTo>
                  <a:pt x="7545295" y="379077"/>
                </a:lnTo>
                <a:lnTo>
                  <a:pt x="7488793" y="389231"/>
                </a:lnTo>
                <a:lnTo>
                  <a:pt x="7427001" y="399185"/>
                </a:lnTo>
                <a:lnTo>
                  <a:pt x="7360044" y="408931"/>
                </a:lnTo>
                <a:lnTo>
                  <a:pt x="7288049" y="418458"/>
                </a:lnTo>
                <a:lnTo>
                  <a:pt x="7250201" y="423137"/>
                </a:lnTo>
                <a:lnTo>
                  <a:pt x="7211139" y="427759"/>
                </a:lnTo>
                <a:lnTo>
                  <a:pt x="7170881" y="432321"/>
                </a:lnTo>
                <a:lnTo>
                  <a:pt x="7129442" y="436823"/>
                </a:lnTo>
                <a:lnTo>
                  <a:pt x="7086837" y="441264"/>
                </a:lnTo>
                <a:lnTo>
                  <a:pt x="7043081" y="445642"/>
                </a:lnTo>
                <a:lnTo>
                  <a:pt x="6998191" y="449957"/>
                </a:lnTo>
                <a:lnTo>
                  <a:pt x="6952183" y="454207"/>
                </a:lnTo>
                <a:lnTo>
                  <a:pt x="6905071" y="458392"/>
                </a:lnTo>
                <a:lnTo>
                  <a:pt x="6856873" y="462509"/>
                </a:lnTo>
                <a:lnTo>
                  <a:pt x="6807602" y="466559"/>
                </a:lnTo>
                <a:lnTo>
                  <a:pt x="6757275" y="470539"/>
                </a:lnTo>
                <a:lnTo>
                  <a:pt x="6705908" y="474449"/>
                </a:lnTo>
                <a:lnTo>
                  <a:pt x="6653517" y="478288"/>
                </a:lnTo>
                <a:lnTo>
                  <a:pt x="6600116" y="482054"/>
                </a:lnTo>
                <a:lnTo>
                  <a:pt x="6545722" y="485747"/>
                </a:lnTo>
                <a:lnTo>
                  <a:pt x="6490351" y="489364"/>
                </a:lnTo>
                <a:lnTo>
                  <a:pt x="6434017" y="492906"/>
                </a:lnTo>
                <a:lnTo>
                  <a:pt x="6376737" y="496371"/>
                </a:lnTo>
                <a:lnTo>
                  <a:pt x="6318526" y="499757"/>
                </a:lnTo>
                <a:lnTo>
                  <a:pt x="6259401" y="503065"/>
                </a:lnTo>
                <a:lnTo>
                  <a:pt x="6199376" y="506292"/>
                </a:lnTo>
                <a:lnTo>
                  <a:pt x="6138468" y="509437"/>
                </a:lnTo>
                <a:lnTo>
                  <a:pt x="6076691" y="512500"/>
                </a:lnTo>
                <a:lnTo>
                  <a:pt x="6014062" y="515478"/>
                </a:lnTo>
                <a:lnTo>
                  <a:pt x="5950597" y="518372"/>
                </a:lnTo>
                <a:lnTo>
                  <a:pt x="5886311" y="521180"/>
                </a:lnTo>
                <a:lnTo>
                  <a:pt x="5821219" y="523901"/>
                </a:lnTo>
                <a:lnTo>
                  <a:pt x="5755338" y="526533"/>
                </a:lnTo>
                <a:lnTo>
                  <a:pt x="5688683" y="529076"/>
                </a:lnTo>
                <a:lnTo>
                  <a:pt x="5621270" y="531529"/>
                </a:lnTo>
                <a:lnTo>
                  <a:pt x="5553114" y="533890"/>
                </a:lnTo>
                <a:lnTo>
                  <a:pt x="5484232" y="536157"/>
                </a:lnTo>
                <a:lnTo>
                  <a:pt x="5414638" y="538331"/>
                </a:lnTo>
                <a:lnTo>
                  <a:pt x="5344348" y="540410"/>
                </a:lnTo>
                <a:lnTo>
                  <a:pt x="5273379" y="542393"/>
                </a:lnTo>
                <a:lnTo>
                  <a:pt x="5201745" y="544279"/>
                </a:lnTo>
                <a:lnTo>
                  <a:pt x="5129463" y="546065"/>
                </a:lnTo>
                <a:lnTo>
                  <a:pt x="5056549" y="547753"/>
                </a:lnTo>
                <a:lnTo>
                  <a:pt x="4983017" y="549340"/>
                </a:lnTo>
                <a:lnTo>
                  <a:pt x="4908883" y="550824"/>
                </a:lnTo>
                <a:lnTo>
                  <a:pt x="4834164" y="552206"/>
                </a:lnTo>
                <a:lnTo>
                  <a:pt x="4758874" y="553484"/>
                </a:lnTo>
                <a:lnTo>
                  <a:pt x="4683030" y="554657"/>
                </a:lnTo>
                <a:lnTo>
                  <a:pt x="4606647" y="555723"/>
                </a:lnTo>
                <a:lnTo>
                  <a:pt x="4529741" y="556682"/>
                </a:lnTo>
                <a:lnTo>
                  <a:pt x="4452328" y="557532"/>
                </a:lnTo>
                <a:lnTo>
                  <a:pt x="4374422" y="558273"/>
                </a:lnTo>
                <a:lnTo>
                  <a:pt x="4296041" y="558902"/>
                </a:lnTo>
                <a:lnTo>
                  <a:pt x="4217199" y="559420"/>
                </a:lnTo>
                <a:lnTo>
                  <a:pt x="4137912" y="559825"/>
                </a:lnTo>
                <a:lnTo>
                  <a:pt x="4058197" y="560115"/>
                </a:lnTo>
                <a:lnTo>
                  <a:pt x="3978068" y="560290"/>
                </a:lnTo>
                <a:lnTo>
                  <a:pt x="3897541" y="560349"/>
                </a:lnTo>
                <a:lnTo>
                  <a:pt x="3817014" y="560290"/>
                </a:lnTo>
                <a:lnTo>
                  <a:pt x="3736885" y="560115"/>
                </a:lnTo>
                <a:lnTo>
                  <a:pt x="3657169" y="559825"/>
                </a:lnTo>
                <a:lnTo>
                  <a:pt x="3577882" y="559420"/>
                </a:lnTo>
                <a:lnTo>
                  <a:pt x="3499040" y="558902"/>
                </a:lnTo>
                <a:lnTo>
                  <a:pt x="3420659" y="558273"/>
                </a:lnTo>
                <a:lnTo>
                  <a:pt x="3342754" y="557532"/>
                </a:lnTo>
                <a:lnTo>
                  <a:pt x="3265340" y="556682"/>
                </a:lnTo>
                <a:lnTo>
                  <a:pt x="3188434" y="555723"/>
                </a:lnTo>
                <a:lnTo>
                  <a:pt x="3112051" y="554657"/>
                </a:lnTo>
                <a:lnTo>
                  <a:pt x="3036207" y="553484"/>
                </a:lnTo>
                <a:lnTo>
                  <a:pt x="2960918" y="552206"/>
                </a:lnTo>
                <a:lnTo>
                  <a:pt x="2886198" y="550824"/>
                </a:lnTo>
                <a:lnTo>
                  <a:pt x="2812065" y="549340"/>
                </a:lnTo>
                <a:lnTo>
                  <a:pt x="2738533" y="547753"/>
                </a:lnTo>
                <a:lnTo>
                  <a:pt x="2665618" y="546065"/>
                </a:lnTo>
                <a:lnTo>
                  <a:pt x="2593336" y="544279"/>
                </a:lnTo>
                <a:lnTo>
                  <a:pt x="2521702" y="542393"/>
                </a:lnTo>
                <a:lnTo>
                  <a:pt x="2450733" y="540410"/>
                </a:lnTo>
                <a:lnTo>
                  <a:pt x="2380443" y="538331"/>
                </a:lnTo>
                <a:lnTo>
                  <a:pt x="2310850" y="536157"/>
                </a:lnTo>
                <a:lnTo>
                  <a:pt x="2241967" y="533890"/>
                </a:lnTo>
                <a:lnTo>
                  <a:pt x="2173811" y="531529"/>
                </a:lnTo>
                <a:lnTo>
                  <a:pt x="2106398" y="529076"/>
                </a:lnTo>
                <a:lnTo>
                  <a:pt x="2039743" y="526533"/>
                </a:lnTo>
                <a:lnTo>
                  <a:pt x="1973862" y="523901"/>
                </a:lnTo>
                <a:lnTo>
                  <a:pt x="1908770" y="521180"/>
                </a:lnTo>
                <a:lnTo>
                  <a:pt x="1844484" y="518372"/>
                </a:lnTo>
                <a:lnTo>
                  <a:pt x="1781019" y="515478"/>
                </a:lnTo>
                <a:lnTo>
                  <a:pt x="1718390" y="512500"/>
                </a:lnTo>
                <a:lnTo>
                  <a:pt x="1656614" y="509437"/>
                </a:lnTo>
                <a:lnTo>
                  <a:pt x="1595705" y="506292"/>
                </a:lnTo>
                <a:lnTo>
                  <a:pt x="1535680" y="503065"/>
                </a:lnTo>
                <a:lnTo>
                  <a:pt x="1476555" y="499757"/>
                </a:lnTo>
                <a:lnTo>
                  <a:pt x="1418344" y="496371"/>
                </a:lnTo>
                <a:lnTo>
                  <a:pt x="1361064" y="492906"/>
                </a:lnTo>
                <a:lnTo>
                  <a:pt x="1304731" y="489364"/>
                </a:lnTo>
                <a:lnTo>
                  <a:pt x="1249359" y="485747"/>
                </a:lnTo>
                <a:lnTo>
                  <a:pt x="1194965" y="482054"/>
                </a:lnTo>
                <a:lnTo>
                  <a:pt x="1141564" y="478288"/>
                </a:lnTo>
                <a:lnTo>
                  <a:pt x="1089173" y="474449"/>
                </a:lnTo>
                <a:lnTo>
                  <a:pt x="1037806" y="470539"/>
                </a:lnTo>
                <a:lnTo>
                  <a:pt x="987479" y="466559"/>
                </a:lnTo>
                <a:lnTo>
                  <a:pt x="938209" y="462509"/>
                </a:lnTo>
                <a:lnTo>
                  <a:pt x="890010" y="458392"/>
                </a:lnTo>
                <a:lnTo>
                  <a:pt x="842898" y="454207"/>
                </a:lnTo>
                <a:lnTo>
                  <a:pt x="796890" y="449957"/>
                </a:lnTo>
                <a:lnTo>
                  <a:pt x="752000" y="445642"/>
                </a:lnTo>
                <a:lnTo>
                  <a:pt x="708245" y="441264"/>
                </a:lnTo>
                <a:lnTo>
                  <a:pt x="665639" y="436823"/>
                </a:lnTo>
                <a:lnTo>
                  <a:pt x="624200" y="432321"/>
                </a:lnTo>
                <a:lnTo>
                  <a:pt x="583942" y="427759"/>
                </a:lnTo>
                <a:lnTo>
                  <a:pt x="544881" y="423137"/>
                </a:lnTo>
                <a:lnTo>
                  <a:pt x="507032" y="418458"/>
                </a:lnTo>
                <a:lnTo>
                  <a:pt x="435037" y="408931"/>
                </a:lnTo>
                <a:lnTo>
                  <a:pt x="368080" y="399185"/>
                </a:lnTo>
                <a:lnTo>
                  <a:pt x="306288" y="389231"/>
                </a:lnTo>
                <a:lnTo>
                  <a:pt x="249786" y="379077"/>
                </a:lnTo>
                <a:lnTo>
                  <a:pt x="198699" y="368731"/>
                </a:lnTo>
                <a:lnTo>
                  <a:pt x="153153" y="358204"/>
                </a:lnTo>
                <a:lnTo>
                  <a:pt x="113273" y="347504"/>
                </a:lnTo>
                <a:lnTo>
                  <a:pt x="64350" y="331149"/>
                </a:lnTo>
                <a:lnTo>
                  <a:pt x="28882" y="314455"/>
                </a:lnTo>
                <a:lnTo>
                  <a:pt x="815" y="285963"/>
                </a:lnTo>
                <a:lnTo>
                  <a:pt x="0" y="280174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064821" y="149298"/>
            <a:ext cx="7776898" cy="792480"/>
          </a:xfrm>
          <a:custGeom>
            <a:avLst/>
            <a:gdLst/>
            <a:ahLst/>
            <a:cxnLst/>
            <a:rect l="l" t="t" r="r" b="b"/>
            <a:pathLst>
              <a:path w="7178675" h="792480">
                <a:moveTo>
                  <a:pt x="7046163" y="0"/>
                </a:moveTo>
                <a:lnTo>
                  <a:pt x="132016" y="0"/>
                </a:lnTo>
                <a:lnTo>
                  <a:pt x="90289" y="6730"/>
                </a:lnTo>
                <a:lnTo>
                  <a:pt x="54049" y="25471"/>
                </a:lnTo>
                <a:lnTo>
                  <a:pt x="25471" y="54049"/>
                </a:lnTo>
                <a:lnTo>
                  <a:pt x="6730" y="90289"/>
                </a:lnTo>
                <a:lnTo>
                  <a:pt x="0" y="132016"/>
                </a:lnTo>
                <a:lnTo>
                  <a:pt x="0" y="660069"/>
                </a:lnTo>
                <a:lnTo>
                  <a:pt x="6730" y="701797"/>
                </a:lnTo>
                <a:lnTo>
                  <a:pt x="25471" y="738037"/>
                </a:lnTo>
                <a:lnTo>
                  <a:pt x="54049" y="766614"/>
                </a:lnTo>
                <a:lnTo>
                  <a:pt x="90289" y="785356"/>
                </a:lnTo>
                <a:lnTo>
                  <a:pt x="132016" y="792086"/>
                </a:lnTo>
                <a:lnTo>
                  <a:pt x="7046163" y="792086"/>
                </a:lnTo>
                <a:lnTo>
                  <a:pt x="7087890" y="785356"/>
                </a:lnTo>
                <a:lnTo>
                  <a:pt x="7124130" y="766614"/>
                </a:lnTo>
                <a:lnTo>
                  <a:pt x="7152708" y="738037"/>
                </a:lnTo>
                <a:lnTo>
                  <a:pt x="7171449" y="701797"/>
                </a:lnTo>
                <a:lnTo>
                  <a:pt x="7178179" y="660069"/>
                </a:lnTo>
                <a:lnTo>
                  <a:pt x="7178179" y="132016"/>
                </a:lnTo>
                <a:lnTo>
                  <a:pt x="7171449" y="90289"/>
                </a:lnTo>
                <a:lnTo>
                  <a:pt x="7152708" y="54049"/>
                </a:lnTo>
                <a:lnTo>
                  <a:pt x="7124130" y="25471"/>
                </a:lnTo>
                <a:lnTo>
                  <a:pt x="7087890" y="6730"/>
                </a:lnTo>
                <a:lnTo>
                  <a:pt x="7046163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064821" y="149298"/>
            <a:ext cx="7776898" cy="792480"/>
          </a:xfrm>
          <a:custGeom>
            <a:avLst/>
            <a:gdLst/>
            <a:ahLst/>
            <a:cxnLst/>
            <a:rect l="l" t="t" r="r" b="b"/>
            <a:pathLst>
              <a:path w="7178675" h="792480">
                <a:moveTo>
                  <a:pt x="0" y="132016"/>
                </a:moveTo>
                <a:lnTo>
                  <a:pt x="6730" y="90289"/>
                </a:lnTo>
                <a:lnTo>
                  <a:pt x="25471" y="54049"/>
                </a:lnTo>
                <a:lnTo>
                  <a:pt x="54049" y="25471"/>
                </a:lnTo>
                <a:lnTo>
                  <a:pt x="90289" y="6730"/>
                </a:lnTo>
                <a:lnTo>
                  <a:pt x="132016" y="0"/>
                </a:lnTo>
                <a:lnTo>
                  <a:pt x="7046163" y="0"/>
                </a:lnTo>
                <a:lnTo>
                  <a:pt x="7087890" y="6730"/>
                </a:lnTo>
                <a:lnTo>
                  <a:pt x="7124130" y="25471"/>
                </a:lnTo>
                <a:lnTo>
                  <a:pt x="7152708" y="54049"/>
                </a:lnTo>
                <a:lnTo>
                  <a:pt x="7171449" y="90289"/>
                </a:lnTo>
                <a:lnTo>
                  <a:pt x="7178179" y="132016"/>
                </a:lnTo>
                <a:lnTo>
                  <a:pt x="7178179" y="660069"/>
                </a:lnTo>
                <a:lnTo>
                  <a:pt x="7171449" y="701797"/>
                </a:lnTo>
                <a:lnTo>
                  <a:pt x="7152708" y="738037"/>
                </a:lnTo>
                <a:lnTo>
                  <a:pt x="7124130" y="766614"/>
                </a:lnTo>
                <a:lnTo>
                  <a:pt x="7087890" y="785356"/>
                </a:lnTo>
                <a:lnTo>
                  <a:pt x="7046163" y="792086"/>
                </a:lnTo>
                <a:lnTo>
                  <a:pt x="132016" y="792086"/>
                </a:lnTo>
                <a:lnTo>
                  <a:pt x="90289" y="785356"/>
                </a:lnTo>
                <a:lnTo>
                  <a:pt x="54049" y="766614"/>
                </a:lnTo>
                <a:lnTo>
                  <a:pt x="25471" y="738037"/>
                </a:lnTo>
                <a:lnTo>
                  <a:pt x="6730" y="701797"/>
                </a:lnTo>
                <a:lnTo>
                  <a:pt x="0" y="660069"/>
                </a:lnTo>
                <a:lnTo>
                  <a:pt x="0" y="132016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398090" y="291229"/>
            <a:ext cx="4900773" cy="428260"/>
          </a:xfrm>
          <a:prstGeom prst="rect">
            <a:avLst/>
          </a:prstGeom>
        </p:spPr>
        <p:txBody>
          <a:bodyPr vert="horz" wrap="square" lIns="0" tIns="12638" rIns="0" bIns="0" rtlCol="0">
            <a:spAutoFit/>
          </a:bodyPr>
          <a:lstStyle/>
          <a:p>
            <a:pPr marL="13303">
              <a:spcBef>
                <a:spcPts val="99"/>
              </a:spcBef>
            </a:pPr>
            <a:r>
              <a:rPr lang="ru-RU" sz="2700" b="1" spc="-6" dirty="0">
                <a:solidFill>
                  <a:schemeClr val="tx1"/>
                </a:solidFill>
              </a:rPr>
              <a:t>БЮДЖЕТНЫЙ ПРОЦЕСС</a:t>
            </a:r>
            <a:endParaRPr sz="2700" b="1" dirty="0">
              <a:solidFill>
                <a:schemeClr val="tx1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76546" y="2343132"/>
            <a:ext cx="6631516" cy="3916045"/>
          </a:xfrm>
          <a:custGeom>
            <a:avLst/>
            <a:gdLst/>
            <a:ahLst/>
            <a:cxnLst/>
            <a:rect l="l" t="t" r="r" b="b"/>
            <a:pathLst>
              <a:path w="6121400" h="3916045">
                <a:moveTo>
                  <a:pt x="0" y="1957882"/>
                </a:moveTo>
                <a:lnTo>
                  <a:pt x="2159" y="1883642"/>
                </a:lnTo>
                <a:lnTo>
                  <a:pt x="8587" y="1810101"/>
                </a:lnTo>
                <a:lnTo>
                  <a:pt x="19206" y="1737306"/>
                </a:lnTo>
                <a:lnTo>
                  <a:pt x="33940" y="1665307"/>
                </a:lnTo>
                <a:lnTo>
                  <a:pt x="52713" y="1594154"/>
                </a:lnTo>
                <a:lnTo>
                  <a:pt x="75448" y="1523894"/>
                </a:lnTo>
                <a:lnTo>
                  <a:pt x="102068" y="1454577"/>
                </a:lnTo>
                <a:lnTo>
                  <a:pt x="132497" y="1386253"/>
                </a:lnTo>
                <a:lnTo>
                  <a:pt x="166658" y="1318969"/>
                </a:lnTo>
                <a:lnTo>
                  <a:pt x="204475" y="1252775"/>
                </a:lnTo>
                <a:lnTo>
                  <a:pt x="224730" y="1220102"/>
                </a:lnTo>
                <a:lnTo>
                  <a:pt x="245871" y="1187720"/>
                </a:lnTo>
                <a:lnTo>
                  <a:pt x="267887" y="1155635"/>
                </a:lnTo>
                <a:lnTo>
                  <a:pt x="290770" y="1123853"/>
                </a:lnTo>
                <a:lnTo>
                  <a:pt x="314509" y="1092380"/>
                </a:lnTo>
                <a:lnTo>
                  <a:pt x="339094" y="1061223"/>
                </a:lnTo>
                <a:lnTo>
                  <a:pt x="364518" y="1030387"/>
                </a:lnTo>
                <a:lnTo>
                  <a:pt x="390769" y="999879"/>
                </a:lnTo>
                <a:lnTo>
                  <a:pt x="417838" y="969704"/>
                </a:lnTo>
                <a:lnTo>
                  <a:pt x="445716" y="939869"/>
                </a:lnTo>
                <a:lnTo>
                  <a:pt x="474393" y="910380"/>
                </a:lnTo>
                <a:lnTo>
                  <a:pt x="503860" y="881243"/>
                </a:lnTo>
                <a:lnTo>
                  <a:pt x="534106" y="852464"/>
                </a:lnTo>
                <a:lnTo>
                  <a:pt x="565123" y="824050"/>
                </a:lnTo>
                <a:lnTo>
                  <a:pt x="596901" y="796006"/>
                </a:lnTo>
                <a:lnTo>
                  <a:pt x="629430" y="768338"/>
                </a:lnTo>
                <a:lnTo>
                  <a:pt x="662701" y="741053"/>
                </a:lnTo>
                <a:lnTo>
                  <a:pt x="696703" y="714157"/>
                </a:lnTo>
                <a:lnTo>
                  <a:pt x="731429" y="687656"/>
                </a:lnTo>
                <a:lnTo>
                  <a:pt x="766867" y="661556"/>
                </a:lnTo>
                <a:lnTo>
                  <a:pt x="803009" y="635863"/>
                </a:lnTo>
                <a:lnTo>
                  <a:pt x="839845" y="610583"/>
                </a:lnTo>
                <a:lnTo>
                  <a:pt x="877365" y="585723"/>
                </a:lnTo>
                <a:lnTo>
                  <a:pt x="915559" y="561288"/>
                </a:lnTo>
                <a:lnTo>
                  <a:pt x="954419" y="537285"/>
                </a:lnTo>
                <a:lnTo>
                  <a:pt x="993934" y="513720"/>
                </a:lnTo>
                <a:lnTo>
                  <a:pt x="1034096" y="490598"/>
                </a:lnTo>
                <a:lnTo>
                  <a:pt x="1074893" y="467927"/>
                </a:lnTo>
                <a:lnTo>
                  <a:pt x="1116318" y="445712"/>
                </a:lnTo>
                <a:lnTo>
                  <a:pt x="1158360" y="423958"/>
                </a:lnTo>
                <a:lnTo>
                  <a:pt x="1201010" y="402674"/>
                </a:lnTo>
                <a:lnTo>
                  <a:pt x="1244258" y="381863"/>
                </a:lnTo>
                <a:lnTo>
                  <a:pt x="1288094" y="361534"/>
                </a:lnTo>
                <a:lnTo>
                  <a:pt x="1332509" y="341691"/>
                </a:lnTo>
                <a:lnTo>
                  <a:pt x="1377494" y="322341"/>
                </a:lnTo>
                <a:lnTo>
                  <a:pt x="1423039" y="303490"/>
                </a:lnTo>
                <a:lnTo>
                  <a:pt x="1469134" y="285144"/>
                </a:lnTo>
                <a:lnTo>
                  <a:pt x="1515770" y="267309"/>
                </a:lnTo>
                <a:lnTo>
                  <a:pt x="1562937" y="249992"/>
                </a:lnTo>
                <a:lnTo>
                  <a:pt x="1610625" y="233198"/>
                </a:lnTo>
                <a:lnTo>
                  <a:pt x="1658826" y="216933"/>
                </a:lnTo>
                <a:lnTo>
                  <a:pt x="1707529" y="201205"/>
                </a:lnTo>
                <a:lnTo>
                  <a:pt x="1756725" y="186018"/>
                </a:lnTo>
                <a:lnTo>
                  <a:pt x="1806405" y="171379"/>
                </a:lnTo>
                <a:lnTo>
                  <a:pt x="1856558" y="157294"/>
                </a:lnTo>
                <a:lnTo>
                  <a:pt x="1907175" y="143770"/>
                </a:lnTo>
                <a:lnTo>
                  <a:pt x="1958247" y="130811"/>
                </a:lnTo>
                <a:lnTo>
                  <a:pt x="2009764" y="118426"/>
                </a:lnTo>
                <a:lnTo>
                  <a:pt x="2061716" y="106618"/>
                </a:lnTo>
                <a:lnTo>
                  <a:pt x="2114095" y="95396"/>
                </a:lnTo>
                <a:lnTo>
                  <a:pt x="2166889" y="84764"/>
                </a:lnTo>
                <a:lnTo>
                  <a:pt x="2220091" y="74729"/>
                </a:lnTo>
                <a:lnTo>
                  <a:pt x="2273690" y="65297"/>
                </a:lnTo>
                <a:lnTo>
                  <a:pt x="2327676" y="56475"/>
                </a:lnTo>
                <a:lnTo>
                  <a:pt x="2382040" y="48267"/>
                </a:lnTo>
                <a:lnTo>
                  <a:pt x="2436773" y="40681"/>
                </a:lnTo>
                <a:lnTo>
                  <a:pt x="2491865" y="33723"/>
                </a:lnTo>
                <a:lnTo>
                  <a:pt x="2547306" y="27398"/>
                </a:lnTo>
                <a:lnTo>
                  <a:pt x="2603087" y="21713"/>
                </a:lnTo>
                <a:lnTo>
                  <a:pt x="2659199" y="16674"/>
                </a:lnTo>
                <a:lnTo>
                  <a:pt x="2715631" y="12287"/>
                </a:lnTo>
                <a:lnTo>
                  <a:pt x="2772374" y="8558"/>
                </a:lnTo>
                <a:lnTo>
                  <a:pt x="2829418" y="5493"/>
                </a:lnTo>
                <a:lnTo>
                  <a:pt x="2886755" y="3099"/>
                </a:lnTo>
                <a:lnTo>
                  <a:pt x="2944373" y="1381"/>
                </a:lnTo>
                <a:lnTo>
                  <a:pt x="3002265" y="346"/>
                </a:lnTo>
                <a:lnTo>
                  <a:pt x="3060420" y="0"/>
                </a:lnTo>
                <a:lnTo>
                  <a:pt x="3118575" y="346"/>
                </a:lnTo>
                <a:lnTo>
                  <a:pt x="3176468" y="1381"/>
                </a:lnTo>
                <a:lnTo>
                  <a:pt x="3234087" y="3099"/>
                </a:lnTo>
                <a:lnTo>
                  <a:pt x="3291424" y="5493"/>
                </a:lnTo>
                <a:lnTo>
                  <a:pt x="3348469" y="8558"/>
                </a:lnTo>
                <a:lnTo>
                  <a:pt x="3405212" y="12287"/>
                </a:lnTo>
                <a:lnTo>
                  <a:pt x="3461644" y="16674"/>
                </a:lnTo>
                <a:lnTo>
                  <a:pt x="3517756" y="21713"/>
                </a:lnTo>
                <a:lnTo>
                  <a:pt x="3573537" y="27398"/>
                </a:lnTo>
                <a:lnTo>
                  <a:pt x="3628979" y="33723"/>
                </a:lnTo>
                <a:lnTo>
                  <a:pt x="3684071" y="40681"/>
                </a:lnTo>
                <a:lnTo>
                  <a:pt x="3738804" y="48267"/>
                </a:lnTo>
                <a:lnTo>
                  <a:pt x="3793169" y="56475"/>
                </a:lnTo>
                <a:lnTo>
                  <a:pt x="3847156" y="65297"/>
                </a:lnTo>
                <a:lnTo>
                  <a:pt x="3900755" y="74729"/>
                </a:lnTo>
                <a:lnTo>
                  <a:pt x="3953957" y="84764"/>
                </a:lnTo>
                <a:lnTo>
                  <a:pt x="4006752" y="95396"/>
                </a:lnTo>
                <a:lnTo>
                  <a:pt x="4059130" y="106618"/>
                </a:lnTo>
                <a:lnTo>
                  <a:pt x="4111083" y="118426"/>
                </a:lnTo>
                <a:lnTo>
                  <a:pt x="4162600" y="130811"/>
                </a:lnTo>
                <a:lnTo>
                  <a:pt x="4213672" y="143770"/>
                </a:lnTo>
                <a:lnTo>
                  <a:pt x="4264290" y="157294"/>
                </a:lnTo>
                <a:lnTo>
                  <a:pt x="4314443" y="171379"/>
                </a:lnTo>
                <a:lnTo>
                  <a:pt x="4364123" y="186018"/>
                </a:lnTo>
                <a:lnTo>
                  <a:pt x="4413319" y="201205"/>
                </a:lnTo>
                <a:lnTo>
                  <a:pt x="4462022" y="216933"/>
                </a:lnTo>
                <a:lnTo>
                  <a:pt x="4510223" y="233198"/>
                </a:lnTo>
                <a:lnTo>
                  <a:pt x="4557912" y="249992"/>
                </a:lnTo>
                <a:lnTo>
                  <a:pt x="4605079" y="267309"/>
                </a:lnTo>
                <a:lnTo>
                  <a:pt x="4651715" y="285144"/>
                </a:lnTo>
                <a:lnTo>
                  <a:pt x="4697810" y="303490"/>
                </a:lnTo>
                <a:lnTo>
                  <a:pt x="4743355" y="322341"/>
                </a:lnTo>
                <a:lnTo>
                  <a:pt x="4788340" y="341691"/>
                </a:lnTo>
                <a:lnTo>
                  <a:pt x="4832756" y="361534"/>
                </a:lnTo>
                <a:lnTo>
                  <a:pt x="4876593" y="381863"/>
                </a:lnTo>
                <a:lnTo>
                  <a:pt x="4919841" y="402674"/>
                </a:lnTo>
                <a:lnTo>
                  <a:pt x="4962490" y="423958"/>
                </a:lnTo>
                <a:lnTo>
                  <a:pt x="5004533" y="445712"/>
                </a:lnTo>
                <a:lnTo>
                  <a:pt x="5045957" y="467927"/>
                </a:lnTo>
                <a:lnTo>
                  <a:pt x="5086755" y="490598"/>
                </a:lnTo>
                <a:lnTo>
                  <a:pt x="5126917" y="513720"/>
                </a:lnTo>
                <a:lnTo>
                  <a:pt x="5166432" y="537285"/>
                </a:lnTo>
                <a:lnTo>
                  <a:pt x="5205292" y="561288"/>
                </a:lnTo>
                <a:lnTo>
                  <a:pt x="5243487" y="585723"/>
                </a:lnTo>
                <a:lnTo>
                  <a:pt x="5281007" y="610583"/>
                </a:lnTo>
                <a:lnTo>
                  <a:pt x="5317843" y="635863"/>
                </a:lnTo>
                <a:lnTo>
                  <a:pt x="5353984" y="661556"/>
                </a:lnTo>
                <a:lnTo>
                  <a:pt x="5389423" y="687656"/>
                </a:lnTo>
                <a:lnTo>
                  <a:pt x="5424148" y="714157"/>
                </a:lnTo>
                <a:lnTo>
                  <a:pt x="5458151" y="741053"/>
                </a:lnTo>
                <a:lnTo>
                  <a:pt x="5491422" y="768338"/>
                </a:lnTo>
                <a:lnTo>
                  <a:pt x="5523951" y="796006"/>
                </a:lnTo>
                <a:lnTo>
                  <a:pt x="5555729" y="824050"/>
                </a:lnTo>
                <a:lnTo>
                  <a:pt x="5586746" y="852464"/>
                </a:lnTo>
                <a:lnTo>
                  <a:pt x="5616993" y="881243"/>
                </a:lnTo>
                <a:lnTo>
                  <a:pt x="5646459" y="910380"/>
                </a:lnTo>
                <a:lnTo>
                  <a:pt x="5675136" y="939869"/>
                </a:lnTo>
                <a:lnTo>
                  <a:pt x="5703014" y="969704"/>
                </a:lnTo>
                <a:lnTo>
                  <a:pt x="5730084" y="999879"/>
                </a:lnTo>
                <a:lnTo>
                  <a:pt x="5756335" y="1030387"/>
                </a:lnTo>
                <a:lnTo>
                  <a:pt x="5781758" y="1061223"/>
                </a:lnTo>
                <a:lnTo>
                  <a:pt x="5806344" y="1092380"/>
                </a:lnTo>
                <a:lnTo>
                  <a:pt x="5830083" y="1123853"/>
                </a:lnTo>
                <a:lnTo>
                  <a:pt x="5852965" y="1155635"/>
                </a:lnTo>
                <a:lnTo>
                  <a:pt x="5874982" y="1187720"/>
                </a:lnTo>
                <a:lnTo>
                  <a:pt x="5896122" y="1220102"/>
                </a:lnTo>
                <a:lnTo>
                  <a:pt x="5916378" y="1252775"/>
                </a:lnTo>
                <a:lnTo>
                  <a:pt x="5935738" y="1285733"/>
                </a:lnTo>
                <a:lnTo>
                  <a:pt x="5971737" y="1352478"/>
                </a:lnTo>
                <a:lnTo>
                  <a:pt x="6004042" y="1420288"/>
                </a:lnTo>
                <a:lnTo>
                  <a:pt x="6032576" y="1489115"/>
                </a:lnTo>
                <a:lnTo>
                  <a:pt x="6057263" y="1558909"/>
                </a:lnTo>
                <a:lnTo>
                  <a:pt x="6078026" y="1629622"/>
                </a:lnTo>
                <a:lnTo>
                  <a:pt x="6094789" y="1701204"/>
                </a:lnTo>
                <a:lnTo>
                  <a:pt x="6107476" y="1773607"/>
                </a:lnTo>
                <a:lnTo>
                  <a:pt x="6116009" y="1846781"/>
                </a:lnTo>
                <a:lnTo>
                  <a:pt x="6120312" y="1920678"/>
                </a:lnTo>
                <a:lnTo>
                  <a:pt x="6120853" y="1957882"/>
                </a:lnTo>
                <a:lnTo>
                  <a:pt x="6120312" y="1995086"/>
                </a:lnTo>
                <a:lnTo>
                  <a:pt x="6116009" y="2068983"/>
                </a:lnTo>
                <a:lnTo>
                  <a:pt x="6107476" y="2142158"/>
                </a:lnTo>
                <a:lnTo>
                  <a:pt x="6094789" y="2214561"/>
                </a:lnTo>
                <a:lnTo>
                  <a:pt x="6078026" y="2286143"/>
                </a:lnTo>
                <a:lnTo>
                  <a:pt x="6057263" y="2356856"/>
                </a:lnTo>
                <a:lnTo>
                  <a:pt x="6032576" y="2426650"/>
                </a:lnTo>
                <a:lnTo>
                  <a:pt x="6004042" y="2495477"/>
                </a:lnTo>
                <a:lnTo>
                  <a:pt x="5971737" y="2563287"/>
                </a:lnTo>
                <a:lnTo>
                  <a:pt x="5935738" y="2630032"/>
                </a:lnTo>
                <a:lnTo>
                  <a:pt x="5916378" y="2662989"/>
                </a:lnTo>
                <a:lnTo>
                  <a:pt x="5896122" y="2695662"/>
                </a:lnTo>
                <a:lnTo>
                  <a:pt x="5874982" y="2728044"/>
                </a:lnTo>
                <a:lnTo>
                  <a:pt x="5852965" y="2760129"/>
                </a:lnTo>
                <a:lnTo>
                  <a:pt x="5830083" y="2791911"/>
                </a:lnTo>
                <a:lnTo>
                  <a:pt x="5806344" y="2823384"/>
                </a:lnTo>
                <a:lnTo>
                  <a:pt x="5781758" y="2854542"/>
                </a:lnTo>
                <a:lnTo>
                  <a:pt x="5756335" y="2885378"/>
                </a:lnTo>
                <a:lnTo>
                  <a:pt x="5730084" y="2915886"/>
                </a:lnTo>
                <a:lnTo>
                  <a:pt x="5703014" y="2946061"/>
                </a:lnTo>
                <a:lnTo>
                  <a:pt x="5675136" y="2975896"/>
                </a:lnTo>
                <a:lnTo>
                  <a:pt x="5646459" y="3005385"/>
                </a:lnTo>
                <a:lnTo>
                  <a:pt x="5616993" y="3034522"/>
                </a:lnTo>
                <a:lnTo>
                  <a:pt x="5586746" y="3063300"/>
                </a:lnTo>
                <a:lnTo>
                  <a:pt x="5555729" y="3091715"/>
                </a:lnTo>
                <a:lnTo>
                  <a:pt x="5523951" y="3119759"/>
                </a:lnTo>
                <a:lnTo>
                  <a:pt x="5491422" y="3147426"/>
                </a:lnTo>
                <a:lnTo>
                  <a:pt x="5458151" y="3174711"/>
                </a:lnTo>
                <a:lnTo>
                  <a:pt x="5424148" y="3201607"/>
                </a:lnTo>
                <a:lnTo>
                  <a:pt x="5389423" y="3228109"/>
                </a:lnTo>
                <a:lnTo>
                  <a:pt x="5353984" y="3254209"/>
                </a:lnTo>
                <a:lnTo>
                  <a:pt x="5317843" y="3279902"/>
                </a:lnTo>
                <a:lnTo>
                  <a:pt x="5281007" y="3305181"/>
                </a:lnTo>
                <a:lnTo>
                  <a:pt x="5243487" y="3330042"/>
                </a:lnTo>
                <a:lnTo>
                  <a:pt x="5205292" y="3354476"/>
                </a:lnTo>
                <a:lnTo>
                  <a:pt x="5166432" y="3378479"/>
                </a:lnTo>
                <a:lnTo>
                  <a:pt x="5126917" y="3402045"/>
                </a:lnTo>
                <a:lnTo>
                  <a:pt x="5086755" y="3425166"/>
                </a:lnTo>
                <a:lnTo>
                  <a:pt x="5045957" y="3447838"/>
                </a:lnTo>
                <a:lnTo>
                  <a:pt x="5004533" y="3470053"/>
                </a:lnTo>
                <a:lnTo>
                  <a:pt x="4962490" y="3491806"/>
                </a:lnTo>
                <a:lnTo>
                  <a:pt x="4919841" y="3513091"/>
                </a:lnTo>
                <a:lnTo>
                  <a:pt x="4876593" y="3533901"/>
                </a:lnTo>
                <a:lnTo>
                  <a:pt x="4832756" y="3554231"/>
                </a:lnTo>
                <a:lnTo>
                  <a:pt x="4788340" y="3574074"/>
                </a:lnTo>
                <a:lnTo>
                  <a:pt x="4743355" y="3593424"/>
                </a:lnTo>
                <a:lnTo>
                  <a:pt x="4697810" y="3612275"/>
                </a:lnTo>
                <a:lnTo>
                  <a:pt x="4651715" y="3630621"/>
                </a:lnTo>
                <a:lnTo>
                  <a:pt x="4605079" y="3648455"/>
                </a:lnTo>
                <a:lnTo>
                  <a:pt x="4557912" y="3665773"/>
                </a:lnTo>
                <a:lnTo>
                  <a:pt x="4510223" y="3682567"/>
                </a:lnTo>
                <a:lnTo>
                  <a:pt x="4462022" y="3698831"/>
                </a:lnTo>
                <a:lnTo>
                  <a:pt x="4413319" y="3714560"/>
                </a:lnTo>
                <a:lnTo>
                  <a:pt x="4364123" y="3729747"/>
                </a:lnTo>
                <a:lnTo>
                  <a:pt x="4314443" y="3744386"/>
                </a:lnTo>
                <a:lnTo>
                  <a:pt x="4264290" y="3758470"/>
                </a:lnTo>
                <a:lnTo>
                  <a:pt x="4213672" y="3771995"/>
                </a:lnTo>
                <a:lnTo>
                  <a:pt x="4162600" y="3784953"/>
                </a:lnTo>
                <a:lnTo>
                  <a:pt x="4111083" y="3797339"/>
                </a:lnTo>
                <a:lnTo>
                  <a:pt x="4059130" y="3809146"/>
                </a:lnTo>
                <a:lnTo>
                  <a:pt x="4006752" y="3820369"/>
                </a:lnTo>
                <a:lnTo>
                  <a:pt x="3953957" y="3831001"/>
                </a:lnTo>
                <a:lnTo>
                  <a:pt x="3900755" y="3841036"/>
                </a:lnTo>
                <a:lnTo>
                  <a:pt x="3847156" y="3850467"/>
                </a:lnTo>
                <a:lnTo>
                  <a:pt x="3793169" y="3859290"/>
                </a:lnTo>
                <a:lnTo>
                  <a:pt x="3738804" y="3867497"/>
                </a:lnTo>
                <a:lnTo>
                  <a:pt x="3684071" y="3875083"/>
                </a:lnTo>
                <a:lnTo>
                  <a:pt x="3628979" y="3882042"/>
                </a:lnTo>
                <a:lnTo>
                  <a:pt x="3573537" y="3888367"/>
                </a:lnTo>
                <a:lnTo>
                  <a:pt x="3517756" y="3894052"/>
                </a:lnTo>
                <a:lnTo>
                  <a:pt x="3461644" y="3899091"/>
                </a:lnTo>
                <a:lnTo>
                  <a:pt x="3405212" y="3903478"/>
                </a:lnTo>
                <a:lnTo>
                  <a:pt x="3348469" y="3907207"/>
                </a:lnTo>
                <a:lnTo>
                  <a:pt x="3291424" y="3910271"/>
                </a:lnTo>
                <a:lnTo>
                  <a:pt x="3234087" y="3912666"/>
                </a:lnTo>
                <a:lnTo>
                  <a:pt x="3176468" y="3914384"/>
                </a:lnTo>
                <a:lnTo>
                  <a:pt x="3118575" y="3915419"/>
                </a:lnTo>
                <a:lnTo>
                  <a:pt x="3060420" y="3915765"/>
                </a:lnTo>
                <a:lnTo>
                  <a:pt x="3002265" y="3915419"/>
                </a:lnTo>
                <a:lnTo>
                  <a:pt x="2944373" y="3914384"/>
                </a:lnTo>
                <a:lnTo>
                  <a:pt x="2886755" y="3912666"/>
                </a:lnTo>
                <a:lnTo>
                  <a:pt x="2829418" y="3910271"/>
                </a:lnTo>
                <a:lnTo>
                  <a:pt x="2772374" y="3907207"/>
                </a:lnTo>
                <a:lnTo>
                  <a:pt x="2715631" y="3903478"/>
                </a:lnTo>
                <a:lnTo>
                  <a:pt x="2659199" y="3899091"/>
                </a:lnTo>
                <a:lnTo>
                  <a:pt x="2603087" y="3894052"/>
                </a:lnTo>
                <a:lnTo>
                  <a:pt x="2547306" y="3888367"/>
                </a:lnTo>
                <a:lnTo>
                  <a:pt x="2491865" y="3882042"/>
                </a:lnTo>
                <a:lnTo>
                  <a:pt x="2436773" y="3875083"/>
                </a:lnTo>
                <a:lnTo>
                  <a:pt x="2382040" y="3867497"/>
                </a:lnTo>
                <a:lnTo>
                  <a:pt x="2327676" y="3859290"/>
                </a:lnTo>
                <a:lnTo>
                  <a:pt x="2273690" y="3850467"/>
                </a:lnTo>
                <a:lnTo>
                  <a:pt x="2220091" y="3841036"/>
                </a:lnTo>
                <a:lnTo>
                  <a:pt x="2166889" y="3831001"/>
                </a:lnTo>
                <a:lnTo>
                  <a:pt x="2114095" y="3820369"/>
                </a:lnTo>
                <a:lnTo>
                  <a:pt x="2061716" y="3809146"/>
                </a:lnTo>
                <a:lnTo>
                  <a:pt x="2009764" y="3797339"/>
                </a:lnTo>
                <a:lnTo>
                  <a:pt x="1958247" y="3784953"/>
                </a:lnTo>
                <a:lnTo>
                  <a:pt x="1907175" y="3771995"/>
                </a:lnTo>
                <a:lnTo>
                  <a:pt x="1856558" y="3758470"/>
                </a:lnTo>
                <a:lnTo>
                  <a:pt x="1806405" y="3744386"/>
                </a:lnTo>
                <a:lnTo>
                  <a:pt x="1756725" y="3729747"/>
                </a:lnTo>
                <a:lnTo>
                  <a:pt x="1707529" y="3714560"/>
                </a:lnTo>
                <a:lnTo>
                  <a:pt x="1658826" y="3698831"/>
                </a:lnTo>
                <a:lnTo>
                  <a:pt x="1610625" y="3682567"/>
                </a:lnTo>
                <a:lnTo>
                  <a:pt x="1562937" y="3665773"/>
                </a:lnTo>
                <a:lnTo>
                  <a:pt x="1515770" y="3648455"/>
                </a:lnTo>
                <a:lnTo>
                  <a:pt x="1469134" y="3630621"/>
                </a:lnTo>
                <a:lnTo>
                  <a:pt x="1423039" y="3612275"/>
                </a:lnTo>
                <a:lnTo>
                  <a:pt x="1377494" y="3593424"/>
                </a:lnTo>
                <a:lnTo>
                  <a:pt x="1332509" y="3574074"/>
                </a:lnTo>
                <a:lnTo>
                  <a:pt x="1288094" y="3554231"/>
                </a:lnTo>
                <a:lnTo>
                  <a:pt x="1244258" y="3533901"/>
                </a:lnTo>
                <a:lnTo>
                  <a:pt x="1201010" y="3513091"/>
                </a:lnTo>
                <a:lnTo>
                  <a:pt x="1158360" y="3491806"/>
                </a:lnTo>
                <a:lnTo>
                  <a:pt x="1116318" y="3470053"/>
                </a:lnTo>
                <a:lnTo>
                  <a:pt x="1074893" y="3447838"/>
                </a:lnTo>
                <a:lnTo>
                  <a:pt x="1034096" y="3425166"/>
                </a:lnTo>
                <a:lnTo>
                  <a:pt x="993934" y="3402045"/>
                </a:lnTo>
                <a:lnTo>
                  <a:pt x="954419" y="3378479"/>
                </a:lnTo>
                <a:lnTo>
                  <a:pt x="915559" y="3354476"/>
                </a:lnTo>
                <a:lnTo>
                  <a:pt x="877365" y="3330042"/>
                </a:lnTo>
                <a:lnTo>
                  <a:pt x="839845" y="3305181"/>
                </a:lnTo>
                <a:lnTo>
                  <a:pt x="803009" y="3279902"/>
                </a:lnTo>
                <a:lnTo>
                  <a:pt x="766867" y="3254209"/>
                </a:lnTo>
                <a:lnTo>
                  <a:pt x="731429" y="3228109"/>
                </a:lnTo>
                <a:lnTo>
                  <a:pt x="696703" y="3201607"/>
                </a:lnTo>
                <a:lnTo>
                  <a:pt x="662701" y="3174711"/>
                </a:lnTo>
                <a:lnTo>
                  <a:pt x="629430" y="3147426"/>
                </a:lnTo>
                <a:lnTo>
                  <a:pt x="596901" y="3119759"/>
                </a:lnTo>
                <a:lnTo>
                  <a:pt x="565123" y="3091715"/>
                </a:lnTo>
                <a:lnTo>
                  <a:pt x="534106" y="3063300"/>
                </a:lnTo>
                <a:lnTo>
                  <a:pt x="503860" y="3034522"/>
                </a:lnTo>
                <a:lnTo>
                  <a:pt x="474393" y="3005385"/>
                </a:lnTo>
                <a:lnTo>
                  <a:pt x="445716" y="2975896"/>
                </a:lnTo>
                <a:lnTo>
                  <a:pt x="417838" y="2946061"/>
                </a:lnTo>
                <a:lnTo>
                  <a:pt x="390769" y="2915886"/>
                </a:lnTo>
                <a:lnTo>
                  <a:pt x="364518" y="2885378"/>
                </a:lnTo>
                <a:lnTo>
                  <a:pt x="339094" y="2854542"/>
                </a:lnTo>
                <a:lnTo>
                  <a:pt x="314509" y="2823384"/>
                </a:lnTo>
                <a:lnTo>
                  <a:pt x="290770" y="2791911"/>
                </a:lnTo>
                <a:lnTo>
                  <a:pt x="267887" y="2760129"/>
                </a:lnTo>
                <a:lnTo>
                  <a:pt x="245871" y="2728044"/>
                </a:lnTo>
                <a:lnTo>
                  <a:pt x="224730" y="2695662"/>
                </a:lnTo>
                <a:lnTo>
                  <a:pt x="204475" y="2662989"/>
                </a:lnTo>
                <a:lnTo>
                  <a:pt x="185114" y="2630032"/>
                </a:lnTo>
                <a:lnTo>
                  <a:pt x="149116" y="2563287"/>
                </a:lnTo>
                <a:lnTo>
                  <a:pt x="116811" y="2495477"/>
                </a:lnTo>
                <a:lnTo>
                  <a:pt x="88277" y="2426650"/>
                </a:lnTo>
                <a:lnTo>
                  <a:pt x="63590" y="2356856"/>
                </a:lnTo>
                <a:lnTo>
                  <a:pt x="42827" y="2286143"/>
                </a:lnTo>
                <a:lnTo>
                  <a:pt x="26064" y="2214561"/>
                </a:lnTo>
                <a:lnTo>
                  <a:pt x="13377" y="2142158"/>
                </a:lnTo>
                <a:lnTo>
                  <a:pt x="4844" y="2068983"/>
                </a:lnTo>
                <a:lnTo>
                  <a:pt x="541" y="1995086"/>
                </a:lnTo>
                <a:lnTo>
                  <a:pt x="0" y="1957882"/>
                </a:lnTo>
                <a:close/>
              </a:path>
            </a:pathLst>
          </a:custGeom>
          <a:ln w="254000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3699110" y="1927746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10" h="831214">
                <a:moveTo>
                  <a:pt x="2064092" y="0"/>
                </a:moveTo>
                <a:lnTo>
                  <a:pt x="250786" y="0"/>
                </a:lnTo>
                <a:lnTo>
                  <a:pt x="193283" y="3657"/>
                </a:lnTo>
                <a:lnTo>
                  <a:pt x="140496" y="14075"/>
                </a:lnTo>
                <a:lnTo>
                  <a:pt x="93932" y="30422"/>
                </a:lnTo>
                <a:lnTo>
                  <a:pt x="55094" y="51866"/>
                </a:lnTo>
                <a:lnTo>
                  <a:pt x="25490" y="77576"/>
                </a:lnTo>
                <a:lnTo>
                  <a:pt x="0" y="138468"/>
                </a:lnTo>
                <a:lnTo>
                  <a:pt x="0" y="692302"/>
                </a:lnTo>
                <a:lnTo>
                  <a:pt x="25490" y="753199"/>
                </a:lnTo>
                <a:lnTo>
                  <a:pt x="55094" y="778909"/>
                </a:lnTo>
                <a:lnTo>
                  <a:pt x="93932" y="800352"/>
                </a:lnTo>
                <a:lnTo>
                  <a:pt x="140496" y="816697"/>
                </a:lnTo>
                <a:lnTo>
                  <a:pt x="193283" y="827113"/>
                </a:lnTo>
                <a:lnTo>
                  <a:pt x="250786" y="830770"/>
                </a:lnTo>
                <a:lnTo>
                  <a:pt x="2064092" y="830770"/>
                </a:lnTo>
                <a:lnTo>
                  <a:pt x="2121595" y="827113"/>
                </a:lnTo>
                <a:lnTo>
                  <a:pt x="2174380" y="816697"/>
                </a:lnTo>
                <a:lnTo>
                  <a:pt x="2220942" y="800352"/>
                </a:lnTo>
                <a:lnTo>
                  <a:pt x="2259777" y="778909"/>
                </a:lnTo>
                <a:lnTo>
                  <a:pt x="2289379" y="753199"/>
                </a:lnTo>
                <a:lnTo>
                  <a:pt x="2314867" y="692302"/>
                </a:lnTo>
                <a:lnTo>
                  <a:pt x="2314867" y="138468"/>
                </a:lnTo>
                <a:lnTo>
                  <a:pt x="2289379" y="77576"/>
                </a:lnTo>
                <a:lnTo>
                  <a:pt x="2259777" y="51866"/>
                </a:lnTo>
                <a:lnTo>
                  <a:pt x="2220942" y="30422"/>
                </a:lnTo>
                <a:lnTo>
                  <a:pt x="2174380" y="14075"/>
                </a:lnTo>
                <a:lnTo>
                  <a:pt x="2121595" y="3657"/>
                </a:lnTo>
                <a:lnTo>
                  <a:pt x="206409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3699110" y="1927748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10" h="831214">
                <a:moveTo>
                  <a:pt x="0" y="138468"/>
                </a:moveTo>
                <a:lnTo>
                  <a:pt x="25490" y="77576"/>
                </a:lnTo>
                <a:lnTo>
                  <a:pt x="55094" y="51866"/>
                </a:lnTo>
                <a:lnTo>
                  <a:pt x="93932" y="30422"/>
                </a:lnTo>
                <a:lnTo>
                  <a:pt x="140496" y="14075"/>
                </a:lnTo>
                <a:lnTo>
                  <a:pt x="193283" y="3657"/>
                </a:lnTo>
                <a:lnTo>
                  <a:pt x="250786" y="0"/>
                </a:lnTo>
                <a:lnTo>
                  <a:pt x="2064092" y="0"/>
                </a:lnTo>
                <a:lnTo>
                  <a:pt x="2121595" y="3657"/>
                </a:lnTo>
                <a:lnTo>
                  <a:pt x="2174380" y="14075"/>
                </a:lnTo>
                <a:lnTo>
                  <a:pt x="2220942" y="30422"/>
                </a:lnTo>
                <a:lnTo>
                  <a:pt x="2259777" y="51866"/>
                </a:lnTo>
                <a:lnTo>
                  <a:pt x="2289379" y="77576"/>
                </a:lnTo>
                <a:lnTo>
                  <a:pt x="2314867" y="138468"/>
                </a:lnTo>
                <a:lnTo>
                  <a:pt x="2314867" y="692302"/>
                </a:lnTo>
                <a:lnTo>
                  <a:pt x="2289379" y="753199"/>
                </a:lnTo>
                <a:lnTo>
                  <a:pt x="2259777" y="778909"/>
                </a:lnTo>
                <a:lnTo>
                  <a:pt x="2220942" y="800352"/>
                </a:lnTo>
                <a:lnTo>
                  <a:pt x="2174380" y="816697"/>
                </a:lnTo>
                <a:lnTo>
                  <a:pt x="2121595" y="827113"/>
                </a:lnTo>
                <a:lnTo>
                  <a:pt x="2064092" y="830770"/>
                </a:lnTo>
                <a:lnTo>
                  <a:pt x="250786" y="830770"/>
                </a:lnTo>
                <a:lnTo>
                  <a:pt x="193283" y="827113"/>
                </a:lnTo>
                <a:lnTo>
                  <a:pt x="140496" y="816697"/>
                </a:lnTo>
                <a:lnTo>
                  <a:pt x="93932" y="800352"/>
                </a:lnTo>
                <a:lnTo>
                  <a:pt x="55094" y="778909"/>
                </a:lnTo>
                <a:lnTo>
                  <a:pt x="25490" y="753199"/>
                </a:lnTo>
                <a:lnTo>
                  <a:pt x="0" y="692302"/>
                </a:lnTo>
                <a:lnTo>
                  <a:pt x="0" y="13846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 txBox="1"/>
          <p:nvPr/>
        </p:nvSpPr>
        <p:spPr>
          <a:xfrm>
            <a:off x="1309058" y="1336034"/>
            <a:ext cx="7613173" cy="1300293"/>
          </a:xfrm>
          <a:prstGeom prst="rect">
            <a:avLst/>
          </a:prstGeom>
        </p:spPr>
        <p:txBody>
          <a:bodyPr vert="horz" wrap="square" lIns="0" tIns="12638" rIns="0" bIns="0" rtlCol="0">
            <a:spAutoFit/>
          </a:bodyPr>
          <a:lstStyle/>
          <a:p>
            <a:pPr marL="13303">
              <a:spcBef>
                <a:spcPts val="99"/>
              </a:spcBef>
            </a:pPr>
            <a:r>
              <a:rPr b="1" spc="-16" dirty="0">
                <a:solidFill>
                  <a:srgbClr val="FF0000"/>
                </a:solidFill>
                <a:latin typeface="Arial"/>
                <a:cs typeface="Arial"/>
              </a:rPr>
              <a:t>Бюджетный </a:t>
            </a:r>
            <a:r>
              <a:rPr b="1" spc="-10" dirty="0">
                <a:solidFill>
                  <a:srgbClr val="FF0000"/>
                </a:solidFill>
                <a:latin typeface="Arial"/>
                <a:cs typeface="Arial"/>
              </a:rPr>
              <a:t>процесс </a:t>
            </a:r>
            <a:r>
              <a:rPr spc="-6" dirty="0">
                <a:latin typeface="Arial"/>
                <a:cs typeface="Arial"/>
              </a:rPr>
              <a:t>- </a:t>
            </a:r>
            <a:r>
              <a:rPr spc="-16" dirty="0">
                <a:latin typeface="Arial"/>
                <a:cs typeface="Arial"/>
              </a:rPr>
              <a:t>ежегодное </a:t>
            </a:r>
            <a:r>
              <a:rPr spc="-10" dirty="0">
                <a:latin typeface="Arial"/>
                <a:cs typeface="Arial"/>
              </a:rPr>
              <a:t>формирование </a:t>
            </a:r>
            <a:r>
              <a:rPr spc="-6" dirty="0">
                <a:latin typeface="Arial"/>
                <a:cs typeface="Arial"/>
              </a:rPr>
              <a:t>и </a:t>
            </a:r>
            <a:r>
              <a:rPr spc="-16" dirty="0">
                <a:latin typeface="Arial"/>
                <a:cs typeface="Arial"/>
              </a:rPr>
              <a:t>исполнение</a:t>
            </a:r>
            <a:r>
              <a:rPr spc="262" dirty="0">
                <a:latin typeface="Arial"/>
                <a:cs typeface="Arial"/>
              </a:rPr>
              <a:t> </a:t>
            </a:r>
            <a:r>
              <a:rPr spc="-21" dirty="0">
                <a:latin typeface="Arial"/>
                <a:cs typeface="Arial"/>
              </a:rPr>
              <a:t>бюджета</a:t>
            </a:r>
            <a:endParaRPr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00" dirty="0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3116234" marR="2732442" indent="-689762">
              <a:lnSpc>
                <a:spcPts val="1582"/>
              </a:lnSpc>
            </a:pPr>
            <a:r>
              <a:rPr sz="1500" b="1" spc="-6" dirty="0">
                <a:latin typeface="Arial"/>
                <a:cs typeface="Arial"/>
              </a:rPr>
              <a:t>1. </a:t>
            </a:r>
            <a:r>
              <a:rPr sz="1500" b="1" spc="-10" dirty="0">
                <a:latin typeface="Arial"/>
                <a:cs typeface="Arial"/>
              </a:rPr>
              <a:t>Составление</a:t>
            </a:r>
            <a:r>
              <a:rPr sz="1500" b="1" spc="-79" dirty="0">
                <a:latin typeface="Arial"/>
                <a:cs typeface="Arial"/>
              </a:rPr>
              <a:t> </a:t>
            </a:r>
            <a:r>
              <a:rPr sz="1500" b="1" spc="-6" dirty="0">
                <a:latin typeface="Arial"/>
                <a:cs typeface="Arial"/>
              </a:rPr>
              <a:t>проекта  </a:t>
            </a:r>
            <a:r>
              <a:rPr sz="1500" b="1" spc="-16" dirty="0">
                <a:latin typeface="Arial"/>
                <a:cs typeface="Arial"/>
              </a:rPr>
              <a:t>бюджета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026004" y="2906685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09" h="831214">
                <a:moveTo>
                  <a:pt x="2064092" y="0"/>
                </a:moveTo>
                <a:lnTo>
                  <a:pt x="250786" y="0"/>
                </a:lnTo>
                <a:lnTo>
                  <a:pt x="193283" y="3657"/>
                </a:lnTo>
                <a:lnTo>
                  <a:pt x="140496" y="14075"/>
                </a:lnTo>
                <a:lnTo>
                  <a:pt x="93932" y="30422"/>
                </a:lnTo>
                <a:lnTo>
                  <a:pt x="55094" y="51866"/>
                </a:lnTo>
                <a:lnTo>
                  <a:pt x="25490" y="77576"/>
                </a:lnTo>
                <a:lnTo>
                  <a:pt x="0" y="138468"/>
                </a:lnTo>
                <a:lnTo>
                  <a:pt x="0" y="692302"/>
                </a:lnTo>
                <a:lnTo>
                  <a:pt x="25490" y="753199"/>
                </a:lnTo>
                <a:lnTo>
                  <a:pt x="55094" y="778909"/>
                </a:lnTo>
                <a:lnTo>
                  <a:pt x="93932" y="800352"/>
                </a:lnTo>
                <a:lnTo>
                  <a:pt x="140496" y="816697"/>
                </a:lnTo>
                <a:lnTo>
                  <a:pt x="193283" y="827113"/>
                </a:lnTo>
                <a:lnTo>
                  <a:pt x="250786" y="830770"/>
                </a:lnTo>
                <a:lnTo>
                  <a:pt x="2064092" y="830770"/>
                </a:lnTo>
                <a:lnTo>
                  <a:pt x="2121595" y="827113"/>
                </a:lnTo>
                <a:lnTo>
                  <a:pt x="2174380" y="816697"/>
                </a:lnTo>
                <a:lnTo>
                  <a:pt x="2220942" y="800352"/>
                </a:lnTo>
                <a:lnTo>
                  <a:pt x="2259777" y="778909"/>
                </a:lnTo>
                <a:lnTo>
                  <a:pt x="2289379" y="753199"/>
                </a:lnTo>
                <a:lnTo>
                  <a:pt x="2314867" y="692302"/>
                </a:lnTo>
                <a:lnTo>
                  <a:pt x="2314867" y="138468"/>
                </a:lnTo>
                <a:lnTo>
                  <a:pt x="2289379" y="77576"/>
                </a:lnTo>
                <a:lnTo>
                  <a:pt x="2259777" y="51866"/>
                </a:lnTo>
                <a:lnTo>
                  <a:pt x="2220942" y="30422"/>
                </a:lnTo>
                <a:lnTo>
                  <a:pt x="2174380" y="14075"/>
                </a:lnTo>
                <a:lnTo>
                  <a:pt x="2121595" y="3657"/>
                </a:lnTo>
                <a:lnTo>
                  <a:pt x="2064092" y="0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7026004" y="2906685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09" h="831214">
                <a:moveTo>
                  <a:pt x="0" y="138468"/>
                </a:moveTo>
                <a:lnTo>
                  <a:pt x="25490" y="77576"/>
                </a:lnTo>
                <a:lnTo>
                  <a:pt x="55094" y="51866"/>
                </a:lnTo>
                <a:lnTo>
                  <a:pt x="93932" y="30422"/>
                </a:lnTo>
                <a:lnTo>
                  <a:pt x="140496" y="14075"/>
                </a:lnTo>
                <a:lnTo>
                  <a:pt x="193283" y="3657"/>
                </a:lnTo>
                <a:lnTo>
                  <a:pt x="250786" y="0"/>
                </a:lnTo>
                <a:lnTo>
                  <a:pt x="2064092" y="0"/>
                </a:lnTo>
                <a:lnTo>
                  <a:pt x="2121595" y="3657"/>
                </a:lnTo>
                <a:lnTo>
                  <a:pt x="2174380" y="14075"/>
                </a:lnTo>
                <a:lnTo>
                  <a:pt x="2220942" y="30422"/>
                </a:lnTo>
                <a:lnTo>
                  <a:pt x="2259777" y="51866"/>
                </a:lnTo>
                <a:lnTo>
                  <a:pt x="2289379" y="77576"/>
                </a:lnTo>
                <a:lnTo>
                  <a:pt x="2314867" y="138468"/>
                </a:lnTo>
                <a:lnTo>
                  <a:pt x="2314867" y="692302"/>
                </a:lnTo>
                <a:lnTo>
                  <a:pt x="2289379" y="753199"/>
                </a:lnTo>
                <a:lnTo>
                  <a:pt x="2259777" y="778909"/>
                </a:lnTo>
                <a:lnTo>
                  <a:pt x="2220942" y="800352"/>
                </a:lnTo>
                <a:lnTo>
                  <a:pt x="2174380" y="816697"/>
                </a:lnTo>
                <a:lnTo>
                  <a:pt x="2121595" y="827113"/>
                </a:lnTo>
                <a:lnTo>
                  <a:pt x="2064092" y="830770"/>
                </a:lnTo>
                <a:lnTo>
                  <a:pt x="250786" y="830770"/>
                </a:lnTo>
                <a:lnTo>
                  <a:pt x="193283" y="827113"/>
                </a:lnTo>
                <a:lnTo>
                  <a:pt x="140496" y="816697"/>
                </a:lnTo>
                <a:lnTo>
                  <a:pt x="93932" y="800352"/>
                </a:lnTo>
                <a:lnTo>
                  <a:pt x="55094" y="778909"/>
                </a:lnTo>
                <a:lnTo>
                  <a:pt x="25490" y="753199"/>
                </a:lnTo>
                <a:lnTo>
                  <a:pt x="0" y="692302"/>
                </a:lnTo>
                <a:lnTo>
                  <a:pt x="0" y="13846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7440723" y="3089917"/>
            <a:ext cx="1677141" cy="449996"/>
          </a:xfrm>
          <a:prstGeom prst="rect">
            <a:avLst/>
          </a:prstGeom>
        </p:spPr>
        <p:txBody>
          <a:bodyPr vert="horz" wrap="square" lIns="0" tIns="39244" rIns="0" bIns="0" rtlCol="0">
            <a:spAutoFit/>
          </a:bodyPr>
          <a:lstStyle/>
          <a:p>
            <a:pPr marL="13303" marR="5321" indent="36583">
              <a:lnSpc>
                <a:spcPts val="1582"/>
              </a:lnSpc>
              <a:spcBef>
                <a:spcPts val="309"/>
              </a:spcBef>
            </a:pPr>
            <a:r>
              <a:rPr sz="1500" b="1" spc="-6" dirty="0">
                <a:latin typeface="Arial"/>
                <a:cs typeface="Arial"/>
              </a:rPr>
              <a:t>2. </a:t>
            </a:r>
            <a:r>
              <a:rPr sz="1500" b="1" spc="-10" dirty="0">
                <a:latin typeface="Arial"/>
                <a:cs typeface="Arial"/>
              </a:rPr>
              <a:t>Рассмотрение  </a:t>
            </a:r>
            <a:r>
              <a:rPr sz="1500" b="1" spc="-6" dirty="0">
                <a:latin typeface="Arial"/>
                <a:cs typeface="Arial"/>
              </a:rPr>
              <a:t>проекта</a:t>
            </a:r>
            <a:r>
              <a:rPr sz="1500" b="1" spc="-79" dirty="0">
                <a:latin typeface="Arial"/>
                <a:cs typeface="Arial"/>
              </a:rPr>
              <a:t> </a:t>
            </a:r>
            <a:r>
              <a:rPr sz="1500" b="1" spc="-16" dirty="0">
                <a:latin typeface="Arial"/>
                <a:cs typeface="Arial"/>
              </a:rPr>
              <a:t>бюджета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026004" y="4864564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09" h="831214">
                <a:moveTo>
                  <a:pt x="2064092" y="0"/>
                </a:moveTo>
                <a:lnTo>
                  <a:pt x="250786" y="0"/>
                </a:lnTo>
                <a:lnTo>
                  <a:pt x="193283" y="3657"/>
                </a:lnTo>
                <a:lnTo>
                  <a:pt x="140496" y="14075"/>
                </a:lnTo>
                <a:lnTo>
                  <a:pt x="93932" y="30422"/>
                </a:lnTo>
                <a:lnTo>
                  <a:pt x="55094" y="51866"/>
                </a:lnTo>
                <a:lnTo>
                  <a:pt x="25490" y="77576"/>
                </a:lnTo>
                <a:lnTo>
                  <a:pt x="0" y="138468"/>
                </a:lnTo>
                <a:lnTo>
                  <a:pt x="0" y="692302"/>
                </a:lnTo>
                <a:lnTo>
                  <a:pt x="25490" y="753199"/>
                </a:lnTo>
                <a:lnTo>
                  <a:pt x="55094" y="778909"/>
                </a:lnTo>
                <a:lnTo>
                  <a:pt x="93932" y="800352"/>
                </a:lnTo>
                <a:lnTo>
                  <a:pt x="140496" y="816697"/>
                </a:lnTo>
                <a:lnTo>
                  <a:pt x="193283" y="827113"/>
                </a:lnTo>
                <a:lnTo>
                  <a:pt x="250786" y="830770"/>
                </a:lnTo>
                <a:lnTo>
                  <a:pt x="2064092" y="830770"/>
                </a:lnTo>
                <a:lnTo>
                  <a:pt x="2121595" y="827113"/>
                </a:lnTo>
                <a:lnTo>
                  <a:pt x="2174380" y="816697"/>
                </a:lnTo>
                <a:lnTo>
                  <a:pt x="2220942" y="800352"/>
                </a:lnTo>
                <a:lnTo>
                  <a:pt x="2259777" y="778909"/>
                </a:lnTo>
                <a:lnTo>
                  <a:pt x="2289379" y="753199"/>
                </a:lnTo>
                <a:lnTo>
                  <a:pt x="2314867" y="692302"/>
                </a:lnTo>
                <a:lnTo>
                  <a:pt x="2314867" y="138468"/>
                </a:lnTo>
                <a:lnTo>
                  <a:pt x="2289379" y="77576"/>
                </a:lnTo>
                <a:lnTo>
                  <a:pt x="2259777" y="51866"/>
                </a:lnTo>
                <a:lnTo>
                  <a:pt x="2220942" y="30422"/>
                </a:lnTo>
                <a:lnTo>
                  <a:pt x="2174380" y="14075"/>
                </a:lnTo>
                <a:lnTo>
                  <a:pt x="2121595" y="3657"/>
                </a:lnTo>
                <a:lnTo>
                  <a:pt x="2064092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7026004" y="4864564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09" h="831214">
                <a:moveTo>
                  <a:pt x="0" y="138468"/>
                </a:moveTo>
                <a:lnTo>
                  <a:pt x="25490" y="77576"/>
                </a:lnTo>
                <a:lnTo>
                  <a:pt x="55094" y="51866"/>
                </a:lnTo>
                <a:lnTo>
                  <a:pt x="93932" y="30422"/>
                </a:lnTo>
                <a:lnTo>
                  <a:pt x="140496" y="14075"/>
                </a:lnTo>
                <a:lnTo>
                  <a:pt x="193283" y="3657"/>
                </a:lnTo>
                <a:lnTo>
                  <a:pt x="250786" y="0"/>
                </a:lnTo>
                <a:lnTo>
                  <a:pt x="2064092" y="0"/>
                </a:lnTo>
                <a:lnTo>
                  <a:pt x="2121595" y="3657"/>
                </a:lnTo>
                <a:lnTo>
                  <a:pt x="2174380" y="14075"/>
                </a:lnTo>
                <a:lnTo>
                  <a:pt x="2220942" y="30422"/>
                </a:lnTo>
                <a:lnTo>
                  <a:pt x="2259777" y="51866"/>
                </a:lnTo>
                <a:lnTo>
                  <a:pt x="2289379" y="77576"/>
                </a:lnTo>
                <a:lnTo>
                  <a:pt x="2314867" y="138468"/>
                </a:lnTo>
                <a:lnTo>
                  <a:pt x="2314867" y="692302"/>
                </a:lnTo>
                <a:lnTo>
                  <a:pt x="2289379" y="753199"/>
                </a:lnTo>
                <a:lnTo>
                  <a:pt x="2259777" y="778909"/>
                </a:lnTo>
                <a:lnTo>
                  <a:pt x="2220942" y="800352"/>
                </a:lnTo>
                <a:lnTo>
                  <a:pt x="2174380" y="816697"/>
                </a:lnTo>
                <a:lnTo>
                  <a:pt x="2121595" y="827113"/>
                </a:lnTo>
                <a:lnTo>
                  <a:pt x="2064092" y="830770"/>
                </a:lnTo>
                <a:lnTo>
                  <a:pt x="250786" y="830770"/>
                </a:lnTo>
                <a:lnTo>
                  <a:pt x="193283" y="827113"/>
                </a:lnTo>
                <a:lnTo>
                  <a:pt x="140496" y="816697"/>
                </a:lnTo>
                <a:lnTo>
                  <a:pt x="93932" y="800352"/>
                </a:lnTo>
                <a:lnTo>
                  <a:pt x="55094" y="778909"/>
                </a:lnTo>
                <a:lnTo>
                  <a:pt x="25490" y="753199"/>
                </a:lnTo>
                <a:lnTo>
                  <a:pt x="0" y="692302"/>
                </a:lnTo>
                <a:lnTo>
                  <a:pt x="0" y="13846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7529961" y="5047794"/>
            <a:ext cx="1500347" cy="449996"/>
          </a:xfrm>
          <a:prstGeom prst="rect">
            <a:avLst/>
          </a:prstGeom>
        </p:spPr>
        <p:txBody>
          <a:bodyPr vert="horz" wrap="square" lIns="0" tIns="39244" rIns="0" bIns="0" rtlCol="0">
            <a:spAutoFit/>
          </a:bodyPr>
          <a:lstStyle/>
          <a:p>
            <a:pPr marL="317942" marR="5321" indent="-305304">
              <a:lnSpc>
                <a:spcPts val="1582"/>
              </a:lnSpc>
              <a:spcBef>
                <a:spcPts val="309"/>
              </a:spcBef>
            </a:pPr>
            <a:r>
              <a:rPr sz="1500" b="1" spc="-6" dirty="0">
                <a:latin typeface="Arial"/>
                <a:cs typeface="Arial"/>
              </a:rPr>
              <a:t>3.</a:t>
            </a:r>
            <a:r>
              <a:rPr sz="1500" b="1" spc="-62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Утверждение  </a:t>
            </a:r>
            <a:r>
              <a:rPr sz="1500" b="1" spc="-16" dirty="0">
                <a:latin typeface="Arial"/>
                <a:cs typeface="Arial"/>
              </a:rPr>
              <a:t>бюджета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699110" y="5843503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10" h="831215">
                <a:moveTo>
                  <a:pt x="2064092" y="0"/>
                </a:moveTo>
                <a:lnTo>
                  <a:pt x="250786" y="0"/>
                </a:lnTo>
                <a:lnTo>
                  <a:pt x="193283" y="3657"/>
                </a:lnTo>
                <a:lnTo>
                  <a:pt x="140496" y="14075"/>
                </a:lnTo>
                <a:lnTo>
                  <a:pt x="93932" y="30422"/>
                </a:lnTo>
                <a:lnTo>
                  <a:pt x="55094" y="51866"/>
                </a:lnTo>
                <a:lnTo>
                  <a:pt x="25490" y="77576"/>
                </a:lnTo>
                <a:lnTo>
                  <a:pt x="0" y="138468"/>
                </a:lnTo>
                <a:lnTo>
                  <a:pt x="0" y="692302"/>
                </a:lnTo>
                <a:lnTo>
                  <a:pt x="25490" y="753199"/>
                </a:lnTo>
                <a:lnTo>
                  <a:pt x="55094" y="778909"/>
                </a:lnTo>
                <a:lnTo>
                  <a:pt x="93932" y="800352"/>
                </a:lnTo>
                <a:lnTo>
                  <a:pt x="140496" y="816697"/>
                </a:lnTo>
                <a:lnTo>
                  <a:pt x="193283" y="827113"/>
                </a:lnTo>
                <a:lnTo>
                  <a:pt x="250786" y="830770"/>
                </a:lnTo>
                <a:lnTo>
                  <a:pt x="2064092" y="830770"/>
                </a:lnTo>
                <a:lnTo>
                  <a:pt x="2121595" y="827113"/>
                </a:lnTo>
                <a:lnTo>
                  <a:pt x="2174380" y="816697"/>
                </a:lnTo>
                <a:lnTo>
                  <a:pt x="2220942" y="800352"/>
                </a:lnTo>
                <a:lnTo>
                  <a:pt x="2259777" y="778909"/>
                </a:lnTo>
                <a:lnTo>
                  <a:pt x="2289379" y="753199"/>
                </a:lnTo>
                <a:lnTo>
                  <a:pt x="2314867" y="692302"/>
                </a:lnTo>
                <a:lnTo>
                  <a:pt x="2314867" y="138468"/>
                </a:lnTo>
                <a:lnTo>
                  <a:pt x="2289379" y="77576"/>
                </a:lnTo>
                <a:lnTo>
                  <a:pt x="2259777" y="51866"/>
                </a:lnTo>
                <a:lnTo>
                  <a:pt x="2220942" y="30422"/>
                </a:lnTo>
                <a:lnTo>
                  <a:pt x="2174380" y="14075"/>
                </a:lnTo>
                <a:lnTo>
                  <a:pt x="2121595" y="3657"/>
                </a:lnTo>
                <a:lnTo>
                  <a:pt x="2064092" y="0"/>
                </a:lnTo>
                <a:close/>
              </a:path>
            </a:pathLst>
          </a:custGeom>
          <a:solidFill>
            <a:srgbClr val="FF99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3699110" y="5843503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10" h="831215">
                <a:moveTo>
                  <a:pt x="0" y="138468"/>
                </a:moveTo>
                <a:lnTo>
                  <a:pt x="25490" y="77576"/>
                </a:lnTo>
                <a:lnTo>
                  <a:pt x="55094" y="51866"/>
                </a:lnTo>
                <a:lnTo>
                  <a:pt x="93932" y="30422"/>
                </a:lnTo>
                <a:lnTo>
                  <a:pt x="140496" y="14075"/>
                </a:lnTo>
                <a:lnTo>
                  <a:pt x="193283" y="3657"/>
                </a:lnTo>
                <a:lnTo>
                  <a:pt x="250786" y="0"/>
                </a:lnTo>
                <a:lnTo>
                  <a:pt x="2064092" y="0"/>
                </a:lnTo>
                <a:lnTo>
                  <a:pt x="2121595" y="3657"/>
                </a:lnTo>
                <a:lnTo>
                  <a:pt x="2174380" y="14075"/>
                </a:lnTo>
                <a:lnTo>
                  <a:pt x="2220942" y="30422"/>
                </a:lnTo>
                <a:lnTo>
                  <a:pt x="2259777" y="51866"/>
                </a:lnTo>
                <a:lnTo>
                  <a:pt x="2289379" y="77576"/>
                </a:lnTo>
                <a:lnTo>
                  <a:pt x="2314867" y="138468"/>
                </a:lnTo>
                <a:lnTo>
                  <a:pt x="2314867" y="692302"/>
                </a:lnTo>
                <a:lnTo>
                  <a:pt x="2289379" y="753199"/>
                </a:lnTo>
                <a:lnTo>
                  <a:pt x="2259777" y="778909"/>
                </a:lnTo>
                <a:lnTo>
                  <a:pt x="2220942" y="800352"/>
                </a:lnTo>
                <a:lnTo>
                  <a:pt x="2174380" y="816697"/>
                </a:lnTo>
                <a:lnTo>
                  <a:pt x="2121595" y="827113"/>
                </a:lnTo>
                <a:lnTo>
                  <a:pt x="2064092" y="830770"/>
                </a:lnTo>
                <a:lnTo>
                  <a:pt x="250786" y="830770"/>
                </a:lnTo>
                <a:lnTo>
                  <a:pt x="193283" y="827113"/>
                </a:lnTo>
                <a:lnTo>
                  <a:pt x="140496" y="816697"/>
                </a:lnTo>
                <a:lnTo>
                  <a:pt x="93932" y="800352"/>
                </a:lnTo>
                <a:lnTo>
                  <a:pt x="55094" y="778909"/>
                </a:lnTo>
                <a:lnTo>
                  <a:pt x="25490" y="753199"/>
                </a:lnTo>
                <a:lnTo>
                  <a:pt x="0" y="692302"/>
                </a:lnTo>
                <a:lnTo>
                  <a:pt x="0" y="13846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object 29"/>
          <p:cNvSpPr txBox="1"/>
          <p:nvPr/>
        </p:nvSpPr>
        <p:spPr>
          <a:xfrm>
            <a:off x="3803525" y="6122747"/>
            <a:ext cx="2297642" cy="244265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>
              <a:spcBef>
                <a:spcPts val="105"/>
              </a:spcBef>
            </a:pPr>
            <a:r>
              <a:rPr sz="1500" b="1" spc="-6" dirty="0">
                <a:latin typeface="Arial"/>
                <a:cs typeface="Arial"/>
              </a:rPr>
              <a:t>4. Исполнение</a:t>
            </a:r>
            <a:r>
              <a:rPr sz="1500" b="1" spc="-89" dirty="0">
                <a:latin typeface="Arial"/>
                <a:cs typeface="Arial"/>
              </a:rPr>
              <a:t> </a:t>
            </a:r>
            <a:r>
              <a:rPr sz="1500" b="1" spc="-16" dirty="0">
                <a:latin typeface="Arial"/>
                <a:cs typeface="Arial"/>
              </a:rPr>
              <a:t>бюджета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72213" y="4864564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10" h="831214">
                <a:moveTo>
                  <a:pt x="2064092" y="0"/>
                </a:moveTo>
                <a:lnTo>
                  <a:pt x="250786" y="0"/>
                </a:lnTo>
                <a:lnTo>
                  <a:pt x="193283" y="3657"/>
                </a:lnTo>
                <a:lnTo>
                  <a:pt x="140496" y="14075"/>
                </a:lnTo>
                <a:lnTo>
                  <a:pt x="93932" y="30422"/>
                </a:lnTo>
                <a:lnTo>
                  <a:pt x="55094" y="51866"/>
                </a:lnTo>
                <a:lnTo>
                  <a:pt x="25490" y="77576"/>
                </a:lnTo>
                <a:lnTo>
                  <a:pt x="0" y="138468"/>
                </a:lnTo>
                <a:lnTo>
                  <a:pt x="0" y="692302"/>
                </a:lnTo>
                <a:lnTo>
                  <a:pt x="25490" y="753199"/>
                </a:lnTo>
                <a:lnTo>
                  <a:pt x="55094" y="778909"/>
                </a:lnTo>
                <a:lnTo>
                  <a:pt x="93932" y="800352"/>
                </a:lnTo>
                <a:lnTo>
                  <a:pt x="140496" y="816697"/>
                </a:lnTo>
                <a:lnTo>
                  <a:pt x="193283" y="827113"/>
                </a:lnTo>
                <a:lnTo>
                  <a:pt x="250786" y="830770"/>
                </a:lnTo>
                <a:lnTo>
                  <a:pt x="2064092" y="830770"/>
                </a:lnTo>
                <a:lnTo>
                  <a:pt x="2121595" y="827113"/>
                </a:lnTo>
                <a:lnTo>
                  <a:pt x="2174380" y="816697"/>
                </a:lnTo>
                <a:lnTo>
                  <a:pt x="2220942" y="800352"/>
                </a:lnTo>
                <a:lnTo>
                  <a:pt x="2259777" y="778909"/>
                </a:lnTo>
                <a:lnTo>
                  <a:pt x="2289379" y="753199"/>
                </a:lnTo>
                <a:lnTo>
                  <a:pt x="2314867" y="692302"/>
                </a:lnTo>
                <a:lnTo>
                  <a:pt x="2314867" y="138468"/>
                </a:lnTo>
                <a:lnTo>
                  <a:pt x="2289379" y="77576"/>
                </a:lnTo>
                <a:lnTo>
                  <a:pt x="2259777" y="51866"/>
                </a:lnTo>
                <a:lnTo>
                  <a:pt x="2220942" y="30422"/>
                </a:lnTo>
                <a:lnTo>
                  <a:pt x="2174380" y="14075"/>
                </a:lnTo>
                <a:lnTo>
                  <a:pt x="2121595" y="3657"/>
                </a:lnTo>
                <a:lnTo>
                  <a:pt x="2064092" y="0"/>
                </a:lnTo>
                <a:close/>
              </a:path>
            </a:pathLst>
          </a:custGeom>
          <a:solidFill>
            <a:srgbClr val="66FF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372213" y="4864564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10" h="831214">
                <a:moveTo>
                  <a:pt x="0" y="138468"/>
                </a:moveTo>
                <a:lnTo>
                  <a:pt x="25490" y="77576"/>
                </a:lnTo>
                <a:lnTo>
                  <a:pt x="55094" y="51866"/>
                </a:lnTo>
                <a:lnTo>
                  <a:pt x="93932" y="30422"/>
                </a:lnTo>
                <a:lnTo>
                  <a:pt x="140496" y="14075"/>
                </a:lnTo>
                <a:lnTo>
                  <a:pt x="193283" y="3657"/>
                </a:lnTo>
                <a:lnTo>
                  <a:pt x="250786" y="0"/>
                </a:lnTo>
                <a:lnTo>
                  <a:pt x="2064092" y="0"/>
                </a:lnTo>
                <a:lnTo>
                  <a:pt x="2121595" y="3657"/>
                </a:lnTo>
                <a:lnTo>
                  <a:pt x="2174380" y="14075"/>
                </a:lnTo>
                <a:lnTo>
                  <a:pt x="2220942" y="30422"/>
                </a:lnTo>
                <a:lnTo>
                  <a:pt x="2259777" y="51866"/>
                </a:lnTo>
                <a:lnTo>
                  <a:pt x="2289379" y="77576"/>
                </a:lnTo>
                <a:lnTo>
                  <a:pt x="2314867" y="138468"/>
                </a:lnTo>
                <a:lnTo>
                  <a:pt x="2314867" y="692302"/>
                </a:lnTo>
                <a:lnTo>
                  <a:pt x="2289379" y="753199"/>
                </a:lnTo>
                <a:lnTo>
                  <a:pt x="2259777" y="778909"/>
                </a:lnTo>
                <a:lnTo>
                  <a:pt x="2220942" y="800352"/>
                </a:lnTo>
                <a:lnTo>
                  <a:pt x="2174380" y="816697"/>
                </a:lnTo>
                <a:lnTo>
                  <a:pt x="2121595" y="827113"/>
                </a:lnTo>
                <a:lnTo>
                  <a:pt x="2064092" y="830770"/>
                </a:lnTo>
                <a:lnTo>
                  <a:pt x="250786" y="830770"/>
                </a:lnTo>
                <a:lnTo>
                  <a:pt x="193283" y="827113"/>
                </a:lnTo>
                <a:lnTo>
                  <a:pt x="140496" y="816697"/>
                </a:lnTo>
                <a:lnTo>
                  <a:pt x="93932" y="800352"/>
                </a:lnTo>
                <a:lnTo>
                  <a:pt x="55094" y="778909"/>
                </a:lnTo>
                <a:lnTo>
                  <a:pt x="25490" y="753199"/>
                </a:lnTo>
                <a:lnTo>
                  <a:pt x="0" y="692302"/>
                </a:lnTo>
                <a:lnTo>
                  <a:pt x="0" y="13846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32"/>
          <p:cNvSpPr txBox="1"/>
          <p:nvPr/>
        </p:nvSpPr>
        <p:spPr>
          <a:xfrm>
            <a:off x="920552" y="5229200"/>
            <a:ext cx="1474206" cy="449996"/>
          </a:xfrm>
          <a:prstGeom prst="rect">
            <a:avLst/>
          </a:prstGeom>
        </p:spPr>
        <p:txBody>
          <a:bodyPr vert="horz" wrap="square" lIns="0" tIns="39244" rIns="0" bIns="0" rtlCol="0">
            <a:spAutoFit/>
          </a:bodyPr>
          <a:lstStyle/>
          <a:p>
            <a:pPr marL="305304" marR="5321" indent="-292667">
              <a:lnSpc>
                <a:spcPts val="1582"/>
              </a:lnSpc>
              <a:spcBef>
                <a:spcPts val="309"/>
              </a:spcBef>
            </a:pPr>
            <a:r>
              <a:rPr sz="1500" b="1" spc="-6" dirty="0">
                <a:latin typeface="Arial"/>
                <a:cs typeface="Arial"/>
              </a:rPr>
              <a:t>об</a:t>
            </a:r>
            <a:r>
              <a:rPr sz="1500" b="1" spc="-89" dirty="0">
                <a:latin typeface="Arial"/>
                <a:cs typeface="Arial"/>
              </a:rPr>
              <a:t> </a:t>
            </a:r>
            <a:r>
              <a:rPr sz="1500" b="1" spc="-6" dirty="0">
                <a:latin typeface="Arial"/>
                <a:cs typeface="Arial"/>
              </a:rPr>
              <a:t>исполнении  </a:t>
            </a:r>
            <a:r>
              <a:rPr sz="1500" b="1" spc="-16" dirty="0">
                <a:latin typeface="Arial"/>
                <a:cs typeface="Arial"/>
              </a:rPr>
              <a:t>бюджета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72213" y="2906685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10" h="831214">
                <a:moveTo>
                  <a:pt x="2064092" y="0"/>
                </a:moveTo>
                <a:lnTo>
                  <a:pt x="250786" y="0"/>
                </a:lnTo>
                <a:lnTo>
                  <a:pt x="193283" y="3657"/>
                </a:lnTo>
                <a:lnTo>
                  <a:pt x="140496" y="14075"/>
                </a:lnTo>
                <a:lnTo>
                  <a:pt x="93932" y="30422"/>
                </a:lnTo>
                <a:lnTo>
                  <a:pt x="55094" y="51866"/>
                </a:lnTo>
                <a:lnTo>
                  <a:pt x="25490" y="77576"/>
                </a:lnTo>
                <a:lnTo>
                  <a:pt x="0" y="138468"/>
                </a:lnTo>
                <a:lnTo>
                  <a:pt x="0" y="692302"/>
                </a:lnTo>
                <a:lnTo>
                  <a:pt x="25490" y="753199"/>
                </a:lnTo>
                <a:lnTo>
                  <a:pt x="55094" y="778909"/>
                </a:lnTo>
                <a:lnTo>
                  <a:pt x="93932" y="800352"/>
                </a:lnTo>
                <a:lnTo>
                  <a:pt x="140496" y="816697"/>
                </a:lnTo>
                <a:lnTo>
                  <a:pt x="193283" y="827113"/>
                </a:lnTo>
                <a:lnTo>
                  <a:pt x="250786" y="830770"/>
                </a:lnTo>
                <a:lnTo>
                  <a:pt x="2064092" y="830770"/>
                </a:lnTo>
                <a:lnTo>
                  <a:pt x="2121595" y="827113"/>
                </a:lnTo>
                <a:lnTo>
                  <a:pt x="2174380" y="816697"/>
                </a:lnTo>
                <a:lnTo>
                  <a:pt x="2220942" y="800352"/>
                </a:lnTo>
                <a:lnTo>
                  <a:pt x="2259777" y="778909"/>
                </a:lnTo>
                <a:lnTo>
                  <a:pt x="2289379" y="753199"/>
                </a:lnTo>
                <a:lnTo>
                  <a:pt x="2314867" y="692302"/>
                </a:lnTo>
                <a:lnTo>
                  <a:pt x="2314867" y="138468"/>
                </a:lnTo>
                <a:lnTo>
                  <a:pt x="2289379" y="77576"/>
                </a:lnTo>
                <a:lnTo>
                  <a:pt x="2259777" y="51866"/>
                </a:lnTo>
                <a:lnTo>
                  <a:pt x="2220942" y="30422"/>
                </a:lnTo>
                <a:lnTo>
                  <a:pt x="2174380" y="14075"/>
                </a:lnTo>
                <a:lnTo>
                  <a:pt x="2121595" y="3657"/>
                </a:lnTo>
                <a:lnTo>
                  <a:pt x="2064092" y="0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372213" y="2906685"/>
            <a:ext cx="2508144" cy="831215"/>
          </a:xfrm>
          <a:custGeom>
            <a:avLst/>
            <a:gdLst/>
            <a:ahLst/>
            <a:cxnLst/>
            <a:rect l="l" t="t" r="r" b="b"/>
            <a:pathLst>
              <a:path w="2315210" h="831214">
                <a:moveTo>
                  <a:pt x="0" y="138468"/>
                </a:moveTo>
                <a:lnTo>
                  <a:pt x="25490" y="77576"/>
                </a:lnTo>
                <a:lnTo>
                  <a:pt x="55094" y="51866"/>
                </a:lnTo>
                <a:lnTo>
                  <a:pt x="93932" y="30422"/>
                </a:lnTo>
                <a:lnTo>
                  <a:pt x="140496" y="14075"/>
                </a:lnTo>
                <a:lnTo>
                  <a:pt x="193283" y="3657"/>
                </a:lnTo>
                <a:lnTo>
                  <a:pt x="250786" y="0"/>
                </a:lnTo>
                <a:lnTo>
                  <a:pt x="2064092" y="0"/>
                </a:lnTo>
                <a:lnTo>
                  <a:pt x="2121595" y="3657"/>
                </a:lnTo>
                <a:lnTo>
                  <a:pt x="2174380" y="14075"/>
                </a:lnTo>
                <a:lnTo>
                  <a:pt x="2220942" y="30422"/>
                </a:lnTo>
                <a:lnTo>
                  <a:pt x="2259777" y="51866"/>
                </a:lnTo>
                <a:lnTo>
                  <a:pt x="2289379" y="77576"/>
                </a:lnTo>
                <a:lnTo>
                  <a:pt x="2314867" y="138468"/>
                </a:lnTo>
                <a:lnTo>
                  <a:pt x="2314867" y="692302"/>
                </a:lnTo>
                <a:lnTo>
                  <a:pt x="2289379" y="753199"/>
                </a:lnTo>
                <a:lnTo>
                  <a:pt x="2259777" y="778909"/>
                </a:lnTo>
                <a:lnTo>
                  <a:pt x="2220942" y="800352"/>
                </a:lnTo>
                <a:lnTo>
                  <a:pt x="2174380" y="816697"/>
                </a:lnTo>
                <a:lnTo>
                  <a:pt x="2121595" y="827113"/>
                </a:lnTo>
                <a:lnTo>
                  <a:pt x="2064092" y="830770"/>
                </a:lnTo>
                <a:lnTo>
                  <a:pt x="250786" y="830770"/>
                </a:lnTo>
                <a:lnTo>
                  <a:pt x="193283" y="827113"/>
                </a:lnTo>
                <a:lnTo>
                  <a:pt x="140496" y="816697"/>
                </a:lnTo>
                <a:lnTo>
                  <a:pt x="93932" y="800352"/>
                </a:lnTo>
                <a:lnTo>
                  <a:pt x="55094" y="778909"/>
                </a:lnTo>
                <a:lnTo>
                  <a:pt x="25490" y="753199"/>
                </a:lnTo>
                <a:lnTo>
                  <a:pt x="0" y="692302"/>
                </a:lnTo>
                <a:lnTo>
                  <a:pt x="0" y="13846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 txBox="1"/>
          <p:nvPr/>
        </p:nvSpPr>
        <p:spPr>
          <a:xfrm>
            <a:off x="539333" y="2993905"/>
            <a:ext cx="2173816" cy="655180"/>
          </a:xfrm>
          <a:prstGeom prst="rect">
            <a:avLst/>
          </a:prstGeom>
        </p:spPr>
        <p:txBody>
          <a:bodyPr vert="horz" wrap="square" lIns="0" tIns="39244" rIns="0" bIns="0" rtlCol="0">
            <a:spAutoFit/>
          </a:bodyPr>
          <a:lstStyle/>
          <a:p>
            <a:pPr marL="351200" marR="5321" indent="-338562">
              <a:lnSpc>
                <a:spcPts val="1582"/>
              </a:lnSpc>
              <a:spcBef>
                <a:spcPts val="309"/>
              </a:spcBef>
            </a:pPr>
            <a:r>
              <a:rPr sz="1500" b="1" spc="-6" dirty="0">
                <a:latin typeface="Arial"/>
                <a:cs typeface="Arial"/>
              </a:rPr>
              <a:t>6. </a:t>
            </a:r>
            <a:r>
              <a:rPr sz="1500" b="1" spc="-10" dirty="0">
                <a:latin typeface="Arial"/>
                <a:cs typeface="Arial"/>
              </a:rPr>
              <a:t>Утверждение </a:t>
            </a:r>
            <a:r>
              <a:rPr sz="1500" b="1" spc="-21" dirty="0">
                <a:latin typeface="Arial"/>
                <a:cs typeface="Arial"/>
              </a:rPr>
              <a:t>отчета  </a:t>
            </a:r>
            <a:r>
              <a:rPr sz="1500" b="1" spc="-6" dirty="0">
                <a:latin typeface="Arial"/>
                <a:cs typeface="Arial"/>
              </a:rPr>
              <a:t>об</a:t>
            </a:r>
            <a:r>
              <a:rPr sz="1500" b="1" spc="-27" dirty="0">
                <a:latin typeface="Arial"/>
                <a:cs typeface="Arial"/>
              </a:rPr>
              <a:t> </a:t>
            </a:r>
            <a:r>
              <a:rPr sz="1500" b="1" spc="-6" dirty="0">
                <a:latin typeface="Arial"/>
                <a:cs typeface="Arial"/>
              </a:rPr>
              <a:t>исполнении</a:t>
            </a:r>
            <a:endParaRPr sz="1500" dirty="0">
              <a:latin typeface="Arial"/>
              <a:cs typeface="Arial"/>
            </a:endParaRPr>
          </a:p>
          <a:p>
            <a:pPr marL="643202">
              <a:lnSpc>
                <a:spcPts val="1561"/>
              </a:lnSpc>
            </a:pPr>
            <a:r>
              <a:rPr sz="1500" b="1" spc="-16" dirty="0">
                <a:latin typeface="Arial"/>
                <a:cs typeface="Arial"/>
              </a:rPr>
              <a:t>бюджета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37224" y="2952716"/>
            <a:ext cx="2976615" cy="475770"/>
          </a:xfrm>
          <a:prstGeom prst="rect">
            <a:avLst/>
          </a:prstGeom>
        </p:spPr>
        <p:txBody>
          <a:bodyPr vert="horz" wrap="square" lIns="0" tIns="13969" rIns="0" bIns="0" rtlCol="0">
            <a:spAutoFit/>
          </a:bodyPr>
          <a:lstStyle/>
          <a:p>
            <a:pPr marL="635220" marR="5321" indent="-622582">
              <a:spcBef>
                <a:spcPts val="110"/>
              </a:spcBef>
            </a:pPr>
            <a:r>
              <a:rPr sz="1500" b="1" spc="-10" dirty="0">
                <a:latin typeface="Arial"/>
                <a:cs typeface="Arial"/>
              </a:rPr>
              <a:t>Составление </a:t>
            </a:r>
            <a:r>
              <a:rPr sz="1500" b="1" spc="-6" dirty="0">
                <a:latin typeface="Arial"/>
                <a:cs typeface="Arial"/>
              </a:rPr>
              <a:t>проекта </a:t>
            </a:r>
            <a:r>
              <a:rPr sz="1500" b="1" spc="-16" dirty="0">
                <a:latin typeface="Arial"/>
                <a:cs typeface="Arial"/>
              </a:rPr>
              <a:t>бюджета  </a:t>
            </a:r>
            <a:r>
              <a:rPr sz="1500" b="1" spc="-10" dirty="0">
                <a:latin typeface="Arial"/>
                <a:cs typeface="Arial"/>
              </a:rPr>
              <a:t>основывается </a:t>
            </a:r>
            <a:r>
              <a:rPr sz="1500" b="1" dirty="0">
                <a:latin typeface="Arial"/>
                <a:cs typeface="Arial"/>
              </a:rPr>
              <a:t>на: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95880" y="3834128"/>
            <a:ext cx="5993130" cy="413542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 marR="5321">
              <a:spcBef>
                <a:spcPts val="105"/>
              </a:spcBef>
              <a:tabLst>
                <a:tab pos="2915358" algn="l"/>
              </a:tabLst>
            </a:pPr>
            <a:r>
              <a:rPr sz="1300" spc="-6" dirty="0">
                <a:latin typeface="Arial"/>
                <a:cs typeface="Arial"/>
              </a:rPr>
              <a:t>Собранию </a:t>
            </a:r>
            <a:r>
              <a:rPr sz="1300" spc="199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Российской </a:t>
            </a:r>
            <a:r>
              <a:rPr sz="1300" spc="209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Федерации	определяющих бюджетную </a:t>
            </a:r>
            <a:r>
              <a:rPr sz="1300" spc="-6" dirty="0">
                <a:latin typeface="Arial"/>
                <a:cs typeface="Arial"/>
              </a:rPr>
              <a:t>политику  (требования </a:t>
            </a:r>
            <a:r>
              <a:rPr sz="1300" dirty="0">
                <a:latin typeface="Arial"/>
                <a:cs typeface="Arial"/>
              </a:rPr>
              <a:t>к </a:t>
            </a:r>
            <a:r>
              <a:rPr sz="1300" spc="-10" dirty="0">
                <a:latin typeface="Arial"/>
                <a:cs typeface="Arial"/>
              </a:rPr>
              <a:t>бюджетной </a:t>
            </a:r>
            <a:r>
              <a:rPr sz="1300" spc="-6" dirty="0">
                <a:latin typeface="Arial"/>
                <a:cs typeface="Arial"/>
              </a:rPr>
              <a:t>политике) </a:t>
            </a:r>
            <a:r>
              <a:rPr sz="1300" dirty="0">
                <a:latin typeface="Arial"/>
                <a:cs typeface="Arial"/>
              </a:rPr>
              <a:t>в </a:t>
            </a:r>
            <a:r>
              <a:rPr sz="1300" spc="-6" dirty="0">
                <a:latin typeface="Arial"/>
                <a:cs typeface="Arial"/>
              </a:rPr>
              <a:t>Российской</a:t>
            </a:r>
            <a:r>
              <a:rPr sz="1300" spc="-52" dirty="0">
                <a:latin typeface="Arial"/>
                <a:cs typeface="Arial"/>
              </a:rPr>
              <a:t> </a:t>
            </a:r>
            <a:r>
              <a:rPr sz="1300" spc="-6" dirty="0">
                <a:latin typeface="Arial"/>
                <a:cs typeface="Arial"/>
              </a:rPr>
              <a:t>Федерации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04312" y="3461815"/>
            <a:ext cx="1226556" cy="413542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252758" marR="5321" indent="-239455">
              <a:spcBef>
                <a:spcPts val="105"/>
              </a:spcBef>
            </a:pPr>
            <a:r>
              <a:rPr sz="1300" dirty="0">
                <a:latin typeface="Arial"/>
                <a:cs typeface="Arial"/>
              </a:rPr>
              <a:t>1. </a:t>
            </a:r>
            <a:r>
              <a:rPr sz="1300" spc="-10" dirty="0">
                <a:latin typeface="Arial"/>
                <a:cs typeface="Arial"/>
              </a:rPr>
              <a:t>Положениях  </a:t>
            </a:r>
            <a:r>
              <a:rPr sz="1300" spc="-6" dirty="0">
                <a:latin typeface="Arial"/>
                <a:cs typeface="Arial"/>
              </a:rPr>
              <a:t>Российской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69689" y="3461815"/>
            <a:ext cx="957579" cy="428931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 marR="5321" indent="196219">
              <a:spcBef>
                <a:spcPts val="105"/>
              </a:spcBef>
            </a:pPr>
            <a:r>
              <a:rPr sz="1300" spc="-6" dirty="0">
                <a:latin typeface="Arial"/>
                <a:cs typeface="Arial"/>
              </a:rPr>
              <a:t>п</a:t>
            </a:r>
            <a:r>
              <a:rPr sz="1300" dirty="0">
                <a:latin typeface="Arial"/>
                <a:cs typeface="Arial"/>
              </a:rPr>
              <a:t>о</a:t>
            </a:r>
            <a:r>
              <a:rPr sz="1300" spc="-6" dirty="0">
                <a:latin typeface="Arial"/>
                <a:cs typeface="Arial"/>
              </a:rPr>
              <a:t>с</a:t>
            </a:r>
            <a:r>
              <a:rPr sz="1300" dirty="0">
                <a:latin typeface="Arial"/>
                <a:cs typeface="Arial"/>
              </a:rPr>
              <a:t>ла</a:t>
            </a:r>
            <a:r>
              <a:rPr sz="1300" spc="-6" dirty="0">
                <a:latin typeface="Arial"/>
                <a:cs typeface="Arial"/>
              </a:rPr>
              <a:t>н</a:t>
            </a:r>
            <a:r>
              <a:rPr sz="1300" dirty="0">
                <a:latin typeface="Arial"/>
                <a:cs typeface="Arial"/>
              </a:rPr>
              <a:t>ия  </a:t>
            </a:r>
            <a:r>
              <a:rPr sz="1300" spc="-6" dirty="0">
                <a:latin typeface="Arial"/>
                <a:cs typeface="Arial"/>
              </a:rPr>
              <a:t>Федерации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418073" y="3461815"/>
            <a:ext cx="1562947" cy="413542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 marR="5321" indent="601297">
              <a:spcBef>
                <a:spcPts val="105"/>
              </a:spcBef>
            </a:pPr>
            <a:r>
              <a:rPr sz="1300" dirty="0">
                <a:latin typeface="Arial"/>
                <a:cs typeface="Arial"/>
              </a:rPr>
              <a:t>Пр</a:t>
            </a:r>
            <a:r>
              <a:rPr sz="1300" spc="-21" dirty="0">
                <a:latin typeface="Arial"/>
                <a:cs typeface="Arial"/>
              </a:rPr>
              <a:t>е</a:t>
            </a:r>
            <a:r>
              <a:rPr sz="1300" dirty="0">
                <a:latin typeface="Arial"/>
                <a:cs typeface="Arial"/>
              </a:rPr>
              <a:t>зи</a:t>
            </a:r>
            <a:r>
              <a:rPr sz="1300" spc="-6" dirty="0">
                <a:latin typeface="Arial"/>
                <a:cs typeface="Arial"/>
              </a:rPr>
              <a:t>д</a:t>
            </a:r>
            <a:r>
              <a:rPr sz="1300" dirty="0">
                <a:latin typeface="Arial"/>
                <a:cs typeface="Arial"/>
              </a:rPr>
              <a:t>е</a:t>
            </a:r>
            <a:r>
              <a:rPr sz="1300" spc="-6" dirty="0">
                <a:latin typeface="Arial"/>
                <a:cs typeface="Arial"/>
              </a:rPr>
              <a:t>н</a:t>
            </a:r>
            <a:r>
              <a:rPr sz="1300" spc="-27" dirty="0">
                <a:latin typeface="Arial"/>
                <a:cs typeface="Arial"/>
              </a:rPr>
              <a:t>т</a:t>
            </a:r>
            <a:r>
              <a:rPr sz="1300" dirty="0">
                <a:latin typeface="Arial"/>
                <a:cs typeface="Arial"/>
              </a:rPr>
              <a:t>а  </a:t>
            </a:r>
            <a:r>
              <a:rPr sz="1300" spc="-6" dirty="0">
                <a:latin typeface="Arial"/>
                <a:cs typeface="Arial"/>
              </a:rPr>
              <a:t>Федеральному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45970" y="4219548"/>
            <a:ext cx="7465272" cy="1072697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438723" marR="5321" indent="986420" algn="ctr">
              <a:spcBef>
                <a:spcPts val="105"/>
              </a:spcBef>
              <a:buAutoNum type="arabicPeriod" startAt="2"/>
              <a:tabLst>
                <a:tab pos="2641316" algn="l"/>
              </a:tabLst>
            </a:pPr>
            <a:r>
              <a:rPr sz="1300" spc="-6" dirty="0">
                <a:latin typeface="Arial"/>
                <a:cs typeface="Arial"/>
              </a:rPr>
              <a:t>Основных </a:t>
            </a:r>
            <a:r>
              <a:rPr sz="1300" spc="-10" dirty="0">
                <a:latin typeface="Arial"/>
                <a:cs typeface="Arial"/>
              </a:rPr>
              <a:t>направлениях бюджетной </a:t>
            </a:r>
            <a:r>
              <a:rPr sz="1300" dirty="0">
                <a:latin typeface="Arial"/>
                <a:cs typeface="Arial"/>
              </a:rPr>
              <a:t>и </a:t>
            </a:r>
            <a:r>
              <a:rPr lang="ru-RU" sz="1300" spc="-10" dirty="0">
                <a:latin typeface="Arial"/>
                <a:cs typeface="Arial"/>
              </a:rPr>
              <a:t>налоговой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lang="ru-RU" sz="1300" spc="-6" dirty="0">
                <a:latin typeface="Arial"/>
                <a:cs typeface="Arial"/>
              </a:rPr>
              <a:t>политики</a:t>
            </a:r>
            <a:r>
              <a:rPr sz="1300" spc="-6" dirty="0">
                <a:latin typeface="Arial"/>
                <a:cs typeface="Arial"/>
              </a:rPr>
              <a:t> </a:t>
            </a:r>
            <a:r>
              <a:rPr lang="ru-RU" sz="1300" spc="-6" dirty="0" smtClean="0">
                <a:latin typeface="Arial"/>
                <a:cs typeface="Arial"/>
              </a:rPr>
              <a:t>Ницинского </a:t>
            </a:r>
            <a:r>
              <a:rPr sz="1300" spc="-10" dirty="0" err="1" smtClean="0">
                <a:latin typeface="Arial"/>
                <a:cs typeface="Arial"/>
              </a:rPr>
              <a:t>сельского</a:t>
            </a:r>
            <a:r>
              <a:rPr sz="1300" spc="-47" dirty="0" smtClean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поселения</a:t>
            </a:r>
            <a:endParaRPr sz="1300" dirty="0">
              <a:latin typeface="Arial"/>
              <a:cs typeface="Arial"/>
            </a:endParaRPr>
          </a:p>
          <a:p>
            <a:pPr marL="2320714" marR="526800" indent="89131" algn="ctr">
              <a:spcBef>
                <a:spcPts val="115"/>
              </a:spcBef>
              <a:buAutoNum type="arabicPeriod" startAt="2"/>
              <a:tabLst>
                <a:tab pos="2588105" algn="l"/>
              </a:tabLst>
            </a:pPr>
            <a:r>
              <a:rPr lang="ru-RU" sz="1300" spc="-6" dirty="0">
                <a:latin typeface="Arial"/>
                <a:cs typeface="Arial"/>
              </a:rPr>
              <a:t> Прогнозе</a:t>
            </a:r>
            <a:r>
              <a:rPr sz="1300" spc="-6" dirty="0">
                <a:latin typeface="Arial"/>
                <a:cs typeface="Arial"/>
              </a:rPr>
              <a:t> </a:t>
            </a:r>
            <a:r>
              <a:rPr lang="ru-RU" sz="1300" spc="-6" dirty="0">
                <a:latin typeface="Arial"/>
                <a:cs typeface="Arial"/>
              </a:rPr>
              <a:t>социально</a:t>
            </a:r>
            <a:r>
              <a:rPr sz="1300" spc="-6" dirty="0">
                <a:latin typeface="Arial"/>
                <a:cs typeface="Arial"/>
              </a:rPr>
              <a:t>-</a:t>
            </a:r>
            <a:r>
              <a:rPr lang="ru-RU" sz="1300" spc="-6" dirty="0">
                <a:latin typeface="Arial"/>
                <a:cs typeface="Arial"/>
              </a:rPr>
              <a:t>экономического</a:t>
            </a:r>
            <a:r>
              <a:rPr sz="1300" spc="-6" dirty="0">
                <a:latin typeface="Arial"/>
                <a:cs typeface="Arial"/>
              </a:rPr>
              <a:t> </a:t>
            </a:r>
            <a:r>
              <a:rPr lang="ru-RU" sz="1300" spc="-6" dirty="0">
                <a:latin typeface="Arial"/>
                <a:cs typeface="Arial"/>
              </a:rPr>
              <a:t>развития</a:t>
            </a:r>
            <a:r>
              <a:rPr sz="1300" spc="-6" dirty="0">
                <a:latin typeface="Arial"/>
                <a:cs typeface="Arial"/>
              </a:rPr>
              <a:t> </a:t>
            </a:r>
            <a:r>
              <a:rPr lang="ru-RU" sz="1300" spc="-6" dirty="0" smtClean="0">
                <a:latin typeface="Arial"/>
                <a:cs typeface="Arial"/>
              </a:rPr>
              <a:t>Ницинского </a:t>
            </a:r>
            <a:r>
              <a:rPr sz="1300" spc="-10" dirty="0" smtClean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сельского</a:t>
            </a:r>
            <a:r>
              <a:rPr sz="1300" spc="-47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поселения</a:t>
            </a:r>
            <a:endParaRPr sz="1300" dirty="0">
              <a:latin typeface="Arial"/>
              <a:cs typeface="Arial"/>
            </a:endParaRPr>
          </a:p>
          <a:p>
            <a:pPr marL="13303">
              <a:lnSpc>
                <a:spcPts val="1650"/>
              </a:lnSpc>
            </a:pPr>
            <a:r>
              <a:rPr sz="1500" b="1" spc="-6" dirty="0">
                <a:latin typeface="Arial"/>
                <a:cs typeface="Arial"/>
              </a:rPr>
              <a:t>5. </a:t>
            </a:r>
            <a:r>
              <a:rPr sz="1500" b="1" spc="-10" dirty="0">
                <a:latin typeface="Arial"/>
                <a:cs typeface="Arial"/>
              </a:rPr>
              <a:t>Составление </a:t>
            </a:r>
            <a:r>
              <a:rPr sz="1500" b="1" spc="-21" dirty="0">
                <a:latin typeface="Arial"/>
                <a:cs typeface="Arial"/>
              </a:rPr>
              <a:t>отчета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04311" y="5037937"/>
            <a:ext cx="3976847" cy="213488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>
              <a:spcBef>
                <a:spcPts val="105"/>
              </a:spcBef>
              <a:tabLst>
                <a:tab pos="439000" algn="l"/>
                <a:tab pos="1938250" algn="l"/>
                <a:tab pos="3114904" algn="l"/>
              </a:tabLst>
            </a:pPr>
            <a:r>
              <a:rPr sz="1300" spc="-6" dirty="0">
                <a:latin typeface="Arial"/>
                <a:cs typeface="Arial"/>
              </a:rPr>
              <a:t>4</a:t>
            </a:r>
            <a:r>
              <a:rPr sz="1300" dirty="0">
                <a:latin typeface="Arial"/>
                <a:cs typeface="Arial"/>
              </a:rPr>
              <a:t>.	М</a:t>
            </a:r>
            <a:r>
              <a:rPr sz="1300" spc="-16" dirty="0">
                <a:latin typeface="Arial"/>
                <a:cs typeface="Arial"/>
              </a:rPr>
              <a:t>у</a:t>
            </a:r>
            <a:r>
              <a:rPr sz="1300" spc="-6" dirty="0">
                <a:latin typeface="Arial"/>
                <a:cs typeface="Arial"/>
              </a:rPr>
              <a:t>н</a:t>
            </a:r>
            <a:r>
              <a:rPr sz="1300" spc="6" dirty="0">
                <a:latin typeface="Arial"/>
                <a:cs typeface="Arial"/>
              </a:rPr>
              <a:t>и</a:t>
            </a:r>
            <a:r>
              <a:rPr sz="1300" spc="-6" dirty="0">
                <a:latin typeface="Arial"/>
                <a:cs typeface="Arial"/>
              </a:rPr>
              <a:t>ц</a:t>
            </a:r>
            <a:r>
              <a:rPr sz="1300" dirty="0">
                <a:latin typeface="Arial"/>
                <a:cs typeface="Arial"/>
              </a:rPr>
              <a:t>и</a:t>
            </a:r>
            <a:r>
              <a:rPr sz="1300" spc="-6" dirty="0">
                <a:latin typeface="Arial"/>
                <a:cs typeface="Arial"/>
              </a:rPr>
              <a:t>п</a:t>
            </a:r>
            <a:r>
              <a:rPr sz="1300" dirty="0">
                <a:latin typeface="Arial"/>
                <a:cs typeface="Arial"/>
              </a:rPr>
              <a:t>а</a:t>
            </a:r>
            <a:r>
              <a:rPr sz="1300" spc="-6" dirty="0">
                <a:latin typeface="Arial"/>
                <a:cs typeface="Arial"/>
              </a:rPr>
              <a:t>льн</a:t>
            </a:r>
            <a:r>
              <a:rPr sz="1300" spc="6" dirty="0">
                <a:latin typeface="Arial"/>
                <a:cs typeface="Arial"/>
              </a:rPr>
              <a:t>ы</a:t>
            </a:r>
            <a:r>
              <a:rPr sz="1300" dirty="0">
                <a:latin typeface="Arial"/>
                <a:cs typeface="Arial"/>
              </a:rPr>
              <a:t>х	</a:t>
            </a:r>
            <a:r>
              <a:rPr sz="1300" spc="-6" dirty="0">
                <a:latin typeface="Arial"/>
                <a:cs typeface="Arial"/>
              </a:rPr>
              <a:t>п</a:t>
            </a:r>
            <a:r>
              <a:rPr sz="1300" dirty="0">
                <a:latin typeface="Arial"/>
                <a:cs typeface="Arial"/>
              </a:rPr>
              <a:t>ро</a:t>
            </a:r>
            <a:r>
              <a:rPr sz="1300" spc="-21" dirty="0">
                <a:latin typeface="Arial"/>
                <a:cs typeface="Arial"/>
              </a:rPr>
              <a:t>г</a:t>
            </a:r>
            <a:r>
              <a:rPr sz="1300" spc="-10" dirty="0">
                <a:latin typeface="Arial"/>
                <a:cs typeface="Arial"/>
              </a:rPr>
              <a:t>р</a:t>
            </a:r>
            <a:r>
              <a:rPr sz="1300" dirty="0">
                <a:latin typeface="Arial"/>
                <a:cs typeface="Arial"/>
              </a:rPr>
              <a:t>ам</a:t>
            </a:r>
            <a:r>
              <a:rPr sz="1300" spc="-10" dirty="0">
                <a:latin typeface="Arial"/>
                <a:cs typeface="Arial"/>
              </a:rPr>
              <a:t>м</a:t>
            </a:r>
            <a:r>
              <a:rPr sz="1300" dirty="0">
                <a:latin typeface="Arial"/>
                <a:cs typeface="Arial"/>
              </a:rPr>
              <a:t>ах	</a:t>
            </a:r>
            <a:r>
              <a:rPr sz="1300" spc="-6" dirty="0">
                <a:latin typeface="Arial"/>
                <a:cs typeface="Arial"/>
              </a:rPr>
              <a:t>(</a:t>
            </a:r>
            <a:r>
              <a:rPr sz="1300" spc="6" dirty="0">
                <a:latin typeface="Arial"/>
                <a:cs typeface="Arial"/>
              </a:rPr>
              <a:t>п</a:t>
            </a:r>
            <a:r>
              <a:rPr sz="1300" spc="-10" dirty="0">
                <a:latin typeface="Arial"/>
                <a:cs typeface="Arial"/>
              </a:rPr>
              <a:t>р</a:t>
            </a:r>
            <a:r>
              <a:rPr sz="1300" dirty="0">
                <a:latin typeface="Arial"/>
                <a:cs typeface="Arial"/>
              </a:rPr>
              <a:t>о</a:t>
            </a:r>
            <a:r>
              <a:rPr sz="1300" spc="-10" dirty="0">
                <a:latin typeface="Arial"/>
                <a:cs typeface="Arial"/>
              </a:rPr>
              <a:t>е</a:t>
            </a:r>
            <a:r>
              <a:rPr sz="1300" spc="6" dirty="0">
                <a:latin typeface="Arial"/>
                <a:cs typeface="Arial"/>
              </a:rPr>
              <a:t>к</a:t>
            </a:r>
            <a:r>
              <a:rPr sz="1300" spc="-27" dirty="0">
                <a:latin typeface="Arial"/>
                <a:cs typeface="Arial"/>
              </a:rPr>
              <a:t>т</a:t>
            </a:r>
            <a:r>
              <a:rPr sz="1300" dirty="0">
                <a:latin typeface="Arial"/>
                <a:cs typeface="Arial"/>
              </a:rPr>
              <a:t>ах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004312" y="5220818"/>
            <a:ext cx="3975470" cy="213488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>
              <a:spcBef>
                <a:spcPts val="105"/>
              </a:spcBef>
              <a:tabLst>
                <a:tab pos="2228922" algn="l"/>
              </a:tabLst>
            </a:pPr>
            <a:r>
              <a:rPr sz="1300" spc="-6" dirty="0">
                <a:latin typeface="Arial"/>
                <a:cs typeface="Arial"/>
              </a:rPr>
              <a:t>муниципальных  </a:t>
            </a:r>
            <a:r>
              <a:rPr sz="1300" spc="42" dirty="0">
                <a:latin typeface="Arial"/>
                <a:cs typeface="Arial"/>
              </a:rPr>
              <a:t> </a:t>
            </a:r>
            <a:r>
              <a:rPr sz="1300" spc="-6" dirty="0">
                <a:latin typeface="Arial"/>
                <a:cs typeface="Arial"/>
              </a:rPr>
              <a:t>программ,	проектах</a:t>
            </a:r>
            <a:r>
              <a:rPr sz="1300" spc="288" dirty="0">
                <a:latin typeface="Arial"/>
                <a:cs typeface="Arial"/>
              </a:rPr>
              <a:t> </a:t>
            </a:r>
            <a:r>
              <a:rPr sz="1300" spc="-6" dirty="0">
                <a:latin typeface="Arial"/>
                <a:cs typeface="Arial"/>
              </a:rPr>
              <a:t>изменений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423026" y="5403697"/>
            <a:ext cx="1557443" cy="213488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>
              <a:spcBef>
                <a:spcPts val="105"/>
              </a:spcBef>
            </a:pPr>
            <a:r>
              <a:rPr lang="ru-RU" sz="1300" spc="-16" dirty="0" smtClean="0">
                <a:latin typeface="Arial"/>
                <a:cs typeface="Arial"/>
              </a:rPr>
              <a:t>Ницинского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04311" y="5403697"/>
            <a:ext cx="2035544" cy="413542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 marR="5321" algn="ctr">
              <a:spcBef>
                <a:spcPts val="105"/>
              </a:spcBef>
              <a:tabLst>
                <a:tab pos="1181309" algn="l"/>
              </a:tabLst>
            </a:pPr>
            <a:r>
              <a:rPr sz="1300" spc="-16" dirty="0">
                <a:latin typeface="Arial"/>
                <a:cs typeface="Arial"/>
              </a:rPr>
              <a:t>у</a:t>
            </a:r>
            <a:r>
              <a:rPr sz="1300" spc="27" dirty="0">
                <a:latin typeface="Arial"/>
                <a:cs typeface="Arial"/>
              </a:rPr>
              <a:t>к</a:t>
            </a:r>
            <a:r>
              <a:rPr sz="1300" spc="-10" dirty="0">
                <a:latin typeface="Arial"/>
                <a:cs typeface="Arial"/>
              </a:rPr>
              <a:t>а</a:t>
            </a:r>
            <a:r>
              <a:rPr sz="1300" dirty="0">
                <a:latin typeface="Arial"/>
                <a:cs typeface="Arial"/>
              </a:rPr>
              <a:t>за</a:t>
            </a:r>
            <a:r>
              <a:rPr sz="1300" spc="-6" dirty="0">
                <a:latin typeface="Arial"/>
                <a:cs typeface="Arial"/>
              </a:rPr>
              <a:t>нн</a:t>
            </a:r>
            <a:r>
              <a:rPr sz="1300" dirty="0">
                <a:latin typeface="Arial"/>
                <a:cs typeface="Arial"/>
              </a:rPr>
              <a:t>ых	</a:t>
            </a:r>
            <a:r>
              <a:rPr sz="1300" spc="-6" dirty="0">
                <a:latin typeface="Arial"/>
                <a:cs typeface="Arial"/>
              </a:rPr>
              <a:t>п</a:t>
            </a:r>
            <a:r>
              <a:rPr sz="1300" dirty="0">
                <a:latin typeface="Arial"/>
                <a:cs typeface="Arial"/>
              </a:rPr>
              <a:t>ро</a:t>
            </a:r>
            <a:r>
              <a:rPr sz="1300" spc="-10" dirty="0">
                <a:latin typeface="Arial"/>
                <a:cs typeface="Arial"/>
              </a:rPr>
              <a:t>гр</a:t>
            </a:r>
            <a:r>
              <a:rPr sz="1300" dirty="0">
                <a:latin typeface="Arial"/>
                <a:cs typeface="Arial"/>
              </a:rPr>
              <a:t>амм)  </a:t>
            </a:r>
            <a:r>
              <a:rPr sz="1300" spc="-10" dirty="0">
                <a:latin typeface="Arial"/>
                <a:cs typeface="Arial"/>
              </a:rPr>
              <a:t>сельского</a:t>
            </a:r>
            <a:r>
              <a:rPr sz="1300" spc="-27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поселения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374609" y="2476003"/>
            <a:ext cx="709930" cy="339090"/>
          </a:xfrm>
          <a:custGeom>
            <a:avLst/>
            <a:gdLst/>
            <a:ahLst/>
            <a:cxnLst/>
            <a:rect l="l" t="t" r="r" b="b"/>
            <a:pathLst>
              <a:path w="655320" h="339089">
                <a:moveTo>
                  <a:pt x="32258" y="0"/>
                </a:moveTo>
                <a:lnTo>
                  <a:pt x="0" y="84023"/>
                </a:lnTo>
                <a:lnTo>
                  <a:pt x="554545" y="296887"/>
                </a:lnTo>
                <a:lnTo>
                  <a:pt x="538429" y="338899"/>
                </a:lnTo>
                <a:lnTo>
                  <a:pt x="654697" y="287134"/>
                </a:lnTo>
                <a:lnTo>
                  <a:pt x="621631" y="212864"/>
                </a:lnTo>
                <a:lnTo>
                  <a:pt x="586803" y="212864"/>
                </a:lnTo>
                <a:lnTo>
                  <a:pt x="32258" y="0"/>
                </a:lnTo>
                <a:close/>
              </a:path>
              <a:path w="655320" h="339089">
                <a:moveTo>
                  <a:pt x="602932" y="170865"/>
                </a:moveTo>
                <a:lnTo>
                  <a:pt x="586803" y="212864"/>
                </a:lnTo>
                <a:lnTo>
                  <a:pt x="621631" y="212864"/>
                </a:lnTo>
                <a:lnTo>
                  <a:pt x="602932" y="17086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7" name="object 47"/>
          <p:cNvSpPr/>
          <p:nvPr/>
        </p:nvSpPr>
        <p:spPr>
          <a:xfrm>
            <a:off x="6374609" y="2476003"/>
            <a:ext cx="709930" cy="339090"/>
          </a:xfrm>
          <a:custGeom>
            <a:avLst/>
            <a:gdLst/>
            <a:ahLst/>
            <a:cxnLst/>
            <a:rect l="l" t="t" r="r" b="b"/>
            <a:pathLst>
              <a:path w="655320" h="339089">
                <a:moveTo>
                  <a:pt x="32258" y="0"/>
                </a:moveTo>
                <a:lnTo>
                  <a:pt x="586803" y="212864"/>
                </a:lnTo>
                <a:lnTo>
                  <a:pt x="602932" y="170853"/>
                </a:lnTo>
                <a:lnTo>
                  <a:pt x="654697" y="287134"/>
                </a:lnTo>
                <a:lnTo>
                  <a:pt x="538429" y="338899"/>
                </a:lnTo>
                <a:lnTo>
                  <a:pt x="554545" y="296887"/>
                </a:lnTo>
                <a:lnTo>
                  <a:pt x="0" y="84023"/>
                </a:lnTo>
                <a:lnTo>
                  <a:pt x="32258" y="0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8" name="object 48"/>
          <p:cNvSpPr/>
          <p:nvPr/>
        </p:nvSpPr>
        <p:spPr>
          <a:xfrm>
            <a:off x="2795950" y="2496570"/>
            <a:ext cx="703739" cy="368300"/>
          </a:xfrm>
          <a:custGeom>
            <a:avLst/>
            <a:gdLst/>
            <a:ahLst/>
            <a:cxnLst/>
            <a:rect l="l" t="t" r="r" b="b"/>
            <a:pathLst>
              <a:path w="649605" h="368300">
                <a:moveTo>
                  <a:pt x="530694" y="0"/>
                </a:moveTo>
                <a:lnTo>
                  <a:pt x="548995" y="41109"/>
                </a:lnTo>
                <a:lnTo>
                  <a:pt x="0" y="285534"/>
                </a:lnTo>
                <a:lnTo>
                  <a:pt x="36601" y="367753"/>
                </a:lnTo>
                <a:lnTo>
                  <a:pt x="585597" y="123316"/>
                </a:lnTo>
                <a:lnTo>
                  <a:pt x="619689" y="123316"/>
                </a:lnTo>
                <a:lnTo>
                  <a:pt x="649516" y="45605"/>
                </a:lnTo>
                <a:lnTo>
                  <a:pt x="530694" y="0"/>
                </a:lnTo>
                <a:close/>
              </a:path>
              <a:path w="649605" h="368300">
                <a:moveTo>
                  <a:pt x="619689" y="123316"/>
                </a:moveTo>
                <a:lnTo>
                  <a:pt x="585597" y="123316"/>
                </a:lnTo>
                <a:lnTo>
                  <a:pt x="603910" y="164426"/>
                </a:lnTo>
                <a:lnTo>
                  <a:pt x="619689" y="12331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9" name="object 49"/>
          <p:cNvSpPr/>
          <p:nvPr/>
        </p:nvSpPr>
        <p:spPr>
          <a:xfrm>
            <a:off x="2795950" y="2496570"/>
            <a:ext cx="703739" cy="368300"/>
          </a:xfrm>
          <a:custGeom>
            <a:avLst/>
            <a:gdLst/>
            <a:ahLst/>
            <a:cxnLst/>
            <a:rect l="l" t="t" r="r" b="b"/>
            <a:pathLst>
              <a:path w="649605" h="368300">
                <a:moveTo>
                  <a:pt x="36601" y="367753"/>
                </a:moveTo>
                <a:lnTo>
                  <a:pt x="585597" y="123316"/>
                </a:lnTo>
                <a:lnTo>
                  <a:pt x="603910" y="164426"/>
                </a:lnTo>
                <a:lnTo>
                  <a:pt x="649516" y="45605"/>
                </a:lnTo>
                <a:lnTo>
                  <a:pt x="530694" y="0"/>
                </a:lnTo>
                <a:lnTo>
                  <a:pt x="548995" y="41109"/>
                </a:lnTo>
                <a:lnTo>
                  <a:pt x="0" y="285534"/>
                </a:lnTo>
                <a:lnTo>
                  <a:pt x="36601" y="367753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0" name="object 50"/>
          <p:cNvSpPr/>
          <p:nvPr/>
        </p:nvSpPr>
        <p:spPr>
          <a:xfrm>
            <a:off x="2812132" y="5730499"/>
            <a:ext cx="708554" cy="359410"/>
          </a:xfrm>
          <a:custGeom>
            <a:avLst/>
            <a:gdLst/>
            <a:ahLst/>
            <a:cxnLst/>
            <a:rect l="l" t="t" r="r" b="b"/>
            <a:pathLst>
              <a:path w="654050" h="359410">
                <a:moveTo>
                  <a:pt x="295585" y="124269"/>
                </a:moveTo>
                <a:lnTo>
                  <a:pt x="65252" y="124269"/>
                </a:lnTo>
                <a:lnTo>
                  <a:pt x="618439" y="359079"/>
                </a:lnTo>
                <a:lnTo>
                  <a:pt x="653605" y="276237"/>
                </a:lnTo>
                <a:lnTo>
                  <a:pt x="295585" y="124269"/>
                </a:lnTo>
                <a:close/>
              </a:path>
              <a:path w="654050" h="359410">
                <a:moveTo>
                  <a:pt x="118008" y="0"/>
                </a:moveTo>
                <a:lnTo>
                  <a:pt x="0" y="47688"/>
                </a:lnTo>
                <a:lnTo>
                  <a:pt x="47675" y="165696"/>
                </a:lnTo>
                <a:lnTo>
                  <a:pt x="65252" y="124269"/>
                </a:lnTo>
                <a:lnTo>
                  <a:pt x="295585" y="124269"/>
                </a:lnTo>
                <a:lnTo>
                  <a:pt x="100418" y="41427"/>
                </a:lnTo>
                <a:lnTo>
                  <a:pt x="11800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1" name="object 51"/>
          <p:cNvSpPr/>
          <p:nvPr/>
        </p:nvSpPr>
        <p:spPr>
          <a:xfrm>
            <a:off x="2812132" y="5730499"/>
            <a:ext cx="708554" cy="359410"/>
          </a:xfrm>
          <a:custGeom>
            <a:avLst/>
            <a:gdLst/>
            <a:ahLst/>
            <a:cxnLst/>
            <a:rect l="l" t="t" r="r" b="b"/>
            <a:pathLst>
              <a:path w="654050" h="359410">
                <a:moveTo>
                  <a:pt x="653605" y="276237"/>
                </a:moveTo>
                <a:lnTo>
                  <a:pt x="100418" y="41427"/>
                </a:lnTo>
                <a:lnTo>
                  <a:pt x="118008" y="0"/>
                </a:lnTo>
                <a:lnTo>
                  <a:pt x="0" y="47688"/>
                </a:lnTo>
                <a:lnTo>
                  <a:pt x="47675" y="165696"/>
                </a:lnTo>
                <a:lnTo>
                  <a:pt x="65252" y="124269"/>
                </a:lnTo>
                <a:lnTo>
                  <a:pt x="618439" y="359079"/>
                </a:lnTo>
                <a:lnTo>
                  <a:pt x="653605" y="276237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6406058" y="5778430"/>
            <a:ext cx="716809" cy="341630"/>
          </a:xfrm>
          <a:custGeom>
            <a:avLst/>
            <a:gdLst/>
            <a:ahLst/>
            <a:cxnLst/>
            <a:rect l="l" t="t" r="r" b="b"/>
            <a:pathLst>
              <a:path w="661670" h="341629">
                <a:moveTo>
                  <a:pt x="51777" y="173354"/>
                </a:moveTo>
                <a:lnTo>
                  <a:pt x="0" y="289623"/>
                </a:lnTo>
                <a:lnTo>
                  <a:pt x="116281" y="341401"/>
                </a:lnTo>
                <a:lnTo>
                  <a:pt x="100152" y="299389"/>
                </a:lnTo>
                <a:lnTo>
                  <a:pt x="319039" y="215366"/>
                </a:lnTo>
                <a:lnTo>
                  <a:pt x="67906" y="215366"/>
                </a:lnTo>
                <a:lnTo>
                  <a:pt x="51777" y="173354"/>
                </a:lnTo>
                <a:close/>
              </a:path>
              <a:path w="661670" h="341629">
                <a:moveTo>
                  <a:pt x="628942" y="0"/>
                </a:moveTo>
                <a:lnTo>
                  <a:pt x="67906" y="215366"/>
                </a:lnTo>
                <a:lnTo>
                  <a:pt x="319039" y="215366"/>
                </a:lnTo>
                <a:lnTo>
                  <a:pt x="661200" y="84023"/>
                </a:lnTo>
                <a:lnTo>
                  <a:pt x="62894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3" name="object 53"/>
          <p:cNvSpPr/>
          <p:nvPr/>
        </p:nvSpPr>
        <p:spPr>
          <a:xfrm>
            <a:off x="6406058" y="5778431"/>
            <a:ext cx="716809" cy="341630"/>
          </a:xfrm>
          <a:custGeom>
            <a:avLst/>
            <a:gdLst/>
            <a:ahLst/>
            <a:cxnLst/>
            <a:rect l="l" t="t" r="r" b="b"/>
            <a:pathLst>
              <a:path w="661670" h="341629">
                <a:moveTo>
                  <a:pt x="628942" y="0"/>
                </a:moveTo>
                <a:lnTo>
                  <a:pt x="67906" y="215366"/>
                </a:lnTo>
                <a:lnTo>
                  <a:pt x="51777" y="173355"/>
                </a:lnTo>
                <a:lnTo>
                  <a:pt x="0" y="289623"/>
                </a:lnTo>
                <a:lnTo>
                  <a:pt x="116281" y="341401"/>
                </a:lnTo>
                <a:lnTo>
                  <a:pt x="100152" y="299389"/>
                </a:lnTo>
                <a:lnTo>
                  <a:pt x="661200" y="84023"/>
                </a:lnTo>
                <a:lnTo>
                  <a:pt x="628942" y="0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4" name="object 54"/>
          <p:cNvSpPr/>
          <p:nvPr/>
        </p:nvSpPr>
        <p:spPr>
          <a:xfrm>
            <a:off x="1612076" y="3960310"/>
            <a:ext cx="195369" cy="692150"/>
          </a:xfrm>
          <a:custGeom>
            <a:avLst/>
            <a:gdLst/>
            <a:ahLst/>
            <a:cxnLst/>
            <a:rect l="l" t="t" r="r" b="b"/>
            <a:pathLst>
              <a:path w="180339" h="692150">
                <a:moveTo>
                  <a:pt x="135003" y="90779"/>
                </a:moveTo>
                <a:lnTo>
                  <a:pt x="44996" y="90779"/>
                </a:lnTo>
                <a:lnTo>
                  <a:pt x="55473" y="691641"/>
                </a:lnTo>
                <a:lnTo>
                  <a:pt x="145465" y="690067"/>
                </a:lnTo>
                <a:lnTo>
                  <a:pt x="135003" y="90779"/>
                </a:lnTo>
                <a:close/>
              </a:path>
              <a:path w="180339" h="692150">
                <a:moveTo>
                  <a:pt x="88417" y="0"/>
                </a:moveTo>
                <a:lnTo>
                  <a:pt x="0" y="91554"/>
                </a:lnTo>
                <a:lnTo>
                  <a:pt x="44996" y="90779"/>
                </a:lnTo>
                <a:lnTo>
                  <a:pt x="135003" y="90779"/>
                </a:lnTo>
                <a:lnTo>
                  <a:pt x="134975" y="89204"/>
                </a:lnTo>
                <a:lnTo>
                  <a:pt x="179971" y="88417"/>
                </a:lnTo>
                <a:lnTo>
                  <a:pt x="8841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5" name="object 55"/>
          <p:cNvSpPr/>
          <p:nvPr/>
        </p:nvSpPr>
        <p:spPr>
          <a:xfrm>
            <a:off x="1612076" y="3960310"/>
            <a:ext cx="195369" cy="692150"/>
          </a:xfrm>
          <a:custGeom>
            <a:avLst/>
            <a:gdLst/>
            <a:ahLst/>
            <a:cxnLst/>
            <a:rect l="l" t="t" r="r" b="b"/>
            <a:pathLst>
              <a:path w="180339" h="692150">
                <a:moveTo>
                  <a:pt x="145465" y="690067"/>
                </a:moveTo>
                <a:lnTo>
                  <a:pt x="134975" y="89204"/>
                </a:lnTo>
                <a:lnTo>
                  <a:pt x="179971" y="88417"/>
                </a:lnTo>
                <a:lnTo>
                  <a:pt x="88417" y="0"/>
                </a:lnTo>
                <a:lnTo>
                  <a:pt x="0" y="91554"/>
                </a:lnTo>
                <a:lnTo>
                  <a:pt x="44996" y="90779"/>
                </a:lnTo>
                <a:lnTo>
                  <a:pt x="55473" y="691641"/>
                </a:lnTo>
                <a:lnTo>
                  <a:pt x="145465" y="690067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6" name="object 56"/>
          <p:cNvSpPr/>
          <p:nvPr/>
        </p:nvSpPr>
        <p:spPr>
          <a:xfrm>
            <a:off x="8182394" y="3958850"/>
            <a:ext cx="195369" cy="691515"/>
          </a:xfrm>
          <a:custGeom>
            <a:avLst/>
            <a:gdLst/>
            <a:ahLst/>
            <a:cxnLst/>
            <a:rect l="l" t="t" r="r" b="b"/>
            <a:pathLst>
              <a:path w="180340" h="691514">
                <a:moveTo>
                  <a:pt x="179997" y="600951"/>
                </a:moveTo>
                <a:lnTo>
                  <a:pt x="0" y="600951"/>
                </a:lnTo>
                <a:lnTo>
                  <a:pt x="89992" y="690956"/>
                </a:lnTo>
                <a:lnTo>
                  <a:pt x="179997" y="600951"/>
                </a:lnTo>
                <a:close/>
              </a:path>
              <a:path w="180340" h="691514">
                <a:moveTo>
                  <a:pt x="135001" y="0"/>
                </a:moveTo>
                <a:lnTo>
                  <a:pt x="44996" y="0"/>
                </a:lnTo>
                <a:lnTo>
                  <a:pt x="44996" y="600951"/>
                </a:lnTo>
                <a:lnTo>
                  <a:pt x="135001" y="600951"/>
                </a:lnTo>
                <a:lnTo>
                  <a:pt x="135001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7" name="object 57"/>
          <p:cNvSpPr/>
          <p:nvPr/>
        </p:nvSpPr>
        <p:spPr>
          <a:xfrm>
            <a:off x="8182394" y="3958850"/>
            <a:ext cx="195369" cy="691515"/>
          </a:xfrm>
          <a:custGeom>
            <a:avLst/>
            <a:gdLst/>
            <a:ahLst/>
            <a:cxnLst/>
            <a:rect l="l" t="t" r="r" b="b"/>
            <a:pathLst>
              <a:path w="180340" h="691514">
                <a:moveTo>
                  <a:pt x="44996" y="0"/>
                </a:moveTo>
                <a:lnTo>
                  <a:pt x="44996" y="600951"/>
                </a:lnTo>
                <a:lnTo>
                  <a:pt x="0" y="600951"/>
                </a:lnTo>
                <a:lnTo>
                  <a:pt x="89992" y="690956"/>
                </a:lnTo>
                <a:lnTo>
                  <a:pt x="179997" y="600951"/>
                </a:lnTo>
                <a:lnTo>
                  <a:pt x="135001" y="600951"/>
                </a:lnTo>
                <a:lnTo>
                  <a:pt x="135001" y="0"/>
                </a:lnTo>
                <a:lnTo>
                  <a:pt x="44996" y="0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Выгнутая вверх стрелка 46"/>
          <p:cNvSpPr/>
          <p:nvPr/>
        </p:nvSpPr>
        <p:spPr>
          <a:xfrm>
            <a:off x="3300442" y="3550378"/>
            <a:ext cx="6552000" cy="276999"/>
          </a:xfrm>
          <a:prstGeom prst="curvedDownArrow">
            <a:avLst>
              <a:gd name="adj1" fmla="val 28402"/>
              <a:gd name="adj2" fmla="val 50000"/>
              <a:gd name="adj3" fmla="val 2971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0" y="0"/>
            <a:ext cx="309563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47146" y="134950"/>
            <a:ext cx="9458854" cy="27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3706" y="134938"/>
            <a:ext cx="149966" cy="136525"/>
          </a:xfrm>
          <a:custGeom>
            <a:avLst/>
            <a:gdLst/>
            <a:ahLst/>
            <a:cxnLst/>
            <a:rect l="l" t="t" r="r" b="b"/>
            <a:pathLst>
              <a:path w="138429" h="136525">
                <a:moveTo>
                  <a:pt x="0" y="136525"/>
                </a:moveTo>
                <a:lnTo>
                  <a:pt x="138112" y="136525"/>
                </a:lnTo>
                <a:lnTo>
                  <a:pt x="138112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93327" y="1"/>
            <a:ext cx="151342" cy="135255"/>
          </a:xfrm>
          <a:custGeom>
            <a:avLst/>
            <a:gdLst/>
            <a:ahLst/>
            <a:cxnLst/>
            <a:rect l="l" t="t" r="r" b="b"/>
            <a:pathLst>
              <a:path w="139700" h="135255">
                <a:moveTo>
                  <a:pt x="0" y="134937"/>
                </a:moveTo>
                <a:lnTo>
                  <a:pt x="139700" y="134937"/>
                </a:lnTo>
                <a:lnTo>
                  <a:pt x="139700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93327" y="134938"/>
            <a:ext cx="151342" cy="141605"/>
          </a:xfrm>
          <a:custGeom>
            <a:avLst/>
            <a:gdLst/>
            <a:ahLst/>
            <a:cxnLst/>
            <a:rect l="l" t="t" r="r" b="b"/>
            <a:pathLst>
              <a:path w="139700" h="141604">
                <a:moveTo>
                  <a:pt x="0" y="0"/>
                </a:moveTo>
                <a:lnTo>
                  <a:pt x="139700" y="0"/>
                </a:lnTo>
                <a:lnTo>
                  <a:pt x="139700" y="141287"/>
                </a:lnTo>
                <a:lnTo>
                  <a:pt x="0" y="141287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97524" y="274638"/>
            <a:ext cx="147902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0" y="134937"/>
                </a:moveTo>
                <a:lnTo>
                  <a:pt x="136525" y="134937"/>
                </a:lnTo>
                <a:lnTo>
                  <a:pt x="136525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2743" y="136525"/>
            <a:ext cx="153405" cy="138430"/>
          </a:xfrm>
          <a:custGeom>
            <a:avLst/>
            <a:gdLst/>
            <a:ahLst/>
            <a:cxnLst/>
            <a:rect l="l" t="t" r="r" b="b"/>
            <a:pathLst>
              <a:path w="141604" h="138429">
                <a:moveTo>
                  <a:pt x="0" y="0"/>
                </a:moveTo>
                <a:lnTo>
                  <a:pt x="141287" y="0"/>
                </a:lnTo>
                <a:lnTo>
                  <a:pt x="141287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00007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43706" y="271462"/>
            <a:ext cx="149966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0" y="0"/>
                </a:moveTo>
                <a:lnTo>
                  <a:pt x="138112" y="0"/>
                </a:lnTo>
                <a:lnTo>
                  <a:pt x="138112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97524" y="409576"/>
            <a:ext cx="147902" cy="136525"/>
          </a:xfrm>
          <a:custGeom>
            <a:avLst/>
            <a:gdLst/>
            <a:ahLst/>
            <a:cxnLst/>
            <a:rect l="l" t="t" r="r" b="b"/>
            <a:pathLst>
              <a:path w="136525" h="136525">
                <a:moveTo>
                  <a:pt x="0" y="0"/>
                </a:moveTo>
                <a:lnTo>
                  <a:pt x="136525" y="0"/>
                </a:lnTo>
                <a:lnTo>
                  <a:pt x="136525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064822" y="149296"/>
            <a:ext cx="7776898" cy="792480"/>
          </a:xfrm>
          <a:custGeom>
            <a:avLst/>
            <a:gdLst/>
            <a:ahLst/>
            <a:cxnLst/>
            <a:rect l="l" t="t" r="r" b="b"/>
            <a:pathLst>
              <a:path w="7178675" h="792480">
                <a:moveTo>
                  <a:pt x="7046163" y="0"/>
                </a:moveTo>
                <a:lnTo>
                  <a:pt x="132016" y="0"/>
                </a:lnTo>
                <a:lnTo>
                  <a:pt x="90289" y="6730"/>
                </a:lnTo>
                <a:lnTo>
                  <a:pt x="54049" y="25471"/>
                </a:lnTo>
                <a:lnTo>
                  <a:pt x="25471" y="54049"/>
                </a:lnTo>
                <a:lnTo>
                  <a:pt x="6730" y="90289"/>
                </a:lnTo>
                <a:lnTo>
                  <a:pt x="0" y="132016"/>
                </a:lnTo>
                <a:lnTo>
                  <a:pt x="0" y="660069"/>
                </a:lnTo>
                <a:lnTo>
                  <a:pt x="6730" y="701797"/>
                </a:lnTo>
                <a:lnTo>
                  <a:pt x="25471" y="738037"/>
                </a:lnTo>
                <a:lnTo>
                  <a:pt x="54049" y="766614"/>
                </a:lnTo>
                <a:lnTo>
                  <a:pt x="90289" y="785356"/>
                </a:lnTo>
                <a:lnTo>
                  <a:pt x="132016" y="792086"/>
                </a:lnTo>
                <a:lnTo>
                  <a:pt x="7046163" y="792086"/>
                </a:lnTo>
                <a:lnTo>
                  <a:pt x="7087890" y="785356"/>
                </a:lnTo>
                <a:lnTo>
                  <a:pt x="7124130" y="766614"/>
                </a:lnTo>
                <a:lnTo>
                  <a:pt x="7152708" y="738037"/>
                </a:lnTo>
                <a:lnTo>
                  <a:pt x="7171449" y="701797"/>
                </a:lnTo>
                <a:lnTo>
                  <a:pt x="7178179" y="660069"/>
                </a:lnTo>
                <a:lnTo>
                  <a:pt x="7178179" y="132016"/>
                </a:lnTo>
                <a:lnTo>
                  <a:pt x="7171449" y="90289"/>
                </a:lnTo>
                <a:lnTo>
                  <a:pt x="7152708" y="54049"/>
                </a:lnTo>
                <a:lnTo>
                  <a:pt x="7124130" y="25471"/>
                </a:lnTo>
                <a:lnTo>
                  <a:pt x="7087890" y="6730"/>
                </a:lnTo>
                <a:lnTo>
                  <a:pt x="7046163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064822" y="149296"/>
            <a:ext cx="7776898" cy="792480"/>
          </a:xfrm>
          <a:custGeom>
            <a:avLst/>
            <a:gdLst/>
            <a:ahLst/>
            <a:cxnLst/>
            <a:rect l="l" t="t" r="r" b="b"/>
            <a:pathLst>
              <a:path w="7178675" h="792480">
                <a:moveTo>
                  <a:pt x="0" y="132016"/>
                </a:moveTo>
                <a:lnTo>
                  <a:pt x="6730" y="90289"/>
                </a:lnTo>
                <a:lnTo>
                  <a:pt x="25471" y="54049"/>
                </a:lnTo>
                <a:lnTo>
                  <a:pt x="54049" y="25471"/>
                </a:lnTo>
                <a:lnTo>
                  <a:pt x="90289" y="6730"/>
                </a:lnTo>
                <a:lnTo>
                  <a:pt x="132016" y="0"/>
                </a:lnTo>
                <a:lnTo>
                  <a:pt x="7046163" y="0"/>
                </a:lnTo>
                <a:lnTo>
                  <a:pt x="7087890" y="6730"/>
                </a:lnTo>
                <a:lnTo>
                  <a:pt x="7124130" y="25471"/>
                </a:lnTo>
                <a:lnTo>
                  <a:pt x="7152708" y="54049"/>
                </a:lnTo>
                <a:lnTo>
                  <a:pt x="7171449" y="90289"/>
                </a:lnTo>
                <a:lnTo>
                  <a:pt x="7178179" y="132016"/>
                </a:lnTo>
                <a:lnTo>
                  <a:pt x="7178179" y="660069"/>
                </a:lnTo>
                <a:lnTo>
                  <a:pt x="7171449" y="701797"/>
                </a:lnTo>
                <a:lnTo>
                  <a:pt x="7152708" y="738037"/>
                </a:lnTo>
                <a:lnTo>
                  <a:pt x="7124130" y="766614"/>
                </a:lnTo>
                <a:lnTo>
                  <a:pt x="7087890" y="785356"/>
                </a:lnTo>
                <a:lnTo>
                  <a:pt x="7046163" y="792086"/>
                </a:lnTo>
                <a:lnTo>
                  <a:pt x="132016" y="792086"/>
                </a:lnTo>
                <a:lnTo>
                  <a:pt x="90289" y="785356"/>
                </a:lnTo>
                <a:lnTo>
                  <a:pt x="54049" y="766614"/>
                </a:lnTo>
                <a:lnTo>
                  <a:pt x="25471" y="738037"/>
                </a:lnTo>
                <a:lnTo>
                  <a:pt x="6730" y="701797"/>
                </a:lnTo>
                <a:lnTo>
                  <a:pt x="0" y="660069"/>
                </a:lnTo>
                <a:lnTo>
                  <a:pt x="0" y="132016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206867" y="190375"/>
            <a:ext cx="5707477" cy="7816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ru-RU" sz="2500" b="1" spc="-5" dirty="0">
                <a:solidFill>
                  <a:schemeClr val="tx1"/>
                </a:solidFill>
                <a:effectLst/>
              </a:rPr>
              <a:t>Бюджет </a:t>
            </a:r>
            <a:r>
              <a:rPr lang="ru-RU" sz="2500" b="1" spc="-5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500" b="1" spc="-5" dirty="0" smtClean="0">
                <a:solidFill>
                  <a:schemeClr val="tx1"/>
                </a:solidFill>
                <a:effectLst/>
              </a:rPr>
            </a:br>
            <a:r>
              <a:rPr lang="ru-RU" sz="2500" b="1" spc="-5" dirty="0" smtClean="0">
                <a:solidFill>
                  <a:schemeClr val="tx1"/>
                </a:solidFill>
                <a:effectLst/>
              </a:rPr>
              <a:t>и </a:t>
            </a:r>
            <a:r>
              <a:rPr lang="ru-RU" sz="2500" b="1" spc="-5" dirty="0">
                <a:solidFill>
                  <a:schemeClr val="tx1"/>
                </a:solidFill>
                <a:effectLst/>
              </a:rPr>
              <a:t>сбалансированность бюджета</a:t>
            </a:r>
            <a:endParaRPr sz="25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9105" y="1079660"/>
            <a:ext cx="9183688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1270" algn="ctr">
              <a:lnSpc>
                <a:spcPct val="100299"/>
              </a:lnSpc>
              <a:spcBef>
                <a:spcPts val="90"/>
              </a:spcBef>
            </a:pPr>
            <a:r>
              <a:rPr sz="1600" b="1" spc="-10" dirty="0" smtClean="0">
                <a:solidFill>
                  <a:srgbClr val="C00000"/>
                </a:solidFill>
                <a:latin typeface="Bookman Old Style"/>
                <a:cs typeface="Bookman Old Style"/>
              </a:rPr>
              <a:t>БЮДЖЕТ</a:t>
            </a:r>
            <a:r>
              <a:rPr sz="1600" spc="-10" dirty="0" smtClean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– </a:t>
            </a:r>
            <a:r>
              <a:rPr sz="1600" spc="-10" dirty="0">
                <a:latin typeface="Arial"/>
                <a:cs typeface="Arial"/>
              </a:rPr>
              <a:t>форма образования </a:t>
            </a:r>
            <a:r>
              <a:rPr sz="1600" spc="-5" dirty="0">
                <a:latin typeface="Arial"/>
                <a:cs typeface="Arial"/>
              </a:rPr>
              <a:t>и </a:t>
            </a:r>
            <a:r>
              <a:rPr sz="1600" spc="-15" dirty="0">
                <a:latin typeface="Arial"/>
                <a:cs typeface="Arial"/>
              </a:rPr>
              <a:t>расходования </a:t>
            </a:r>
            <a:r>
              <a:rPr sz="1600" spc="-10" dirty="0">
                <a:latin typeface="Arial"/>
                <a:cs typeface="Arial"/>
              </a:rPr>
              <a:t>денежных средств, </a:t>
            </a:r>
            <a:r>
              <a:rPr sz="1600" spc="-15" dirty="0">
                <a:latin typeface="Arial"/>
                <a:cs typeface="Arial"/>
              </a:rPr>
              <a:t>предназначенных  </a:t>
            </a:r>
            <a:r>
              <a:rPr sz="1600" spc="-5" dirty="0">
                <a:latin typeface="Arial"/>
                <a:cs typeface="Arial"/>
              </a:rPr>
              <a:t>для </a:t>
            </a:r>
            <a:r>
              <a:rPr sz="1600" spc="-10" dirty="0">
                <a:latin typeface="Arial"/>
                <a:cs typeface="Arial"/>
              </a:rPr>
              <a:t>финансового </a:t>
            </a:r>
            <a:r>
              <a:rPr sz="1600" spc="-15" dirty="0">
                <a:latin typeface="Arial"/>
                <a:cs typeface="Arial"/>
              </a:rPr>
              <a:t>обеспечения задач </a:t>
            </a:r>
            <a:r>
              <a:rPr sz="1600" spc="-5" dirty="0">
                <a:latin typeface="Arial"/>
                <a:cs typeface="Arial"/>
              </a:rPr>
              <a:t>и </a:t>
            </a:r>
            <a:r>
              <a:rPr sz="1600" spc="-15" dirty="0">
                <a:latin typeface="Arial"/>
                <a:cs typeface="Arial"/>
              </a:rPr>
              <a:t>функций государства </a:t>
            </a:r>
            <a:r>
              <a:rPr sz="1600" spc="-5" dirty="0">
                <a:latin typeface="Arial"/>
                <a:cs typeface="Arial"/>
              </a:rPr>
              <a:t>и </a:t>
            </a:r>
            <a:r>
              <a:rPr sz="1600" spc="-15" dirty="0">
                <a:latin typeface="Arial"/>
                <a:cs typeface="Arial"/>
              </a:rPr>
              <a:t>местного</a:t>
            </a:r>
            <a:r>
              <a:rPr sz="1600" spc="40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самоуправления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92560" y="5301208"/>
            <a:ext cx="82365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Сбалансированность бюджета – один из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означающий, что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предусмотренных бюджетом расходов должен соответствовать суммарному объему его доходов и поступлений источников финансирования дефицита, уменьшенных на суммы выплат из бюджета, связанных с источниками финансирования дефицита и изменением остатков на счетах по учету средств бюджетов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28"/>
          <p:cNvGrpSpPr/>
          <p:nvPr/>
        </p:nvGrpSpPr>
        <p:grpSpPr>
          <a:xfrm>
            <a:off x="296148" y="1981201"/>
            <a:ext cx="2743415" cy="3079183"/>
            <a:chOff x="744" y="0"/>
            <a:chExt cx="1944272" cy="406510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10251" y="111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rgbClr val="C00000"/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800" b="1" dirty="0">
                  <a:latin typeface="Arial Narrow" panose="020B0606020202030204" pitchFamily="34" charset="0"/>
                </a:rPr>
                <a:t>БЮДЖЕТ</a:t>
              </a:r>
            </a:p>
          </p:txBody>
        </p:sp>
        <p:sp>
          <p:nvSpPr>
            <p:cNvPr id="31" name="Скругленный прямоугольник 4"/>
            <p:cNvSpPr/>
            <p:nvPr/>
          </p:nvSpPr>
          <p:spPr>
            <a:xfrm>
              <a:off x="744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sp>
        <p:nvSpPr>
          <p:cNvPr id="34" name="Скругленный прямоугольник 4"/>
          <p:cNvSpPr/>
          <p:nvPr/>
        </p:nvSpPr>
        <p:spPr>
          <a:xfrm>
            <a:off x="3588000" y="1889830"/>
            <a:ext cx="2730000" cy="9235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51571" y="2503980"/>
            <a:ext cx="2457000" cy="2425358"/>
          </a:xfrm>
          <a:prstGeom prst="roundRect">
            <a:avLst>
              <a:gd name="adj" fmla="val 10000"/>
            </a:avLst>
          </a:prstGeom>
          <a:solidFill>
            <a:srgbClr val="FFFFDD"/>
          </a:solidFill>
          <a:ln w="31750">
            <a:solidFill>
              <a:srgbClr val="C00000"/>
            </a:solidFill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- форма образования и расходования денежных средств, предназначенных для финансового обеспечения задач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и функций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органов местного самоуправления</a:t>
            </a:r>
          </a:p>
        </p:txBody>
      </p:sp>
      <p:grpSp>
        <p:nvGrpSpPr>
          <p:cNvPr id="12" name="Группа 35"/>
          <p:cNvGrpSpPr/>
          <p:nvPr/>
        </p:nvGrpSpPr>
        <p:grpSpPr>
          <a:xfrm>
            <a:off x="3753100" y="2042229"/>
            <a:ext cx="2730000" cy="3078342"/>
            <a:chOff x="2080617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37" name="Скругленный прямоугольник 36"/>
            <p:cNvSpPr/>
            <p:nvPr/>
          </p:nvSpPr>
          <p:spPr>
            <a:xfrm>
              <a:off x="2080617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ru-RU" sz="2800" b="1" dirty="0">
                  <a:latin typeface="Arial Narrow" panose="020B0606020202030204" pitchFamily="34" charset="0"/>
                </a:rPr>
                <a:t>ДОХОДЫ</a:t>
              </a:r>
              <a:endParaRPr lang="ru-RU" sz="2800" b="1" dirty="0"/>
            </a:p>
            <a:p>
              <a:pPr algn="ctr">
                <a:lnSpc>
                  <a:spcPct val="80000"/>
                </a:lnSpc>
              </a:pPr>
              <a:r>
                <a:rPr lang="ru-RU" sz="2200" b="1" dirty="0">
                  <a:latin typeface="Arial Narrow" panose="020B0606020202030204" pitchFamily="34" charset="0"/>
                </a:rPr>
                <a:t>бюджета</a:t>
              </a:r>
            </a:p>
          </p:txBody>
        </p:sp>
        <p:sp>
          <p:nvSpPr>
            <p:cNvPr id="38" name="Скругленный прямоугольник 4"/>
            <p:cNvSpPr/>
            <p:nvPr/>
          </p:nvSpPr>
          <p:spPr>
            <a:xfrm>
              <a:off x="2080617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9" name="Скругленный прямоугольник 38"/>
          <p:cNvSpPr/>
          <p:nvPr/>
        </p:nvSpPr>
        <p:spPr>
          <a:xfrm>
            <a:off x="3884775" y="2805227"/>
            <a:ext cx="2447276" cy="2199305"/>
          </a:xfrm>
          <a:prstGeom prst="roundRect">
            <a:avLst>
              <a:gd name="adj" fmla="val 10000"/>
            </a:avLst>
          </a:prstGeom>
          <a:solidFill>
            <a:srgbClr val="FFFFDD"/>
          </a:solidFill>
          <a:ln w="31750">
            <a:solidFill>
              <a:schemeClr val="tx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поступающие в бюджет денежные средства (налоги юридических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и физических лиц, штрафы, административные платежи и сборы, финансовая помощь)</a:t>
            </a:r>
          </a:p>
        </p:txBody>
      </p:sp>
      <p:grpSp>
        <p:nvGrpSpPr>
          <p:cNvPr id="17" name="Группа 39"/>
          <p:cNvGrpSpPr/>
          <p:nvPr/>
        </p:nvGrpSpPr>
        <p:grpSpPr>
          <a:xfrm>
            <a:off x="6637691" y="2025437"/>
            <a:ext cx="2945102" cy="3078342"/>
            <a:chOff x="4160490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4160490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ru-RU" sz="2800" b="1" dirty="0">
                  <a:latin typeface="Arial Narrow" panose="020B0606020202030204" pitchFamily="34" charset="0"/>
                </a:rPr>
                <a:t>РАСХОДЫ </a:t>
              </a:r>
            </a:p>
            <a:p>
              <a:pPr algn="ctr">
                <a:lnSpc>
                  <a:spcPct val="80000"/>
                </a:lnSpc>
              </a:pPr>
              <a:r>
                <a:rPr lang="ru-RU" sz="2200" b="1" dirty="0">
                  <a:latin typeface="Arial Narrow" panose="020B0606020202030204" pitchFamily="34" charset="0"/>
                </a:rPr>
                <a:t>бюджета</a:t>
              </a:r>
            </a:p>
          </p:txBody>
        </p:sp>
        <p:sp>
          <p:nvSpPr>
            <p:cNvPr id="42" name="Скругленный прямоугольник 4"/>
            <p:cNvSpPr/>
            <p:nvPr/>
          </p:nvSpPr>
          <p:spPr>
            <a:xfrm>
              <a:off x="4160490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grpSp>
        <p:nvGrpSpPr>
          <p:cNvPr id="18" name="Группа 42"/>
          <p:cNvGrpSpPr/>
          <p:nvPr/>
        </p:nvGrpSpPr>
        <p:grpSpPr>
          <a:xfrm>
            <a:off x="3862892" y="2401037"/>
            <a:ext cx="5612648" cy="2603495"/>
            <a:chOff x="4598806" y="1264948"/>
            <a:chExt cx="3345710" cy="1403589"/>
          </a:xfrm>
        </p:grpSpPr>
        <p:sp>
          <p:nvSpPr>
            <p:cNvPr id="44" name="Скругленный прямоугольник 43"/>
            <p:cNvSpPr/>
            <p:nvPr/>
          </p:nvSpPr>
          <p:spPr>
            <a:xfrm>
              <a:off x="6316804" y="1486228"/>
              <a:ext cx="1627712" cy="1182309"/>
            </a:xfrm>
            <a:prstGeom prst="roundRect">
              <a:avLst>
                <a:gd name="adj" fmla="val 10000"/>
              </a:avLst>
            </a:prstGeom>
            <a:solidFill>
              <a:srgbClr val="FFFFDD"/>
            </a:solidFill>
            <a:ln w="31750"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направляемые из бюджета денежные средства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(финансовое обеспечение социальных обязательств муниципальных учреждений,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дорожное хозяйство, ЖКХ  и транспорт,  капитальное строительство и др.)</a:t>
              </a:r>
            </a:p>
          </p:txBody>
        </p:sp>
        <p:sp>
          <p:nvSpPr>
            <p:cNvPr id="45" name="Скругленный прямоугольник 4"/>
            <p:cNvSpPr/>
            <p:nvPr/>
          </p:nvSpPr>
          <p:spPr>
            <a:xfrm>
              <a:off x="4598806" y="1264948"/>
              <a:ext cx="1452420" cy="1189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 dirty="0"/>
            </a:p>
          </p:txBody>
        </p:sp>
      </p:grpSp>
      <p:sp>
        <p:nvSpPr>
          <p:cNvPr id="46" name="Выгнутая вниз стрелка 45"/>
          <p:cNvSpPr/>
          <p:nvPr/>
        </p:nvSpPr>
        <p:spPr>
          <a:xfrm>
            <a:off x="3334912" y="4683446"/>
            <a:ext cx="6605558" cy="276999"/>
          </a:xfrm>
          <a:prstGeom prst="curvedUpArrow">
            <a:avLst>
              <a:gd name="adj1" fmla="val 25000"/>
              <a:gd name="adj2" fmla="val 50000"/>
              <a:gd name="adj3" fmla="val 21598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9563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47146" y="134950"/>
            <a:ext cx="9458854" cy="27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3706" y="134938"/>
            <a:ext cx="149966" cy="136525"/>
          </a:xfrm>
          <a:custGeom>
            <a:avLst/>
            <a:gdLst/>
            <a:ahLst/>
            <a:cxnLst/>
            <a:rect l="l" t="t" r="r" b="b"/>
            <a:pathLst>
              <a:path w="138429" h="136525">
                <a:moveTo>
                  <a:pt x="0" y="136525"/>
                </a:moveTo>
                <a:lnTo>
                  <a:pt x="138112" y="136525"/>
                </a:lnTo>
                <a:lnTo>
                  <a:pt x="138112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93329" y="1"/>
            <a:ext cx="151341" cy="135255"/>
          </a:xfrm>
          <a:custGeom>
            <a:avLst/>
            <a:gdLst/>
            <a:ahLst/>
            <a:cxnLst/>
            <a:rect l="l" t="t" r="r" b="b"/>
            <a:pathLst>
              <a:path w="139700" h="135255">
                <a:moveTo>
                  <a:pt x="0" y="134937"/>
                </a:moveTo>
                <a:lnTo>
                  <a:pt x="139700" y="134937"/>
                </a:lnTo>
                <a:lnTo>
                  <a:pt x="139700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93329" y="134938"/>
            <a:ext cx="151341" cy="141605"/>
          </a:xfrm>
          <a:custGeom>
            <a:avLst/>
            <a:gdLst/>
            <a:ahLst/>
            <a:cxnLst/>
            <a:rect l="l" t="t" r="r" b="b"/>
            <a:pathLst>
              <a:path w="139700" h="141604">
                <a:moveTo>
                  <a:pt x="0" y="0"/>
                </a:moveTo>
                <a:lnTo>
                  <a:pt x="139700" y="0"/>
                </a:lnTo>
                <a:lnTo>
                  <a:pt x="139700" y="141287"/>
                </a:lnTo>
                <a:lnTo>
                  <a:pt x="0" y="141287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97524" y="274637"/>
            <a:ext cx="147902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0" y="134937"/>
                </a:moveTo>
                <a:lnTo>
                  <a:pt x="136525" y="134937"/>
                </a:lnTo>
                <a:lnTo>
                  <a:pt x="136525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2743" y="136525"/>
            <a:ext cx="153405" cy="138430"/>
          </a:xfrm>
          <a:custGeom>
            <a:avLst/>
            <a:gdLst/>
            <a:ahLst/>
            <a:cxnLst/>
            <a:rect l="l" t="t" r="r" b="b"/>
            <a:pathLst>
              <a:path w="141604" h="138429">
                <a:moveTo>
                  <a:pt x="0" y="0"/>
                </a:moveTo>
                <a:lnTo>
                  <a:pt x="141287" y="0"/>
                </a:lnTo>
                <a:lnTo>
                  <a:pt x="141287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00007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43706" y="271462"/>
            <a:ext cx="149966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0" y="0"/>
                </a:moveTo>
                <a:lnTo>
                  <a:pt x="138112" y="0"/>
                </a:lnTo>
                <a:lnTo>
                  <a:pt x="138112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97524" y="409576"/>
            <a:ext cx="147902" cy="136525"/>
          </a:xfrm>
          <a:custGeom>
            <a:avLst/>
            <a:gdLst/>
            <a:ahLst/>
            <a:cxnLst/>
            <a:rect l="l" t="t" r="r" b="b"/>
            <a:pathLst>
              <a:path w="136525" h="136525">
                <a:moveTo>
                  <a:pt x="0" y="0"/>
                </a:moveTo>
                <a:lnTo>
                  <a:pt x="136525" y="0"/>
                </a:lnTo>
                <a:lnTo>
                  <a:pt x="136525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0" y="928675"/>
            <a:ext cx="1247999" cy="9167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1426440" y="1027032"/>
            <a:ext cx="8102971" cy="797592"/>
          </a:xfrm>
          <a:prstGeom prst="rect">
            <a:avLst/>
          </a:prstGeom>
        </p:spPr>
        <p:txBody>
          <a:bodyPr vert="horz" wrap="square" lIns="0" tIns="12638" rIns="0" bIns="0" rtlCol="0">
            <a:spAutoFit/>
          </a:bodyPr>
          <a:lstStyle/>
          <a:p>
            <a:pPr marL="412394">
              <a:spcBef>
                <a:spcPts val="99"/>
              </a:spcBef>
            </a:pPr>
            <a:r>
              <a:rPr b="1" spc="-10" dirty="0">
                <a:solidFill>
                  <a:srgbClr val="C00000"/>
                </a:solidFill>
                <a:latin typeface="Bookman Old Style"/>
                <a:cs typeface="Bookman Old Style"/>
              </a:rPr>
              <a:t>ДОХОДЫ БЮДЖЕТА </a:t>
            </a:r>
            <a:r>
              <a:rPr spc="-6" dirty="0">
                <a:latin typeface="Arial"/>
                <a:cs typeface="Arial"/>
              </a:rPr>
              <a:t>– </a:t>
            </a:r>
            <a:r>
              <a:rPr spc="-10" dirty="0">
                <a:latin typeface="Arial"/>
                <a:cs typeface="Arial"/>
              </a:rPr>
              <a:t>поступающие </a:t>
            </a:r>
            <a:r>
              <a:rPr spc="-6" dirty="0">
                <a:latin typeface="Arial"/>
                <a:cs typeface="Arial"/>
              </a:rPr>
              <a:t>в </a:t>
            </a:r>
            <a:r>
              <a:rPr spc="-21" dirty="0">
                <a:latin typeface="Arial"/>
                <a:cs typeface="Arial"/>
              </a:rPr>
              <a:t>бюджет </a:t>
            </a:r>
            <a:r>
              <a:rPr spc="-10" dirty="0">
                <a:latin typeface="Arial"/>
                <a:cs typeface="Arial"/>
              </a:rPr>
              <a:t>денежные</a:t>
            </a:r>
            <a:r>
              <a:rPr spc="236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средства,</a:t>
            </a:r>
            <a:endParaRPr dirty="0">
              <a:latin typeface="Arial"/>
              <a:cs typeface="Arial"/>
            </a:endParaRPr>
          </a:p>
          <a:p>
            <a:pPr marL="13303" marR="5321" algn="ctr">
              <a:spcBef>
                <a:spcPts val="10"/>
              </a:spcBef>
            </a:pPr>
            <a:r>
              <a:rPr spc="-6" dirty="0">
                <a:latin typeface="Arial"/>
                <a:cs typeface="Arial"/>
              </a:rPr>
              <a:t>за </a:t>
            </a:r>
            <a:r>
              <a:rPr spc="-10" dirty="0">
                <a:latin typeface="Arial"/>
                <a:cs typeface="Arial"/>
              </a:rPr>
              <a:t>исключением средств, </a:t>
            </a:r>
            <a:r>
              <a:rPr spc="-16" dirty="0">
                <a:latin typeface="Arial"/>
                <a:cs typeface="Arial"/>
              </a:rPr>
              <a:t>являющихся </a:t>
            </a:r>
            <a:r>
              <a:rPr spc="-6" dirty="0">
                <a:latin typeface="Arial"/>
                <a:cs typeface="Arial"/>
              </a:rPr>
              <a:t>в </a:t>
            </a:r>
            <a:r>
              <a:rPr spc="-16" dirty="0">
                <a:latin typeface="Arial"/>
                <a:cs typeface="Arial"/>
              </a:rPr>
              <a:t>соответствии </a:t>
            </a:r>
            <a:r>
              <a:rPr spc="-6" dirty="0">
                <a:latin typeface="Arial"/>
                <a:cs typeface="Arial"/>
              </a:rPr>
              <a:t>с </a:t>
            </a:r>
            <a:r>
              <a:rPr spc="-16" dirty="0">
                <a:latin typeface="Arial"/>
                <a:cs typeface="Arial"/>
              </a:rPr>
              <a:t>Бюджетным </a:t>
            </a:r>
            <a:r>
              <a:rPr spc="-10" dirty="0">
                <a:latin typeface="Arial"/>
                <a:cs typeface="Arial"/>
              </a:rPr>
              <a:t>кодексом  </a:t>
            </a:r>
            <a:r>
              <a:rPr spc="-16" dirty="0">
                <a:latin typeface="Arial"/>
                <a:cs typeface="Arial"/>
              </a:rPr>
              <a:t>Российской Федерации </a:t>
            </a:r>
            <a:r>
              <a:rPr spc="-10" dirty="0">
                <a:latin typeface="Arial"/>
                <a:cs typeface="Arial"/>
              </a:rPr>
              <a:t>источниками финансирования дефицита</a:t>
            </a:r>
            <a:r>
              <a:rPr spc="325" dirty="0">
                <a:latin typeface="Arial"/>
                <a:cs typeface="Arial"/>
              </a:rPr>
              <a:t> </a:t>
            </a:r>
            <a:r>
              <a:rPr spc="-21" dirty="0">
                <a:latin typeface="Arial"/>
                <a:cs typeface="Arial"/>
              </a:rPr>
              <a:t>бюджета</a:t>
            </a:r>
            <a:endParaRPr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84184" y="164154"/>
            <a:ext cx="7776898" cy="792480"/>
          </a:xfrm>
          <a:custGeom>
            <a:avLst/>
            <a:gdLst/>
            <a:ahLst/>
            <a:cxnLst/>
            <a:rect l="l" t="t" r="r" b="b"/>
            <a:pathLst>
              <a:path w="7178675" h="792480">
                <a:moveTo>
                  <a:pt x="7046163" y="0"/>
                </a:moveTo>
                <a:lnTo>
                  <a:pt x="132016" y="0"/>
                </a:lnTo>
                <a:lnTo>
                  <a:pt x="90289" y="6730"/>
                </a:lnTo>
                <a:lnTo>
                  <a:pt x="54049" y="25471"/>
                </a:lnTo>
                <a:lnTo>
                  <a:pt x="25471" y="54049"/>
                </a:lnTo>
                <a:lnTo>
                  <a:pt x="6730" y="90289"/>
                </a:lnTo>
                <a:lnTo>
                  <a:pt x="0" y="132016"/>
                </a:lnTo>
                <a:lnTo>
                  <a:pt x="0" y="660069"/>
                </a:lnTo>
                <a:lnTo>
                  <a:pt x="6730" y="701797"/>
                </a:lnTo>
                <a:lnTo>
                  <a:pt x="25471" y="738037"/>
                </a:lnTo>
                <a:lnTo>
                  <a:pt x="54049" y="766614"/>
                </a:lnTo>
                <a:lnTo>
                  <a:pt x="90289" y="785356"/>
                </a:lnTo>
                <a:lnTo>
                  <a:pt x="132016" y="792086"/>
                </a:lnTo>
                <a:lnTo>
                  <a:pt x="7046163" y="792086"/>
                </a:lnTo>
                <a:lnTo>
                  <a:pt x="7087890" y="785356"/>
                </a:lnTo>
                <a:lnTo>
                  <a:pt x="7124130" y="766614"/>
                </a:lnTo>
                <a:lnTo>
                  <a:pt x="7152708" y="738037"/>
                </a:lnTo>
                <a:lnTo>
                  <a:pt x="7171449" y="701797"/>
                </a:lnTo>
                <a:lnTo>
                  <a:pt x="7178179" y="660069"/>
                </a:lnTo>
                <a:lnTo>
                  <a:pt x="7178179" y="132016"/>
                </a:lnTo>
                <a:lnTo>
                  <a:pt x="7171449" y="90289"/>
                </a:lnTo>
                <a:lnTo>
                  <a:pt x="7152708" y="54049"/>
                </a:lnTo>
                <a:lnTo>
                  <a:pt x="7124130" y="25471"/>
                </a:lnTo>
                <a:lnTo>
                  <a:pt x="7087890" y="6730"/>
                </a:lnTo>
                <a:lnTo>
                  <a:pt x="7046163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284184" y="164154"/>
            <a:ext cx="7776898" cy="792480"/>
          </a:xfrm>
          <a:custGeom>
            <a:avLst/>
            <a:gdLst/>
            <a:ahLst/>
            <a:cxnLst/>
            <a:rect l="l" t="t" r="r" b="b"/>
            <a:pathLst>
              <a:path w="7178675" h="792480">
                <a:moveTo>
                  <a:pt x="0" y="132016"/>
                </a:moveTo>
                <a:lnTo>
                  <a:pt x="6730" y="90289"/>
                </a:lnTo>
                <a:lnTo>
                  <a:pt x="25471" y="54049"/>
                </a:lnTo>
                <a:lnTo>
                  <a:pt x="54049" y="25471"/>
                </a:lnTo>
                <a:lnTo>
                  <a:pt x="90289" y="6730"/>
                </a:lnTo>
                <a:lnTo>
                  <a:pt x="132016" y="0"/>
                </a:lnTo>
                <a:lnTo>
                  <a:pt x="7046163" y="0"/>
                </a:lnTo>
                <a:lnTo>
                  <a:pt x="7087890" y="6730"/>
                </a:lnTo>
                <a:lnTo>
                  <a:pt x="7124130" y="25471"/>
                </a:lnTo>
                <a:lnTo>
                  <a:pt x="7152708" y="54049"/>
                </a:lnTo>
                <a:lnTo>
                  <a:pt x="7171449" y="90289"/>
                </a:lnTo>
                <a:lnTo>
                  <a:pt x="7178179" y="132016"/>
                </a:lnTo>
                <a:lnTo>
                  <a:pt x="7178179" y="660069"/>
                </a:lnTo>
                <a:lnTo>
                  <a:pt x="7171449" y="701797"/>
                </a:lnTo>
                <a:lnTo>
                  <a:pt x="7152708" y="738037"/>
                </a:lnTo>
                <a:lnTo>
                  <a:pt x="7124130" y="766614"/>
                </a:lnTo>
                <a:lnTo>
                  <a:pt x="7087890" y="785356"/>
                </a:lnTo>
                <a:lnTo>
                  <a:pt x="7046163" y="792086"/>
                </a:lnTo>
                <a:lnTo>
                  <a:pt x="132016" y="792086"/>
                </a:lnTo>
                <a:lnTo>
                  <a:pt x="90289" y="785356"/>
                </a:lnTo>
                <a:lnTo>
                  <a:pt x="54049" y="766614"/>
                </a:lnTo>
                <a:lnTo>
                  <a:pt x="25471" y="738037"/>
                </a:lnTo>
                <a:lnTo>
                  <a:pt x="6730" y="701797"/>
                </a:lnTo>
                <a:lnTo>
                  <a:pt x="0" y="660069"/>
                </a:lnTo>
                <a:lnTo>
                  <a:pt x="0" y="132016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712623" y="320543"/>
            <a:ext cx="4265084" cy="428260"/>
          </a:xfrm>
          <a:prstGeom prst="rect">
            <a:avLst/>
          </a:prstGeom>
        </p:spPr>
        <p:txBody>
          <a:bodyPr vert="horz" wrap="square" lIns="0" tIns="12638" rIns="0" bIns="0" rtlCol="0">
            <a:spAutoFit/>
          </a:bodyPr>
          <a:lstStyle/>
          <a:p>
            <a:pPr marL="13303">
              <a:spcBef>
                <a:spcPts val="99"/>
              </a:spcBef>
            </a:pPr>
            <a:r>
              <a:rPr lang="ru-RU" sz="2700" b="1" spc="-6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ДОХОДЫ БЮДЖЕТА</a:t>
            </a:r>
            <a:endParaRPr sz="27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2144" y="2847771"/>
            <a:ext cx="2925710" cy="3426460"/>
          </a:xfrm>
          <a:custGeom>
            <a:avLst/>
            <a:gdLst/>
            <a:ahLst/>
            <a:cxnLst/>
            <a:rect l="l" t="t" r="r" b="b"/>
            <a:pathLst>
              <a:path w="2700655" h="3426460">
                <a:moveTo>
                  <a:pt x="0" y="3425977"/>
                </a:moveTo>
                <a:lnTo>
                  <a:pt x="2700566" y="3425977"/>
                </a:lnTo>
                <a:lnTo>
                  <a:pt x="2700566" y="0"/>
                </a:lnTo>
                <a:lnTo>
                  <a:pt x="0" y="0"/>
                </a:lnTo>
                <a:lnTo>
                  <a:pt x="0" y="3425977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32144" y="2673743"/>
            <a:ext cx="2925710" cy="3600450"/>
          </a:xfrm>
          <a:custGeom>
            <a:avLst/>
            <a:gdLst/>
            <a:ahLst/>
            <a:cxnLst/>
            <a:rect l="l" t="t" r="r" b="b"/>
            <a:pathLst>
              <a:path w="2700655" h="3600450">
                <a:moveTo>
                  <a:pt x="0" y="0"/>
                </a:moveTo>
                <a:lnTo>
                  <a:pt x="2700566" y="0"/>
                </a:lnTo>
                <a:lnTo>
                  <a:pt x="2700566" y="3600005"/>
                </a:lnTo>
                <a:lnTo>
                  <a:pt x="0" y="360000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/>
          <p:nvPr/>
        </p:nvSpPr>
        <p:spPr>
          <a:xfrm>
            <a:off x="1682938" y="2974991"/>
            <a:ext cx="1389591" cy="936763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 marR="5321" indent="160967">
              <a:spcBef>
                <a:spcPts val="105"/>
              </a:spcBef>
              <a:tabLst>
                <a:tab pos="709051" algn="l"/>
              </a:tabLst>
            </a:pPr>
            <a:r>
              <a:rPr sz="1500" spc="-42" dirty="0">
                <a:latin typeface="Arial"/>
                <a:cs typeface="Arial"/>
              </a:rPr>
              <a:t>о</a:t>
            </a:r>
            <a:r>
              <a:rPr sz="1500" dirty="0">
                <a:latin typeface="Arial"/>
                <a:cs typeface="Arial"/>
              </a:rPr>
              <a:t>т	</a:t>
            </a:r>
            <a:r>
              <a:rPr sz="1500" spc="-21" dirty="0">
                <a:latin typeface="Arial"/>
                <a:cs typeface="Arial"/>
              </a:rPr>
              <a:t>у</a:t>
            </a:r>
            <a:r>
              <a:rPr sz="1500" spc="-6" dirty="0">
                <a:latin typeface="Arial"/>
                <a:cs typeface="Arial"/>
              </a:rPr>
              <a:t>пл</a:t>
            </a:r>
            <a:r>
              <a:rPr sz="1500" spc="-42" dirty="0">
                <a:latin typeface="Arial"/>
                <a:cs typeface="Arial"/>
              </a:rPr>
              <a:t>а</a:t>
            </a:r>
            <a:r>
              <a:rPr sz="1500" dirty="0">
                <a:latin typeface="Arial"/>
                <a:cs typeface="Arial"/>
              </a:rPr>
              <a:t>ты  </a:t>
            </a:r>
            <a:r>
              <a:rPr sz="1500" spc="-37" dirty="0">
                <a:latin typeface="Arial"/>
                <a:cs typeface="Arial"/>
              </a:rPr>
              <a:t>у</a:t>
            </a:r>
            <a:r>
              <a:rPr sz="1500" spc="-10" dirty="0">
                <a:latin typeface="Arial"/>
                <a:cs typeface="Arial"/>
              </a:rPr>
              <a:t>с</a:t>
            </a:r>
            <a:r>
              <a:rPr sz="1500" spc="-21" dirty="0">
                <a:latin typeface="Arial"/>
                <a:cs typeface="Arial"/>
              </a:rPr>
              <a:t>т</a:t>
            </a:r>
            <a:r>
              <a:rPr sz="1500" spc="-6" dirty="0">
                <a:latin typeface="Arial"/>
                <a:cs typeface="Arial"/>
              </a:rPr>
              <a:t>а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6" dirty="0">
                <a:latin typeface="Arial"/>
                <a:cs typeface="Arial"/>
              </a:rPr>
              <a:t>о</a:t>
            </a:r>
            <a:r>
              <a:rPr sz="1500" spc="-42" dirty="0">
                <a:latin typeface="Arial"/>
                <a:cs typeface="Arial"/>
              </a:rPr>
              <a:t>в</a:t>
            </a:r>
            <a:r>
              <a:rPr sz="1500" spc="-6" dirty="0">
                <a:latin typeface="Arial"/>
                <a:cs typeface="Arial"/>
              </a:rPr>
              <a:t>л</a:t>
            </a:r>
            <a:r>
              <a:rPr sz="1500" spc="-16" dirty="0">
                <a:latin typeface="Arial"/>
                <a:cs typeface="Arial"/>
              </a:rPr>
              <a:t>е</a:t>
            </a:r>
            <a:r>
              <a:rPr sz="1500" dirty="0">
                <a:latin typeface="Arial"/>
                <a:cs typeface="Arial"/>
              </a:rPr>
              <a:t>нн</a:t>
            </a:r>
            <a:r>
              <a:rPr sz="1500" spc="-6" dirty="0">
                <a:latin typeface="Arial"/>
                <a:cs typeface="Arial"/>
              </a:rPr>
              <a:t>ых</a:t>
            </a:r>
            <a:endParaRPr sz="1500" dirty="0">
              <a:latin typeface="Arial"/>
              <a:cs typeface="Arial"/>
            </a:endParaRPr>
          </a:p>
          <a:p>
            <a:pPr marL="303309" marR="5321" indent="221495"/>
            <a:r>
              <a:rPr sz="1500" dirty="0">
                <a:latin typeface="Arial"/>
                <a:cs typeface="Arial"/>
              </a:rPr>
              <a:t>к</a:t>
            </a:r>
            <a:r>
              <a:rPr sz="1500" spc="-42" dirty="0">
                <a:latin typeface="Arial"/>
                <a:cs typeface="Arial"/>
              </a:rPr>
              <a:t>о</a:t>
            </a:r>
            <a:r>
              <a:rPr sz="1500" spc="-6" dirty="0">
                <a:latin typeface="Arial"/>
                <a:cs typeface="Arial"/>
              </a:rPr>
              <a:t>де</a:t>
            </a:r>
            <a:r>
              <a:rPr sz="1500" dirty="0">
                <a:latin typeface="Arial"/>
                <a:cs typeface="Arial"/>
              </a:rPr>
              <a:t>к</a:t>
            </a:r>
            <a:r>
              <a:rPr sz="1500" spc="10" dirty="0">
                <a:latin typeface="Arial"/>
                <a:cs typeface="Arial"/>
              </a:rPr>
              <a:t>с</a:t>
            </a:r>
            <a:r>
              <a:rPr sz="1500" spc="-16" dirty="0">
                <a:latin typeface="Arial"/>
                <a:cs typeface="Arial"/>
              </a:rPr>
              <a:t>о</a:t>
            </a:r>
            <a:r>
              <a:rPr sz="1500" dirty="0">
                <a:latin typeface="Arial"/>
                <a:cs typeface="Arial"/>
              </a:rPr>
              <a:t>м  Ф</a:t>
            </a:r>
            <a:r>
              <a:rPr sz="1500" spc="-42" dirty="0">
                <a:latin typeface="Arial"/>
                <a:cs typeface="Arial"/>
              </a:rPr>
              <a:t>е</a:t>
            </a:r>
            <a:r>
              <a:rPr sz="1500" spc="-6" dirty="0">
                <a:latin typeface="Arial"/>
                <a:cs typeface="Arial"/>
              </a:rPr>
              <a:t>д</a:t>
            </a:r>
            <a:r>
              <a:rPr sz="1500" spc="-16" dirty="0">
                <a:latin typeface="Arial"/>
                <a:cs typeface="Arial"/>
              </a:rPr>
              <a:t>е</a:t>
            </a:r>
            <a:r>
              <a:rPr sz="1500" spc="-6" dirty="0">
                <a:latin typeface="Arial"/>
                <a:cs typeface="Arial"/>
              </a:rPr>
              <a:t>рации</a:t>
            </a:r>
            <a:r>
              <a:rPr sz="1500" dirty="0">
                <a:latin typeface="Arial"/>
                <a:cs typeface="Arial"/>
              </a:rPr>
              <a:t>,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17442" y="2974991"/>
            <a:ext cx="1199039" cy="1182984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 marR="5321">
              <a:spcBef>
                <a:spcPts val="105"/>
              </a:spcBef>
            </a:pPr>
            <a:r>
              <a:rPr sz="1500" spc="-6" dirty="0">
                <a:latin typeface="Arial"/>
                <a:cs typeface="Arial"/>
              </a:rPr>
              <a:t>По</a:t>
            </a:r>
            <a:r>
              <a:rPr sz="1500" dirty="0">
                <a:latin typeface="Arial"/>
                <a:cs typeface="Arial"/>
              </a:rPr>
              <a:t>с</a:t>
            </a:r>
            <a:r>
              <a:rPr sz="1500" spc="10" dirty="0">
                <a:latin typeface="Arial"/>
                <a:cs typeface="Arial"/>
              </a:rPr>
              <a:t>т</a:t>
            </a:r>
            <a:r>
              <a:rPr sz="1500" spc="-21" dirty="0">
                <a:latin typeface="Arial"/>
                <a:cs typeface="Arial"/>
              </a:rPr>
              <a:t>у</a:t>
            </a:r>
            <a:r>
              <a:rPr sz="1500" spc="-6" dirty="0">
                <a:latin typeface="Arial"/>
                <a:cs typeface="Arial"/>
              </a:rPr>
              <a:t>пле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6" dirty="0">
                <a:latin typeface="Arial"/>
                <a:cs typeface="Arial"/>
              </a:rPr>
              <a:t>и</a:t>
            </a:r>
            <a:r>
              <a:rPr sz="1500" dirty="0">
                <a:latin typeface="Arial"/>
                <a:cs typeface="Arial"/>
              </a:rPr>
              <a:t>я  </a:t>
            </a:r>
            <a:r>
              <a:rPr sz="1500" spc="-10" dirty="0">
                <a:latin typeface="Arial"/>
                <a:cs typeface="Arial"/>
              </a:rPr>
              <a:t>налогов,  Налоговым  Российской  </a:t>
            </a:r>
            <a:r>
              <a:rPr sz="1500" spc="-6" dirty="0">
                <a:latin typeface="Arial"/>
                <a:cs typeface="Arial"/>
              </a:rPr>
              <a:t>например: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7441" y="4041791"/>
            <a:ext cx="2622339" cy="1629260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93559" marR="890637" indent="-180256">
              <a:spcBef>
                <a:spcPts val="105"/>
              </a:spcBef>
              <a:buFont typeface="Wingdings"/>
              <a:buChar char=""/>
              <a:tabLst>
                <a:tab pos="194224" algn="l"/>
              </a:tabLst>
            </a:pPr>
            <a:r>
              <a:rPr sz="1500" dirty="0">
                <a:latin typeface="Arial"/>
                <a:cs typeface="Arial"/>
              </a:rPr>
              <a:t>налог на</a:t>
            </a:r>
            <a:r>
              <a:rPr sz="1500" spc="-115" dirty="0">
                <a:latin typeface="Arial"/>
                <a:cs typeface="Arial"/>
              </a:rPr>
              <a:t> </a:t>
            </a:r>
            <a:r>
              <a:rPr sz="1500" spc="-16" dirty="0">
                <a:latin typeface="Arial"/>
                <a:cs typeface="Arial"/>
              </a:rPr>
              <a:t>доходы  </a:t>
            </a:r>
            <a:r>
              <a:rPr sz="1500" spc="-6" dirty="0">
                <a:latin typeface="Arial"/>
                <a:cs typeface="Arial"/>
              </a:rPr>
              <a:t>физических</a:t>
            </a:r>
            <a:r>
              <a:rPr sz="1500" spc="-47" dirty="0">
                <a:latin typeface="Arial"/>
                <a:cs typeface="Arial"/>
              </a:rPr>
              <a:t> </a:t>
            </a:r>
            <a:r>
              <a:rPr sz="1500" spc="-6" dirty="0">
                <a:latin typeface="Arial"/>
                <a:cs typeface="Arial"/>
              </a:rPr>
              <a:t>лиц;</a:t>
            </a:r>
            <a:endParaRPr sz="1500" dirty="0">
              <a:latin typeface="Arial"/>
              <a:cs typeface="Arial"/>
            </a:endParaRPr>
          </a:p>
          <a:p>
            <a:pPr marL="193559" marR="576021" indent="-180256">
              <a:spcBef>
                <a:spcPts val="6"/>
              </a:spcBef>
              <a:buFont typeface="Wingdings"/>
              <a:buChar char=""/>
              <a:tabLst>
                <a:tab pos="194224" algn="l"/>
              </a:tabLst>
            </a:pPr>
            <a:r>
              <a:rPr sz="1500" dirty="0" err="1">
                <a:latin typeface="Arial"/>
                <a:cs typeface="Arial"/>
              </a:rPr>
              <a:t>налог</a:t>
            </a:r>
            <a:r>
              <a:rPr sz="1500" dirty="0">
                <a:latin typeface="Arial"/>
                <a:cs typeface="Arial"/>
              </a:rPr>
              <a:t> на</a:t>
            </a:r>
            <a:r>
              <a:rPr sz="1500" spc="-115" dirty="0">
                <a:latin typeface="Arial"/>
                <a:cs typeface="Arial"/>
              </a:rPr>
              <a:t> </a:t>
            </a:r>
            <a:r>
              <a:rPr sz="1500" spc="-6" dirty="0">
                <a:latin typeface="Arial"/>
                <a:cs typeface="Arial"/>
              </a:rPr>
              <a:t>имущество  физических</a:t>
            </a:r>
            <a:r>
              <a:rPr sz="1500" spc="-21" dirty="0">
                <a:latin typeface="Arial"/>
                <a:cs typeface="Arial"/>
              </a:rPr>
              <a:t> </a:t>
            </a:r>
            <a:r>
              <a:rPr sz="1500" spc="-6" dirty="0">
                <a:latin typeface="Arial"/>
                <a:cs typeface="Arial"/>
              </a:rPr>
              <a:t>лиц;</a:t>
            </a:r>
            <a:endParaRPr sz="1500" dirty="0">
              <a:latin typeface="Arial"/>
              <a:cs typeface="Arial"/>
            </a:endParaRPr>
          </a:p>
          <a:p>
            <a:pPr marL="193559" indent="-180256">
              <a:buFont typeface="Wingdings"/>
              <a:buChar char=""/>
              <a:tabLst>
                <a:tab pos="194224" algn="l"/>
              </a:tabLst>
            </a:pPr>
            <a:r>
              <a:rPr sz="1500" spc="-10" dirty="0" err="1">
                <a:latin typeface="Arial"/>
                <a:cs typeface="Arial"/>
              </a:rPr>
              <a:t>земельный</a:t>
            </a:r>
            <a:r>
              <a:rPr sz="1500" spc="-42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налог;</a:t>
            </a:r>
          </a:p>
          <a:p>
            <a:pPr marL="193559" indent="-180256">
              <a:buFont typeface="Wingdings"/>
              <a:buChar char=""/>
              <a:tabLst>
                <a:tab pos="194224" algn="l"/>
              </a:tabLst>
            </a:pPr>
            <a:r>
              <a:rPr sz="1500" spc="-10" dirty="0">
                <a:latin typeface="Arial"/>
                <a:cs typeface="Arial"/>
              </a:rPr>
              <a:t>государственная</a:t>
            </a:r>
            <a:r>
              <a:rPr sz="1500" spc="-62" dirty="0">
                <a:latin typeface="Arial"/>
                <a:cs typeface="Arial"/>
              </a:rPr>
              <a:t> </a:t>
            </a:r>
            <a:r>
              <a:rPr sz="1500" spc="-6" dirty="0">
                <a:latin typeface="Arial"/>
                <a:cs typeface="Arial"/>
              </a:rPr>
              <a:t>пошлина;</a:t>
            </a:r>
            <a:endParaRPr sz="1500" dirty="0">
              <a:latin typeface="Arial"/>
              <a:cs typeface="Arial"/>
            </a:endParaRPr>
          </a:p>
          <a:p>
            <a:pPr marL="193559" indent="-180256">
              <a:buFont typeface="Wingdings"/>
              <a:buChar char=""/>
              <a:tabLst>
                <a:tab pos="194224" algn="l"/>
              </a:tabLst>
            </a:pPr>
            <a:r>
              <a:rPr sz="1500" spc="-10" dirty="0">
                <a:latin typeface="Arial"/>
                <a:cs typeface="Arial"/>
              </a:rPr>
              <a:t>другие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15003" y="2863406"/>
            <a:ext cx="3276547" cy="3709546"/>
          </a:xfrm>
          <a:prstGeom prst="rect">
            <a:avLst/>
          </a:prstGeom>
          <a:solidFill>
            <a:schemeClr val="bg2"/>
          </a:solidFill>
          <a:ln w="25400">
            <a:solidFill>
              <a:srgbClr val="6F6FBC"/>
            </a:solidFill>
          </a:ln>
        </p:spPr>
        <p:txBody>
          <a:bodyPr vert="horz" wrap="square" lIns="0" tIns="130370" rIns="0" bIns="0" rtlCol="0">
            <a:spAutoFit/>
          </a:bodyPr>
          <a:lstStyle/>
          <a:p>
            <a:pPr marL="95116" marR="87134">
              <a:spcBef>
                <a:spcPts val="1027"/>
              </a:spcBef>
              <a:tabLst>
                <a:tab pos="1385511" algn="l"/>
                <a:tab pos="1473311" algn="l"/>
                <a:tab pos="1725402" algn="l"/>
                <a:tab pos="2071947" algn="l"/>
                <a:tab pos="2504295" algn="l"/>
              </a:tabLst>
            </a:pPr>
            <a:r>
              <a:rPr sz="1500" spc="-6" dirty="0">
                <a:latin typeface="Arial"/>
                <a:cs typeface="Arial"/>
              </a:rPr>
              <a:t>По</a:t>
            </a:r>
            <a:r>
              <a:rPr sz="1500" dirty="0">
                <a:latin typeface="Arial"/>
                <a:cs typeface="Arial"/>
              </a:rPr>
              <a:t>с</a:t>
            </a:r>
            <a:r>
              <a:rPr sz="1500" spc="10" dirty="0">
                <a:latin typeface="Arial"/>
                <a:cs typeface="Arial"/>
              </a:rPr>
              <a:t>т</a:t>
            </a:r>
            <a:r>
              <a:rPr sz="1500" spc="-21" dirty="0">
                <a:latin typeface="Arial"/>
                <a:cs typeface="Arial"/>
              </a:rPr>
              <a:t>у</a:t>
            </a:r>
            <a:r>
              <a:rPr sz="1500" spc="-6" dirty="0">
                <a:latin typeface="Arial"/>
                <a:cs typeface="Arial"/>
              </a:rPr>
              <a:t>пле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6" dirty="0">
                <a:latin typeface="Arial"/>
                <a:cs typeface="Arial"/>
              </a:rPr>
              <a:t>и</a:t>
            </a:r>
            <a:r>
              <a:rPr sz="1500" dirty="0">
                <a:latin typeface="Arial"/>
                <a:cs typeface="Arial"/>
              </a:rPr>
              <a:t>я	</a:t>
            </a:r>
            <a:r>
              <a:rPr sz="1500" spc="-42" dirty="0">
                <a:latin typeface="Arial"/>
                <a:cs typeface="Arial"/>
              </a:rPr>
              <a:t>о</a:t>
            </a:r>
            <a:r>
              <a:rPr sz="1500" dirty="0">
                <a:latin typeface="Arial"/>
                <a:cs typeface="Arial"/>
              </a:rPr>
              <a:t>т	</a:t>
            </a:r>
            <a:r>
              <a:rPr sz="1500" spc="-10" dirty="0">
                <a:latin typeface="Arial"/>
                <a:cs typeface="Arial"/>
              </a:rPr>
              <a:t>у</a:t>
            </a:r>
            <a:r>
              <a:rPr sz="1500" spc="-6" dirty="0">
                <a:latin typeface="Arial"/>
                <a:cs typeface="Arial"/>
              </a:rPr>
              <a:t>пл</a:t>
            </a:r>
            <a:r>
              <a:rPr sz="1500" spc="-42" dirty="0">
                <a:latin typeface="Arial"/>
                <a:cs typeface="Arial"/>
              </a:rPr>
              <a:t>а</a:t>
            </a:r>
            <a:r>
              <a:rPr sz="1500" dirty="0">
                <a:latin typeface="Arial"/>
                <a:cs typeface="Arial"/>
              </a:rPr>
              <a:t>ты	</a:t>
            </a:r>
            <a:r>
              <a:rPr sz="1500" spc="-21" dirty="0">
                <a:latin typeface="Arial"/>
                <a:cs typeface="Arial"/>
              </a:rPr>
              <a:t>д</a:t>
            </a:r>
            <a:r>
              <a:rPr sz="1500" spc="-16" dirty="0">
                <a:latin typeface="Arial"/>
                <a:cs typeface="Arial"/>
              </a:rPr>
              <a:t>р</a:t>
            </a:r>
            <a:r>
              <a:rPr sz="1500" spc="-21" dirty="0">
                <a:latin typeface="Arial"/>
                <a:cs typeface="Arial"/>
              </a:rPr>
              <a:t>у</a:t>
            </a:r>
            <a:r>
              <a:rPr sz="1500" dirty="0">
                <a:latin typeface="Arial"/>
                <a:cs typeface="Arial"/>
              </a:rPr>
              <a:t>гих  </a:t>
            </a:r>
            <a:r>
              <a:rPr sz="1500" spc="-6" dirty="0">
                <a:latin typeface="Arial"/>
                <a:cs typeface="Arial"/>
              </a:rPr>
              <a:t>пошлин </a:t>
            </a:r>
            <a:r>
              <a:rPr sz="1500" dirty="0">
                <a:latin typeface="Arial"/>
                <a:cs typeface="Arial"/>
              </a:rPr>
              <a:t>и </a:t>
            </a:r>
            <a:r>
              <a:rPr sz="1500" spc="-6" dirty="0">
                <a:latin typeface="Arial"/>
                <a:cs typeface="Arial"/>
              </a:rPr>
              <a:t>сборов, </a:t>
            </a:r>
            <a:r>
              <a:rPr sz="1500" spc="-10" dirty="0">
                <a:latin typeface="Arial"/>
                <a:cs typeface="Arial"/>
              </a:rPr>
              <a:t>установленных  </a:t>
            </a:r>
            <a:r>
              <a:rPr sz="1500" dirty="0">
                <a:latin typeface="Arial"/>
                <a:cs typeface="Arial"/>
              </a:rPr>
              <a:t>з</a:t>
            </a:r>
            <a:r>
              <a:rPr sz="1500" spc="-6" dirty="0">
                <a:latin typeface="Arial"/>
                <a:cs typeface="Arial"/>
              </a:rPr>
              <a:t>а</a:t>
            </a:r>
            <a:r>
              <a:rPr sz="1500" dirty="0">
                <a:latin typeface="Arial"/>
                <a:cs typeface="Arial"/>
              </a:rPr>
              <a:t>к</a:t>
            </a:r>
            <a:r>
              <a:rPr sz="1500" spc="-16" dirty="0">
                <a:latin typeface="Arial"/>
                <a:cs typeface="Arial"/>
              </a:rPr>
              <a:t>о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42" dirty="0">
                <a:latin typeface="Arial"/>
                <a:cs typeface="Arial"/>
              </a:rPr>
              <a:t>о</a:t>
            </a:r>
            <a:r>
              <a:rPr sz="1500" spc="-6" dirty="0">
                <a:latin typeface="Arial"/>
                <a:cs typeface="Arial"/>
              </a:rPr>
              <a:t>д</a:t>
            </a:r>
            <a:r>
              <a:rPr sz="1500" spc="-52" dirty="0">
                <a:latin typeface="Arial"/>
                <a:cs typeface="Arial"/>
              </a:rPr>
              <a:t>а</a:t>
            </a:r>
            <a:r>
              <a:rPr sz="1500" spc="-21" dirty="0">
                <a:latin typeface="Arial"/>
                <a:cs typeface="Arial"/>
              </a:rPr>
              <a:t>т</a:t>
            </a:r>
            <a:r>
              <a:rPr sz="1500" spc="-52" dirty="0">
                <a:latin typeface="Arial"/>
                <a:cs typeface="Arial"/>
              </a:rPr>
              <a:t>е</a:t>
            </a:r>
            <a:r>
              <a:rPr sz="1500" spc="-6" dirty="0">
                <a:latin typeface="Arial"/>
                <a:cs typeface="Arial"/>
              </a:rPr>
              <a:t>л</a:t>
            </a:r>
            <a:r>
              <a:rPr sz="1500" spc="-16" dirty="0">
                <a:latin typeface="Arial"/>
                <a:cs typeface="Arial"/>
              </a:rPr>
              <a:t>ь</a:t>
            </a:r>
            <a:r>
              <a:rPr sz="1500" spc="-10" dirty="0">
                <a:latin typeface="Arial"/>
                <a:cs typeface="Arial"/>
              </a:rPr>
              <a:t>с</a:t>
            </a:r>
            <a:r>
              <a:rPr sz="1500" dirty="0">
                <a:latin typeface="Arial"/>
                <a:cs typeface="Arial"/>
              </a:rPr>
              <a:t>т</a:t>
            </a:r>
            <a:r>
              <a:rPr sz="1500" spc="-16" dirty="0">
                <a:latin typeface="Arial"/>
                <a:cs typeface="Arial"/>
              </a:rPr>
              <a:t>во</a:t>
            </a:r>
            <a:r>
              <a:rPr sz="1500" dirty="0">
                <a:latin typeface="Arial"/>
                <a:cs typeface="Arial"/>
              </a:rPr>
              <a:t>м	</a:t>
            </a:r>
            <a:r>
              <a:rPr sz="1500" spc="-68" dirty="0">
                <a:latin typeface="Arial"/>
                <a:cs typeface="Arial"/>
              </a:rPr>
              <a:t>Р</a:t>
            </a:r>
            <a:r>
              <a:rPr sz="1500" spc="-16" dirty="0">
                <a:latin typeface="Arial"/>
                <a:cs typeface="Arial"/>
              </a:rPr>
              <a:t>о</a:t>
            </a:r>
            <a:r>
              <a:rPr sz="1500" dirty="0">
                <a:latin typeface="Arial"/>
                <a:cs typeface="Arial"/>
              </a:rPr>
              <a:t>сс</a:t>
            </a:r>
            <a:r>
              <a:rPr sz="1500" spc="-6" dirty="0">
                <a:latin typeface="Arial"/>
                <a:cs typeface="Arial"/>
              </a:rPr>
              <a:t>ий</a:t>
            </a:r>
            <a:r>
              <a:rPr sz="1500" dirty="0">
                <a:latin typeface="Arial"/>
                <a:cs typeface="Arial"/>
              </a:rPr>
              <a:t>ск</a:t>
            </a:r>
            <a:r>
              <a:rPr sz="1500" spc="-6" dirty="0">
                <a:latin typeface="Arial"/>
                <a:cs typeface="Arial"/>
              </a:rPr>
              <a:t>о</a:t>
            </a:r>
            <a:r>
              <a:rPr sz="1500" dirty="0">
                <a:latin typeface="Arial"/>
                <a:cs typeface="Arial"/>
              </a:rPr>
              <a:t>й  </a:t>
            </a:r>
            <a:r>
              <a:rPr sz="1500" spc="-10" dirty="0">
                <a:latin typeface="Arial"/>
                <a:cs typeface="Arial"/>
              </a:rPr>
              <a:t>Федерации, </a:t>
            </a:r>
            <a:r>
              <a:rPr sz="1500" dirty="0">
                <a:latin typeface="Arial"/>
                <a:cs typeface="Arial"/>
              </a:rPr>
              <a:t>а </a:t>
            </a:r>
            <a:r>
              <a:rPr sz="1500" spc="-10" dirty="0">
                <a:latin typeface="Arial"/>
                <a:cs typeface="Arial"/>
              </a:rPr>
              <a:t>также </a:t>
            </a:r>
            <a:r>
              <a:rPr sz="1500" spc="-6" dirty="0">
                <a:latin typeface="Arial"/>
                <a:cs typeface="Arial"/>
              </a:rPr>
              <a:t>штрафов </a:t>
            </a:r>
            <a:r>
              <a:rPr sz="1500" spc="-10" dirty="0">
                <a:latin typeface="Arial"/>
                <a:cs typeface="Arial"/>
              </a:rPr>
              <a:t>за  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16" dirty="0">
                <a:latin typeface="Arial"/>
                <a:cs typeface="Arial"/>
              </a:rPr>
              <a:t>ар</a:t>
            </a:r>
            <a:r>
              <a:rPr sz="1500" spc="-21" dirty="0">
                <a:latin typeface="Arial"/>
                <a:cs typeface="Arial"/>
              </a:rPr>
              <a:t>у</a:t>
            </a:r>
            <a:r>
              <a:rPr sz="1500" dirty="0">
                <a:latin typeface="Arial"/>
                <a:cs typeface="Arial"/>
              </a:rPr>
              <a:t>ш</a:t>
            </a:r>
            <a:r>
              <a:rPr sz="1500" spc="-6" dirty="0">
                <a:latin typeface="Arial"/>
                <a:cs typeface="Arial"/>
              </a:rPr>
              <a:t>е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6" dirty="0">
                <a:latin typeface="Arial"/>
                <a:cs typeface="Arial"/>
              </a:rPr>
              <a:t>и</a:t>
            </a:r>
            <a:r>
              <a:rPr sz="1500" dirty="0">
                <a:latin typeface="Arial"/>
                <a:cs typeface="Arial"/>
              </a:rPr>
              <a:t>е		</a:t>
            </a:r>
            <a:r>
              <a:rPr sz="1500" spc="-10" dirty="0">
                <a:latin typeface="Arial"/>
                <a:cs typeface="Arial"/>
              </a:rPr>
              <a:t>з</a:t>
            </a:r>
            <a:r>
              <a:rPr sz="1500" spc="-16" dirty="0">
                <a:latin typeface="Arial"/>
                <a:cs typeface="Arial"/>
              </a:rPr>
              <a:t>а</a:t>
            </a:r>
            <a:r>
              <a:rPr sz="1500" dirty="0">
                <a:latin typeface="Arial"/>
                <a:cs typeface="Arial"/>
              </a:rPr>
              <a:t>к</a:t>
            </a:r>
            <a:r>
              <a:rPr sz="1500" spc="-6" dirty="0">
                <a:latin typeface="Arial"/>
                <a:cs typeface="Arial"/>
              </a:rPr>
              <a:t>о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42" dirty="0">
                <a:latin typeface="Arial"/>
                <a:cs typeface="Arial"/>
              </a:rPr>
              <a:t>о</a:t>
            </a:r>
            <a:r>
              <a:rPr sz="1500" spc="-6" dirty="0">
                <a:latin typeface="Arial"/>
                <a:cs typeface="Arial"/>
              </a:rPr>
              <a:t>д</a:t>
            </a:r>
            <a:r>
              <a:rPr sz="1500" spc="-52" dirty="0">
                <a:latin typeface="Arial"/>
                <a:cs typeface="Arial"/>
              </a:rPr>
              <a:t>а</a:t>
            </a:r>
            <a:r>
              <a:rPr sz="1500" spc="-10" dirty="0">
                <a:latin typeface="Arial"/>
                <a:cs typeface="Arial"/>
              </a:rPr>
              <a:t>т</a:t>
            </a:r>
            <a:r>
              <a:rPr sz="1500" spc="-68" dirty="0">
                <a:latin typeface="Arial"/>
                <a:cs typeface="Arial"/>
              </a:rPr>
              <a:t>е</a:t>
            </a:r>
            <a:r>
              <a:rPr sz="1500" spc="-6" dirty="0">
                <a:latin typeface="Arial"/>
                <a:cs typeface="Arial"/>
              </a:rPr>
              <a:t>л</a:t>
            </a:r>
            <a:r>
              <a:rPr sz="1500" spc="-16" dirty="0">
                <a:latin typeface="Arial"/>
                <a:cs typeface="Arial"/>
              </a:rPr>
              <a:t>ь</a:t>
            </a:r>
            <a:r>
              <a:rPr sz="1500" spc="-10" dirty="0">
                <a:latin typeface="Arial"/>
                <a:cs typeface="Arial"/>
              </a:rPr>
              <a:t>с</a:t>
            </a:r>
            <a:r>
              <a:rPr sz="1500" dirty="0">
                <a:latin typeface="Arial"/>
                <a:cs typeface="Arial"/>
              </a:rPr>
              <a:t>т</a:t>
            </a:r>
            <a:r>
              <a:rPr sz="1500" spc="-16" dirty="0">
                <a:latin typeface="Arial"/>
                <a:cs typeface="Arial"/>
              </a:rPr>
              <a:t>ва,  </a:t>
            </a:r>
            <a:r>
              <a:rPr sz="1500" spc="-6" dirty="0">
                <a:latin typeface="Arial"/>
                <a:cs typeface="Arial"/>
              </a:rPr>
              <a:t>например:</a:t>
            </a:r>
            <a:endParaRPr sz="1500" dirty="0">
              <a:latin typeface="Arial"/>
              <a:cs typeface="Arial"/>
            </a:endParaRPr>
          </a:p>
          <a:p>
            <a:pPr marL="303309" marR="113741" indent="-207527">
              <a:lnSpc>
                <a:spcPts val="1760"/>
              </a:lnSpc>
              <a:spcBef>
                <a:spcPts val="52"/>
              </a:spcBef>
              <a:buFont typeface="Wingdings"/>
              <a:buChar char=""/>
              <a:tabLst>
                <a:tab pos="292667" algn="l"/>
              </a:tabLst>
            </a:pPr>
            <a:r>
              <a:rPr sz="1500" spc="-16" dirty="0">
                <a:latin typeface="Arial"/>
                <a:cs typeface="Arial"/>
              </a:rPr>
              <a:t>доходы </a:t>
            </a:r>
            <a:r>
              <a:rPr sz="1500" spc="-21" dirty="0">
                <a:latin typeface="Arial"/>
                <a:cs typeface="Arial"/>
              </a:rPr>
              <a:t>от </a:t>
            </a:r>
            <a:r>
              <a:rPr sz="1500" spc="-10" dirty="0">
                <a:latin typeface="Arial"/>
                <a:cs typeface="Arial"/>
              </a:rPr>
              <a:t>использования  </a:t>
            </a:r>
            <a:r>
              <a:rPr sz="1500" spc="-6" dirty="0">
                <a:latin typeface="Arial"/>
                <a:cs typeface="Arial"/>
              </a:rPr>
              <a:t>имущества, </a:t>
            </a:r>
            <a:r>
              <a:rPr sz="1500" spc="-16" dirty="0">
                <a:latin typeface="Arial"/>
                <a:cs typeface="Arial"/>
              </a:rPr>
              <a:t>находящегося </a:t>
            </a:r>
            <a:r>
              <a:rPr sz="1500" dirty="0">
                <a:latin typeface="Arial"/>
                <a:cs typeface="Arial"/>
              </a:rPr>
              <a:t>в  </a:t>
            </a:r>
            <a:r>
              <a:rPr sz="1500" spc="-6" dirty="0">
                <a:latin typeface="Arial"/>
                <a:cs typeface="Arial"/>
              </a:rPr>
              <a:t>муниципальной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6" dirty="0">
                <a:latin typeface="Arial"/>
                <a:cs typeface="Arial"/>
              </a:rPr>
              <a:t>собственности;</a:t>
            </a:r>
            <a:endParaRPr sz="1500" dirty="0">
              <a:latin typeface="Arial"/>
              <a:cs typeface="Arial"/>
            </a:endParaRPr>
          </a:p>
          <a:p>
            <a:pPr marL="303309" indent="-207527">
              <a:lnSpc>
                <a:spcPts val="1702"/>
              </a:lnSpc>
              <a:buFont typeface="Wingdings"/>
              <a:buChar char=""/>
              <a:tabLst>
                <a:tab pos="292667" algn="l"/>
              </a:tabLst>
            </a:pPr>
            <a:r>
              <a:rPr sz="1500" spc="-16" dirty="0">
                <a:latin typeface="Arial"/>
                <a:cs typeface="Arial"/>
              </a:rPr>
              <a:t>доходы </a:t>
            </a:r>
            <a:r>
              <a:rPr sz="1500" spc="-21" dirty="0">
                <a:latin typeface="Arial"/>
                <a:cs typeface="Arial"/>
              </a:rPr>
              <a:t>от </a:t>
            </a:r>
            <a:r>
              <a:rPr sz="1500" dirty="0">
                <a:latin typeface="Arial"/>
                <a:cs typeface="Arial"/>
              </a:rPr>
              <a:t>оказания</a:t>
            </a:r>
            <a:r>
              <a:rPr sz="1500" spc="-27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платных</a:t>
            </a:r>
            <a:endParaRPr sz="1500" dirty="0">
              <a:latin typeface="Arial"/>
              <a:cs typeface="Arial"/>
            </a:endParaRPr>
          </a:p>
          <a:p>
            <a:pPr marL="303309" marR="389114" indent="-665"/>
            <a:r>
              <a:rPr sz="1500" spc="-10" dirty="0">
                <a:latin typeface="Arial"/>
                <a:cs typeface="Arial"/>
              </a:rPr>
              <a:t>услуг (работ) </a:t>
            </a:r>
            <a:r>
              <a:rPr sz="1500" dirty="0">
                <a:latin typeface="Arial"/>
                <a:cs typeface="Arial"/>
              </a:rPr>
              <a:t>и </a:t>
            </a:r>
            <a:r>
              <a:rPr sz="1500" spc="-6" dirty="0">
                <a:latin typeface="Arial"/>
                <a:cs typeface="Arial"/>
              </a:rPr>
              <a:t>компенсации  </a:t>
            </a:r>
            <a:r>
              <a:rPr sz="1500" spc="-16" dirty="0">
                <a:latin typeface="Arial"/>
                <a:cs typeface="Arial"/>
              </a:rPr>
              <a:t>затрат</a:t>
            </a:r>
            <a:r>
              <a:rPr sz="1500" spc="-58" dirty="0">
                <a:latin typeface="Arial"/>
                <a:cs typeface="Arial"/>
              </a:rPr>
              <a:t> </a:t>
            </a:r>
            <a:r>
              <a:rPr sz="1500" spc="-16" dirty="0">
                <a:latin typeface="Arial"/>
                <a:cs typeface="Arial"/>
              </a:rPr>
              <a:t>государства;</a:t>
            </a:r>
            <a:endParaRPr sz="1500" dirty="0">
              <a:latin typeface="Arial"/>
              <a:cs typeface="Arial"/>
            </a:endParaRPr>
          </a:p>
          <a:p>
            <a:pPr marL="303309" marR="152985" indent="-207527">
              <a:lnSpc>
                <a:spcPts val="1760"/>
              </a:lnSpc>
              <a:spcBef>
                <a:spcPts val="52"/>
              </a:spcBef>
              <a:buFont typeface="Wingdings"/>
              <a:buChar char=""/>
              <a:tabLst>
                <a:tab pos="292667" algn="l"/>
              </a:tabLst>
            </a:pPr>
            <a:r>
              <a:rPr sz="1500" spc="-6" dirty="0">
                <a:latin typeface="Arial"/>
                <a:cs typeface="Arial"/>
              </a:rPr>
              <a:t>штрафы, санкции, </a:t>
            </a:r>
            <a:r>
              <a:rPr sz="1500" spc="-10" dirty="0">
                <a:latin typeface="Arial"/>
                <a:cs typeface="Arial"/>
              </a:rPr>
              <a:t>возмещение  </a:t>
            </a:r>
            <a:r>
              <a:rPr sz="1500" spc="-16" dirty="0">
                <a:latin typeface="Arial"/>
                <a:cs typeface="Arial"/>
              </a:rPr>
              <a:t>ущерба;</a:t>
            </a:r>
            <a:endParaRPr sz="1500" dirty="0">
              <a:latin typeface="Arial"/>
              <a:cs typeface="Arial"/>
            </a:endParaRPr>
          </a:p>
          <a:p>
            <a:pPr marL="303309" indent="-207527">
              <a:lnSpc>
                <a:spcPts val="1702"/>
              </a:lnSpc>
              <a:buFont typeface="Wingdings"/>
              <a:buChar char=""/>
              <a:tabLst>
                <a:tab pos="292667" algn="l"/>
              </a:tabLst>
            </a:pPr>
            <a:r>
              <a:rPr sz="1500" spc="-10" dirty="0">
                <a:latin typeface="Arial"/>
                <a:cs typeface="Arial"/>
              </a:rPr>
              <a:t>другие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732999" y="2865387"/>
            <a:ext cx="2925021" cy="3397885"/>
          </a:xfrm>
          <a:custGeom>
            <a:avLst/>
            <a:gdLst/>
            <a:ahLst/>
            <a:cxnLst/>
            <a:rect l="l" t="t" r="r" b="b"/>
            <a:pathLst>
              <a:path w="2700020" h="3397885">
                <a:moveTo>
                  <a:pt x="0" y="3397478"/>
                </a:moveTo>
                <a:lnTo>
                  <a:pt x="2699994" y="3397478"/>
                </a:lnTo>
                <a:lnTo>
                  <a:pt x="2699994" y="0"/>
                </a:lnTo>
                <a:lnTo>
                  <a:pt x="0" y="0"/>
                </a:lnTo>
                <a:lnTo>
                  <a:pt x="0" y="339747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6732999" y="2662859"/>
            <a:ext cx="2925021" cy="3600450"/>
          </a:xfrm>
          <a:custGeom>
            <a:avLst/>
            <a:gdLst/>
            <a:ahLst/>
            <a:cxnLst/>
            <a:rect l="l" t="t" r="r" b="b"/>
            <a:pathLst>
              <a:path w="2700020" h="3600450">
                <a:moveTo>
                  <a:pt x="0" y="0"/>
                </a:moveTo>
                <a:lnTo>
                  <a:pt x="2699994" y="0"/>
                </a:lnTo>
                <a:lnTo>
                  <a:pt x="2699994" y="3600005"/>
                </a:lnTo>
                <a:lnTo>
                  <a:pt x="0" y="360000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 txBox="1"/>
          <p:nvPr/>
        </p:nvSpPr>
        <p:spPr>
          <a:xfrm>
            <a:off x="8392266" y="2964109"/>
            <a:ext cx="1180465" cy="244265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560058" algn="l"/>
              </a:tabLst>
            </a:pPr>
            <a:r>
              <a:rPr sz="1500" spc="-21" dirty="0">
                <a:latin typeface="Arial"/>
                <a:cs typeface="Arial"/>
              </a:rPr>
              <a:t>от	</a:t>
            </a:r>
            <a:r>
              <a:rPr sz="1500" spc="-10" dirty="0">
                <a:latin typeface="Arial"/>
                <a:cs typeface="Arial"/>
              </a:rPr>
              <a:t>других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32056" y="2964108"/>
            <a:ext cx="1229995" cy="721319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R="5321">
              <a:spcBef>
                <a:spcPts val="105"/>
              </a:spcBef>
            </a:pPr>
            <a:r>
              <a:rPr sz="1500" spc="-6" dirty="0">
                <a:latin typeface="Arial"/>
                <a:cs typeface="Arial"/>
              </a:rPr>
              <a:t>Поступления  </a:t>
            </a:r>
            <a:r>
              <a:rPr sz="1500" spc="-16" dirty="0">
                <a:latin typeface="Arial"/>
                <a:cs typeface="Arial"/>
              </a:rPr>
              <a:t>бюджетов  </a:t>
            </a:r>
            <a:r>
              <a:rPr sz="1500" dirty="0">
                <a:latin typeface="Arial"/>
                <a:cs typeface="Arial"/>
              </a:rPr>
              <a:t>т</a:t>
            </a:r>
            <a:r>
              <a:rPr sz="1500" spc="-16" dirty="0">
                <a:latin typeface="Arial"/>
                <a:cs typeface="Arial"/>
              </a:rPr>
              <a:t>р</a:t>
            </a:r>
            <a:r>
              <a:rPr sz="1500" spc="-6" dirty="0">
                <a:latin typeface="Arial"/>
                <a:cs typeface="Arial"/>
              </a:rPr>
              <a:t>а</a:t>
            </a:r>
            <a:r>
              <a:rPr sz="1500" spc="-10" dirty="0">
                <a:latin typeface="Arial"/>
                <a:cs typeface="Arial"/>
              </a:rPr>
              <a:t>н</a:t>
            </a:r>
            <a:r>
              <a:rPr sz="1500" dirty="0">
                <a:latin typeface="Arial"/>
                <a:cs typeface="Arial"/>
              </a:rPr>
              <a:t>с</a:t>
            </a:r>
            <a:r>
              <a:rPr sz="1500" spc="-6" dirty="0">
                <a:latin typeface="Arial"/>
                <a:cs typeface="Arial"/>
              </a:rPr>
              <a:t>фе</a:t>
            </a:r>
            <a:r>
              <a:rPr sz="1500" spc="-52" dirty="0">
                <a:latin typeface="Arial"/>
                <a:cs typeface="Arial"/>
              </a:rPr>
              <a:t>р</a:t>
            </a:r>
            <a:r>
              <a:rPr sz="1500" dirty="0">
                <a:latin typeface="Arial"/>
                <a:cs typeface="Arial"/>
              </a:rPr>
              <a:t>т</a:t>
            </a:r>
            <a:r>
              <a:rPr sz="1500" spc="-6" dirty="0">
                <a:latin typeface="Arial"/>
                <a:cs typeface="Arial"/>
              </a:rPr>
              <a:t>ы</a:t>
            </a:r>
            <a:r>
              <a:rPr sz="1500" spc="-16" dirty="0">
                <a:latin typeface="Arial"/>
                <a:cs typeface="Arial"/>
              </a:rPr>
              <a:t>)</a:t>
            </a:r>
            <a:r>
              <a:rPr sz="1500" dirty="0">
                <a:latin typeface="Arial"/>
                <a:cs typeface="Arial"/>
              </a:rPr>
              <a:t>,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8096721" y="3177543"/>
            <a:ext cx="1476957" cy="490487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277368" marR="5321" indent="-278034">
              <a:spcBef>
                <a:spcPts val="105"/>
              </a:spcBef>
            </a:pPr>
            <a:r>
              <a:rPr sz="1500" dirty="0">
                <a:latin typeface="Arial"/>
                <a:cs typeface="Arial"/>
              </a:rPr>
              <a:t>(</a:t>
            </a:r>
            <a:r>
              <a:rPr sz="1500" spc="-21" dirty="0">
                <a:latin typeface="Arial"/>
                <a:cs typeface="Arial"/>
              </a:rPr>
              <a:t>м</a:t>
            </a:r>
            <a:r>
              <a:rPr sz="1500" spc="-27" dirty="0">
                <a:latin typeface="Arial"/>
                <a:cs typeface="Arial"/>
              </a:rPr>
              <a:t>е</a:t>
            </a:r>
            <a:r>
              <a:rPr sz="1500" dirty="0">
                <a:latin typeface="Arial"/>
                <a:cs typeface="Arial"/>
              </a:rPr>
              <a:t>ж</a:t>
            </a:r>
            <a:r>
              <a:rPr sz="1500" spc="-6" dirty="0">
                <a:latin typeface="Arial"/>
                <a:cs typeface="Arial"/>
              </a:rPr>
              <a:t>б</a:t>
            </a:r>
            <a:r>
              <a:rPr sz="1500" spc="-37" dirty="0">
                <a:latin typeface="Arial"/>
                <a:cs typeface="Arial"/>
              </a:rPr>
              <a:t>ю</a:t>
            </a:r>
            <a:r>
              <a:rPr sz="1500" spc="-6" dirty="0">
                <a:latin typeface="Arial"/>
                <a:cs typeface="Arial"/>
              </a:rPr>
              <a:t>дж</a:t>
            </a:r>
            <a:r>
              <a:rPr sz="1500" spc="-52" dirty="0">
                <a:latin typeface="Arial"/>
                <a:cs typeface="Arial"/>
              </a:rPr>
              <a:t>е</a:t>
            </a:r>
            <a:r>
              <a:rPr sz="1500" spc="-10" dirty="0">
                <a:latin typeface="Arial"/>
                <a:cs typeface="Arial"/>
              </a:rPr>
              <a:t>т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6" dirty="0">
                <a:latin typeface="Arial"/>
                <a:cs typeface="Arial"/>
              </a:rPr>
              <a:t>ы</a:t>
            </a:r>
            <a:r>
              <a:rPr sz="1500" dirty="0">
                <a:latin typeface="Arial"/>
                <a:cs typeface="Arial"/>
              </a:rPr>
              <a:t>е  </a:t>
            </a:r>
            <a:r>
              <a:rPr sz="1500" spc="-16" dirty="0">
                <a:latin typeface="Arial"/>
                <a:cs typeface="Arial"/>
              </a:rPr>
              <a:t>о</a:t>
            </a:r>
            <a:r>
              <a:rPr sz="1500" spc="-6" dirty="0">
                <a:latin typeface="Arial"/>
                <a:cs typeface="Arial"/>
              </a:rPr>
              <a:t>р</a:t>
            </a:r>
            <a:r>
              <a:rPr sz="1500" spc="-37" dirty="0">
                <a:latin typeface="Arial"/>
                <a:cs typeface="Arial"/>
              </a:rPr>
              <a:t>г</a:t>
            </a:r>
            <a:r>
              <a:rPr sz="1500" spc="-6" dirty="0">
                <a:latin typeface="Arial"/>
                <a:cs typeface="Arial"/>
              </a:rPr>
              <a:t>а</a:t>
            </a:r>
            <a:r>
              <a:rPr sz="1500" dirty="0">
                <a:latin typeface="Arial"/>
                <a:cs typeface="Arial"/>
              </a:rPr>
              <a:t>н</a:t>
            </a:r>
            <a:r>
              <a:rPr sz="1500" spc="-6" dirty="0">
                <a:latin typeface="Arial"/>
                <a:cs typeface="Arial"/>
              </a:rPr>
              <a:t>и</a:t>
            </a:r>
            <a:r>
              <a:rPr sz="1500" spc="-10" dirty="0">
                <a:latin typeface="Arial"/>
                <a:cs typeface="Arial"/>
              </a:rPr>
              <a:t>з</a:t>
            </a:r>
            <a:r>
              <a:rPr sz="1500" spc="-6" dirty="0">
                <a:latin typeface="Arial"/>
                <a:cs typeface="Arial"/>
              </a:rPr>
              <a:t>аций</a:t>
            </a:r>
            <a:r>
              <a:rPr sz="1500" dirty="0">
                <a:latin typeface="Arial"/>
                <a:cs typeface="Arial"/>
              </a:rPr>
              <a:t>,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832250" y="3604413"/>
            <a:ext cx="2738597" cy="475098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R="5321">
              <a:spcBef>
                <a:spcPts val="105"/>
              </a:spcBef>
            </a:pPr>
            <a:r>
              <a:rPr sz="1500" spc="-6" dirty="0">
                <a:latin typeface="Arial"/>
                <a:cs typeface="Arial"/>
              </a:rPr>
              <a:t>граждан (кроме </a:t>
            </a:r>
            <a:r>
              <a:rPr sz="1500" spc="-10" dirty="0">
                <a:latin typeface="Arial"/>
                <a:cs typeface="Arial"/>
              </a:rPr>
              <a:t>налоговых </a:t>
            </a:r>
            <a:r>
              <a:rPr sz="1500" dirty="0">
                <a:latin typeface="Arial"/>
                <a:cs typeface="Arial"/>
              </a:rPr>
              <a:t>и  </a:t>
            </a:r>
            <a:r>
              <a:rPr sz="1500" spc="-6" dirty="0">
                <a:latin typeface="Arial"/>
                <a:cs typeface="Arial"/>
              </a:rPr>
              <a:t>неналоговых</a:t>
            </a:r>
            <a:r>
              <a:rPr sz="1500" spc="-31" dirty="0">
                <a:latin typeface="Arial"/>
                <a:cs typeface="Arial"/>
              </a:rPr>
              <a:t> </a:t>
            </a:r>
            <a:r>
              <a:rPr sz="1500" spc="-16" dirty="0">
                <a:latin typeface="Arial"/>
                <a:cs typeface="Arial"/>
              </a:rPr>
              <a:t>доходов)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32144" y="2234820"/>
            <a:ext cx="2925710" cy="613410"/>
          </a:xfrm>
          <a:custGeom>
            <a:avLst/>
            <a:gdLst/>
            <a:ahLst/>
            <a:cxnLst/>
            <a:rect l="l" t="t" r="r" b="b"/>
            <a:pathLst>
              <a:path w="2700655" h="613410">
                <a:moveTo>
                  <a:pt x="0" y="0"/>
                </a:moveTo>
                <a:lnTo>
                  <a:pt x="2700566" y="0"/>
                </a:lnTo>
                <a:lnTo>
                  <a:pt x="2700566" y="612952"/>
                </a:lnTo>
                <a:lnTo>
                  <a:pt x="0" y="612952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232144" y="2234820"/>
            <a:ext cx="2925710" cy="613410"/>
          </a:xfrm>
          <a:custGeom>
            <a:avLst/>
            <a:gdLst/>
            <a:ahLst/>
            <a:cxnLst/>
            <a:rect l="l" t="t" r="r" b="b"/>
            <a:pathLst>
              <a:path w="2700655" h="613410">
                <a:moveTo>
                  <a:pt x="0" y="0"/>
                </a:moveTo>
                <a:lnTo>
                  <a:pt x="2700566" y="0"/>
                </a:lnTo>
                <a:lnTo>
                  <a:pt x="2700566" y="612952"/>
                </a:lnTo>
                <a:lnTo>
                  <a:pt x="0" y="61295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31"/>
          <p:cNvSpPr txBox="1"/>
          <p:nvPr/>
        </p:nvSpPr>
        <p:spPr>
          <a:xfrm>
            <a:off x="862942" y="2248171"/>
            <a:ext cx="1664071" cy="598208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258744" marR="5321" indent="-246106">
              <a:spcBef>
                <a:spcPts val="105"/>
              </a:spcBef>
            </a:pPr>
            <a:r>
              <a:rPr sz="1900" b="1" spc="-6" dirty="0">
                <a:latin typeface="Arial"/>
                <a:cs typeface="Arial"/>
              </a:rPr>
              <a:t>Н</a:t>
            </a:r>
            <a:r>
              <a:rPr sz="1900" b="1" spc="-31" dirty="0">
                <a:latin typeface="Arial"/>
                <a:cs typeface="Arial"/>
              </a:rPr>
              <a:t>А</a:t>
            </a:r>
            <a:r>
              <a:rPr sz="1900" b="1" spc="-6" dirty="0">
                <a:latin typeface="Arial"/>
                <a:cs typeface="Arial"/>
              </a:rPr>
              <a:t>Л</a:t>
            </a:r>
            <a:r>
              <a:rPr sz="1900" b="1" dirty="0">
                <a:latin typeface="Arial"/>
                <a:cs typeface="Arial"/>
              </a:rPr>
              <a:t>О</a:t>
            </a:r>
            <a:r>
              <a:rPr sz="1900" b="1" spc="-27" dirty="0">
                <a:latin typeface="Arial"/>
                <a:cs typeface="Arial"/>
              </a:rPr>
              <a:t>Г</a:t>
            </a:r>
            <a:r>
              <a:rPr sz="1900" b="1" dirty="0">
                <a:latin typeface="Arial"/>
                <a:cs typeface="Arial"/>
              </a:rPr>
              <a:t>О</a:t>
            </a:r>
            <a:r>
              <a:rPr sz="1900" b="1" spc="-6" dirty="0">
                <a:latin typeface="Arial"/>
                <a:cs typeface="Arial"/>
              </a:rPr>
              <a:t>В</a:t>
            </a:r>
            <a:r>
              <a:rPr sz="1900" b="1" dirty="0">
                <a:latin typeface="Arial"/>
                <a:cs typeface="Arial"/>
              </a:rPr>
              <a:t>ЫЕ  </a:t>
            </a:r>
            <a:r>
              <a:rPr sz="1900" b="1" spc="-27" dirty="0">
                <a:latin typeface="Arial"/>
                <a:cs typeface="Arial"/>
              </a:rPr>
              <a:t>ДОХОДЫ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15003" y="2250452"/>
            <a:ext cx="3276547" cy="612313"/>
          </a:xfrm>
          <a:prstGeom prst="rect">
            <a:avLst/>
          </a:prstGeom>
          <a:solidFill>
            <a:schemeClr val="bg2">
              <a:lumMod val="75000"/>
            </a:schemeClr>
          </a:solidFill>
          <a:ln w="26187">
            <a:solidFill>
              <a:srgbClr val="6F6FBC"/>
            </a:solidFill>
          </a:ln>
        </p:spPr>
        <p:txBody>
          <a:bodyPr vert="horz" wrap="square" lIns="0" tIns="27271" rIns="0" bIns="0" rtlCol="0">
            <a:spAutoFit/>
          </a:bodyPr>
          <a:lstStyle/>
          <a:p>
            <a:pPr marL="1038301" marR="617926" indent="-412394">
              <a:spcBef>
                <a:spcPts val="214"/>
              </a:spcBef>
            </a:pPr>
            <a:r>
              <a:rPr sz="1900" b="1" spc="-6" dirty="0">
                <a:latin typeface="Arial"/>
                <a:cs typeface="Arial"/>
              </a:rPr>
              <a:t>НЕН</a:t>
            </a:r>
            <a:r>
              <a:rPr sz="1900" b="1" spc="-31" dirty="0">
                <a:latin typeface="Arial"/>
                <a:cs typeface="Arial"/>
              </a:rPr>
              <a:t>А</a:t>
            </a:r>
            <a:r>
              <a:rPr sz="1900" b="1" spc="-6" dirty="0">
                <a:latin typeface="Arial"/>
                <a:cs typeface="Arial"/>
              </a:rPr>
              <a:t>Л</a:t>
            </a:r>
            <a:r>
              <a:rPr sz="1900" b="1" dirty="0">
                <a:latin typeface="Arial"/>
                <a:cs typeface="Arial"/>
              </a:rPr>
              <a:t>О</a:t>
            </a:r>
            <a:r>
              <a:rPr sz="1900" b="1" spc="-27" dirty="0">
                <a:latin typeface="Arial"/>
                <a:cs typeface="Arial"/>
              </a:rPr>
              <a:t>Г</a:t>
            </a:r>
            <a:r>
              <a:rPr sz="1900" b="1" dirty="0">
                <a:latin typeface="Arial"/>
                <a:cs typeface="Arial"/>
              </a:rPr>
              <a:t>О</a:t>
            </a:r>
            <a:r>
              <a:rPr sz="1900" b="1" spc="-6" dirty="0">
                <a:latin typeface="Arial"/>
                <a:cs typeface="Arial"/>
              </a:rPr>
              <a:t>В</a:t>
            </a:r>
            <a:r>
              <a:rPr sz="1900" b="1" dirty="0">
                <a:latin typeface="Arial"/>
                <a:cs typeface="Arial"/>
              </a:rPr>
              <a:t>ЫЕ  </a:t>
            </a:r>
            <a:r>
              <a:rPr sz="1900" b="1" spc="-27" dirty="0">
                <a:latin typeface="Arial"/>
                <a:cs typeface="Arial"/>
              </a:rPr>
              <a:t>ДОХОДЫ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732999" y="2253386"/>
            <a:ext cx="2925021" cy="612140"/>
          </a:xfrm>
          <a:custGeom>
            <a:avLst/>
            <a:gdLst/>
            <a:ahLst/>
            <a:cxnLst/>
            <a:rect l="l" t="t" r="r" b="b"/>
            <a:pathLst>
              <a:path w="2700020" h="612139">
                <a:moveTo>
                  <a:pt x="0" y="0"/>
                </a:moveTo>
                <a:lnTo>
                  <a:pt x="2699994" y="0"/>
                </a:lnTo>
                <a:lnTo>
                  <a:pt x="2699994" y="612000"/>
                </a:lnTo>
                <a:lnTo>
                  <a:pt x="0" y="61200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6732999" y="2253386"/>
            <a:ext cx="2925021" cy="612140"/>
          </a:xfrm>
          <a:custGeom>
            <a:avLst/>
            <a:gdLst/>
            <a:ahLst/>
            <a:cxnLst/>
            <a:rect l="l" t="t" r="r" b="b"/>
            <a:pathLst>
              <a:path w="2700020" h="612139">
                <a:moveTo>
                  <a:pt x="0" y="0"/>
                </a:moveTo>
                <a:lnTo>
                  <a:pt x="2699994" y="0"/>
                </a:lnTo>
                <a:lnTo>
                  <a:pt x="2699994" y="612000"/>
                </a:lnTo>
                <a:lnTo>
                  <a:pt x="0" y="6120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 txBox="1"/>
          <p:nvPr/>
        </p:nvSpPr>
        <p:spPr>
          <a:xfrm>
            <a:off x="6732999" y="2253386"/>
            <a:ext cx="2925021" cy="611641"/>
          </a:xfrm>
          <a:prstGeom prst="rect">
            <a:avLst/>
          </a:prstGeom>
          <a:solidFill>
            <a:srgbClr val="92D050"/>
          </a:solidFill>
          <a:ln w="25400">
            <a:solidFill>
              <a:srgbClr val="6F6FBC"/>
            </a:solidFill>
          </a:ln>
        </p:spPr>
        <p:txBody>
          <a:bodyPr vert="horz" wrap="square" lIns="0" tIns="26606" rIns="0" bIns="0" rtlCol="0">
            <a:spAutoFit/>
          </a:bodyPr>
          <a:lstStyle/>
          <a:p>
            <a:pPr marL="494873" marR="290671" indent="-198216">
              <a:spcBef>
                <a:spcPts val="209"/>
              </a:spcBef>
            </a:pPr>
            <a:r>
              <a:rPr sz="1900" b="1" dirty="0">
                <a:latin typeface="Arial"/>
                <a:cs typeface="Arial"/>
              </a:rPr>
              <a:t>БЕЗ</a:t>
            </a:r>
            <a:r>
              <a:rPr sz="1900" b="1" spc="-58" dirty="0">
                <a:latin typeface="Arial"/>
                <a:cs typeface="Arial"/>
              </a:rPr>
              <a:t>В</a:t>
            </a:r>
            <a:r>
              <a:rPr sz="1900" b="1" dirty="0">
                <a:latin typeface="Arial"/>
                <a:cs typeface="Arial"/>
              </a:rPr>
              <a:t>ОЗ</a:t>
            </a:r>
            <a:r>
              <a:rPr sz="1900" b="1" spc="-6" dirty="0">
                <a:latin typeface="Arial"/>
                <a:cs typeface="Arial"/>
              </a:rPr>
              <a:t>МЕ</a:t>
            </a:r>
            <a:r>
              <a:rPr sz="1900" b="1" dirty="0">
                <a:latin typeface="Arial"/>
                <a:cs typeface="Arial"/>
              </a:rPr>
              <a:t>ЗД</a:t>
            </a:r>
            <a:r>
              <a:rPr sz="1900" b="1" spc="-6" dirty="0">
                <a:latin typeface="Arial"/>
                <a:cs typeface="Arial"/>
              </a:rPr>
              <a:t>Н</a:t>
            </a:r>
            <a:r>
              <a:rPr sz="1900" b="1" dirty="0">
                <a:latin typeface="Arial"/>
                <a:cs typeface="Arial"/>
              </a:rPr>
              <a:t>ЫЕ  </a:t>
            </a:r>
            <a:r>
              <a:rPr sz="1900" b="1" spc="-10" dirty="0">
                <a:latin typeface="Arial"/>
                <a:cs typeface="Arial"/>
              </a:rPr>
              <a:t>ПОСТУПЛЕНИЯ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547790" y="2018988"/>
            <a:ext cx="6811063" cy="1905"/>
          </a:xfrm>
          <a:custGeom>
            <a:avLst/>
            <a:gdLst/>
            <a:ahLst/>
            <a:cxnLst/>
            <a:rect l="l" t="t" r="r" b="b"/>
            <a:pathLst>
              <a:path w="6287134" h="1905">
                <a:moveTo>
                  <a:pt x="0" y="0"/>
                </a:moveTo>
                <a:lnTo>
                  <a:pt x="6286538" y="1587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37"/>
          <p:cNvSpPr/>
          <p:nvPr/>
        </p:nvSpPr>
        <p:spPr>
          <a:xfrm>
            <a:off x="1565603" y="2020420"/>
            <a:ext cx="688" cy="186690"/>
          </a:xfrm>
          <a:custGeom>
            <a:avLst/>
            <a:gdLst/>
            <a:ahLst/>
            <a:cxnLst/>
            <a:rect l="l" t="t" r="r" b="b"/>
            <a:pathLst>
              <a:path w="634" h="186689">
                <a:moveTo>
                  <a:pt x="171" y="-14287"/>
                </a:moveTo>
                <a:lnTo>
                  <a:pt x="171" y="200583"/>
                </a:lnTo>
              </a:path>
            </a:pathLst>
          </a:custGeom>
          <a:ln w="2891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1511590" y="2120902"/>
            <a:ext cx="108690" cy="86360"/>
          </a:xfrm>
          <a:custGeom>
            <a:avLst/>
            <a:gdLst/>
            <a:ahLst/>
            <a:cxnLst/>
            <a:rect l="l" t="t" r="r" b="b"/>
            <a:pathLst>
              <a:path w="100330" h="86360">
                <a:moveTo>
                  <a:pt x="0" y="0"/>
                </a:moveTo>
                <a:lnTo>
                  <a:pt x="49847" y="85813"/>
                </a:lnTo>
                <a:lnTo>
                  <a:pt x="100012" y="177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8343836" y="2018988"/>
            <a:ext cx="2064" cy="186055"/>
          </a:xfrm>
          <a:custGeom>
            <a:avLst/>
            <a:gdLst/>
            <a:ahLst/>
            <a:cxnLst/>
            <a:rect l="l" t="t" r="r" b="b"/>
            <a:pathLst>
              <a:path w="1904" h="186055">
                <a:moveTo>
                  <a:pt x="692" y="-14287"/>
                </a:moveTo>
                <a:lnTo>
                  <a:pt x="692" y="200317"/>
                </a:lnTo>
              </a:path>
            </a:pathLst>
          </a:custGeom>
          <a:ln w="2995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40"/>
          <p:cNvSpPr/>
          <p:nvPr/>
        </p:nvSpPr>
        <p:spPr>
          <a:xfrm>
            <a:off x="8290361" y="2118913"/>
            <a:ext cx="108690" cy="86360"/>
          </a:xfrm>
          <a:custGeom>
            <a:avLst/>
            <a:gdLst/>
            <a:ahLst/>
            <a:cxnLst/>
            <a:rect l="l" t="t" r="r" b="b"/>
            <a:pathLst>
              <a:path w="100329" h="86360">
                <a:moveTo>
                  <a:pt x="100012" y="749"/>
                </a:moveTo>
                <a:lnTo>
                  <a:pt x="49364" y="86093"/>
                </a:lnTo>
                <a:lnTo>
                  <a:pt x="0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41"/>
          <p:cNvSpPr/>
          <p:nvPr/>
        </p:nvSpPr>
        <p:spPr>
          <a:xfrm>
            <a:off x="4964398" y="2018988"/>
            <a:ext cx="2064" cy="186055"/>
          </a:xfrm>
          <a:custGeom>
            <a:avLst/>
            <a:gdLst/>
            <a:ahLst/>
            <a:cxnLst/>
            <a:rect l="l" t="t" r="r" b="b"/>
            <a:pathLst>
              <a:path w="1904" h="186055">
                <a:moveTo>
                  <a:pt x="692" y="-14287"/>
                </a:moveTo>
                <a:lnTo>
                  <a:pt x="692" y="200317"/>
                </a:lnTo>
              </a:path>
            </a:pathLst>
          </a:custGeom>
          <a:ln w="2995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42"/>
          <p:cNvSpPr/>
          <p:nvPr/>
        </p:nvSpPr>
        <p:spPr>
          <a:xfrm>
            <a:off x="4910924" y="2118913"/>
            <a:ext cx="108690" cy="86360"/>
          </a:xfrm>
          <a:custGeom>
            <a:avLst/>
            <a:gdLst/>
            <a:ahLst/>
            <a:cxnLst/>
            <a:rect l="l" t="t" r="r" b="b"/>
            <a:pathLst>
              <a:path w="100329" h="86360">
                <a:moveTo>
                  <a:pt x="100012" y="749"/>
                </a:moveTo>
                <a:lnTo>
                  <a:pt x="49364" y="86093"/>
                </a:lnTo>
                <a:lnTo>
                  <a:pt x="0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43"/>
          <p:cNvSpPr txBox="1"/>
          <p:nvPr/>
        </p:nvSpPr>
        <p:spPr>
          <a:xfrm>
            <a:off x="326387" y="1457184"/>
            <a:ext cx="584041" cy="152812"/>
          </a:xfrm>
          <a:prstGeom prst="rect">
            <a:avLst/>
          </a:prstGeom>
        </p:spPr>
        <p:txBody>
          <a:bodyPr vert="horz" wrap="square" lIns="0" tIns="13303" rIns="0" bIns="0" rtlCol="0">
            <a:spAutoFit/>
          </a:bodyPr>
          <a:lstStyle/>
          <a:p>
            <a:pPr marL="13303">
              <a:spcBef>
                <a:spcPts val="105"/>
              </a:spcBef>
            </a:pPr>
            <a:r>
              <a:rPr sz="900" b="1" spc="-6" dirty="0">
                <a:latin typeface="Bookman Old Style"/>
                <a:cs typeface="Bookman Old Style"/>
              </a:rPr>
              <a:t>Бюджет</a:t>
            </a:r>
            <a:endParaRPr sz="900" dirty="0">
              <a:latin typeface="Bookman Old Style"/>
              <a:cs typeface="Bookman Old Sty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320560" y="902578"/>
            <a:ext cx="9585440" cy="144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44488" y="188640"/>
            <a:ext cx="9198703" cy="515667"/>
          </a:xfrm>
          <a:prstGeom prst="rect">
            <a:avLst/>
          </a:prstGeom>
        </p:spPr>
        <p:txBody>
          <a:bodyPr wrap="square" lIns="83960" tIns="41980" rIns="83960" bIns="41980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17009" y="1274201"/>
            <a:ext cx="9066348" cy="271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82" tIns="47891" rIns="95782" bIns="47891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расходов 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очередном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финансовом году за счет средств соответствующих бюджетов.</a:t>
            </a:r>
          </a:p>
          <a:p>
            <a:pPr algn="just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Принципы формирования расходов бюджета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по разделам;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по ведомствам;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по муниципальным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программам Ницинского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17127" y="3886079"/>
            <a:ext cx="8502650" cy="35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Разделы классификации расходов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бюджета сельского поселения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920552" y="4356517"/>
            <a:ext cx="7820649" cy="192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82" tIns="47891" rIns="95782" bIns="47891" anchor="ctr">
            <a:spAutoFit/>
          </a:bodyPr>
          <a:lstStyle/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01 – «общегосударственные вопросы»</a:t>
            </a:r>
          </a:p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02 – «национальная оборона»</a:t>
            </a:r>
          </a:p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03 – «национальная безопасность и правоохранительная деятельность»</a:t>
            </a:r>
          </a:p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04 – «национальная экономика»</a:t>
            </a:r>
          </a:p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05 – «жилищно-коммунальное хозяйство»</a:t>
            </a:r>
          </a:p>
          <a:p>
            <a:pPr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08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«культура, кинематография»</a:t>
            </a:r>
          </a:p>
          <a:p>
            <a:pPr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«социальная политика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320560" y="902578"/>
            <a:ext cx="9585440" cy="144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72480" y="116632"/>
            <a:ext cx="9198703" cy="638778"/>
          </a:xfrm>
          <a:prstGeom prst="rect">
            <a:avLst/>
          </a:prstGeom>
        </p:spPr>
        <p:txBody>
          <a:bodyPr wrap="square" lIns="83960" tIns="41980" rIns="83960" bIns="41980">
            <a:spAutoFit/>
          </a:bodyPr>
          <a:lstStyle/>
          <a:p>
            <a:pPr algn="ctr"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Межбюджетные трансферты – основной вид</a:t>
            </a:r>
          </a:p>
          <a:p>
            <a:pPr algn="ctr"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безвозмездных перечислений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44488" y="1124744"/>
            <a:ext cx="9205393" cy="608000"/>
          </a:xfrm>
          <a:prstGeom prst="rect">
            <a:avLst/>
          </a:prstGeom>
        </p:spPr>
        <p:txBody>
          <a:bodyPr wrap="square" lIns="83960" tIns="41980" rIns="83960" bIns="41980">
            <a:sp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это денежные средства, перечисляемые из одного бюджета бюджетной системы Российской Федерации другому.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Group 64"/>
          <p:cNvGraphicFramePr>
            <a:graphicFrameLocks noGrp="1"/>
          </p:cNvGraphicFramePr>
          <p:nvPr/>
        </p:nvGraphicFramePr>
        <p:xfrm>
          <a:off x="683832" y="1916832"/>
          <a:ext cx="8745201" cy="4724182"/>
        </p:xfrm>
        <a:graphic>
          <a:graphicData uri="http://schemas.openxmlformats.org/drawingml/2006/table">
            <a:tbl>
              <a:tblPr/>
              <a:tblGrid>
                <a:gridCol w="3946949"/>
                <a:gridCol w="4798252"/>
              </a:tblGrid>
              <a:tr h="594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Виды межбюджетных трансфертов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  <a:tr h="694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(от лат. «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Dotatio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- дар,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пожертвование)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Предоставляются без определения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конкретной цели их использования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  <a:tr h="119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 (от лат. «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Subvenire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приходить на помощь)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финансирование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«переданных» другим публично-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правовым образованиям государственных полномочий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  <a:tr h="93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 (от лат. «Subsidium» 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поддержка)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условиях долевого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расходов других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бюджетов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  <a:tr h="1298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финансирование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«переданных» другим публично-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правовым образованиям полномочий по решению вопросов местного значения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9" descr="Счастье, здоровье, деньги, дорога, любовь - Страница 342 - Гадания и Предсказания - Форум волшебников с www.simoron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2422" y="1356039"/>
            <a:ext cx="241802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320560" y="902578"/>
            <a:ext cx="9585440" cy="144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44488" y="260648"/>
            <a:ext cx="9198703" cy="515667"/>
          </a:xfrm>
          <a:prstGeom prst="rect">
            <a:avLst/>
          </a:prstGeom>
        </p:spPr>
        <p:txBody>
          <a:bodyPr wrap="square" lIns="83960" tIns="41980" rIns="83960" bIns="41980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 и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504728" y="980728"/>
            <a:ext cx="4515131" cy="35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782" tIns="47891" rIns="95782" bIns="47891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Доходы – Расходы = -Дефицит (+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5" name="Oval 30"/>
          <p:cNvSpPr>
            <a:spLocks noChangeArrowheads="1"/>
          </p:cNvSpPr>
          <p:nvPr/>
        </p:nvSpPr>
        <p:spPr bwMode="auto">
          <a:xfrm>
            <a:off x="6078022" y="4012021"/>
            <a:ext cx="3042312" cy="863600"/>
          </a:xfrm>
          <a:prstGeom prst="ellipse">
            <a:avLst/>
          </a:prstGeom>
          <a:solidFill>
            <a:srgbClr val="7D9EC5"/>
          </a:solidFill>
          <a:ln w="9525">
            <a:solidFill>
              <a:srgbClr val="7D9EC5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endParaRPr lang="ru-RU"/>
          </a:p>
        </p:txBody>
      </p:sp>
      <p:sp>
        <p:nvSpPr>
          <p:cNvPr id="16" name="Oval 29"/>
          <p:cNvSpPr>
            <a:spLocks noChangeArrowheads="1"/>
          </p:cNvSpPr>
          <p:nvPr/>
        </p:nvSpPr>
        <p:spPr bwMode="auto">
          <a:xfrm>
            <a:off x="1217479" y="3951376"/>
            <a:ext cx="3198812" cy="863600"/>
          </a:xfrm>
          <a:prstGeom prst="ellipse">
            <a:avLst/>
          </a:prstGeom>
          <a:solidFill>
            <a:srgbClr val="E1C0BD"/>
          </a:solidFill>
          <a:ln w="9525">
            <a:solidFill>
              <a:srgbClr val="E1C0BD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endParaRPr lang="ru-RU"/>
          </a:p>
        </p:txBody>
      </p:sp>
      <p:pic>
        <p:nvPicPr>
          <p:cNvPr id="17" name="Picture 6" descr="Счастье, здоровье, деньги, дорога, любовь - Страница 342 - Гадания и Предсказания - Форум волшебников с www.simoron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6575" y="2033923"/>
            <a:ext cx="1866181" cy="146810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1208584" y="2060848"/>
            <a:ext cx="1014677" cy="647700"/>
          </a:xfrm>
          <a:custGeom>
            <a:avLst/>
            <a:gdLst>
              <a:gd name="T0" fmla="*/ 20305204 w 21600"/>
              <a:gd name="T1" fmla="*/ 0 h 21600"/>
              <a:gd name="T2" fmla="*/ 5076767 w 21600"/>
              <a:gd name="T3" fmla="*/ 9711002 h 21600"/>
              <a:gd name="T4" fmla="*/ 20305204 w 21600"/>
              <a:gd name="T5" fmla="*/ 4855501 h 21600"/>
              <a:gd name="T6" fmla="*/ 45690958 w 21600"/>
              <a:gd name="T7" fmla="*/ 9711002 h 21600"/>
              <a:gd name="T8" fmla="*/ 35537415 w 21600"/>
              <a:gd name="T9" fmla="*/ 14566502 h 21600"/>
              <a:gd name="T10" fmla="*/ 25383883 w 21600"/>
              <a:gd name="T11" fmla="*/ 9711002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2" tIns="47891" rIns="95782" bIns="47891" anchor="ctr"/>
          <a:lstStyle/>
          <a:p>
            <a:endParaRPr lang="ru-RU"/>
          </a:p>
        </p:txBody>
      </p:sp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3910" y="1484784"/>
            <a:ext cx="2820893" cy="201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4016896" y="1340768"/>
            <a:ext cx="1014677" cy="576263"/>
          </a:xfrm>
          <a:custGeom>
            <a:avLst/>
            <a:gdLst>
              <a:gd name="T0" fmla="*/ 20305204 w 21600"/>
              <a:gd name="T1" fmla="*/ 0 h 21600"/>
              <a:gd name="T2" fmla="*/ 5076767 w 21600"/>
              <a:gd name="T3" fmla="*/ 7687029 h 21600"/>
              <a:gd name="T4" fmla="*/ 20305204 w 21600"/>
              <a:gd name="T5" fmla="*/ 3843514 h 21600"/>
              <a:gd name="T6" fmla="*/ 45690958 w 21600"/>
              <a:gd name="T7" fmla="*/ 7687029 h 21600"/>
              <a:gd name="T8" fmla="*/ 35537415 w 21600"/>
              <a:gd name="T9" fmla="*/ 11530515 h 21600"/>
              <a:gd name="T10" fmla="*/ 25383883 w 21600"/>
              <a:gd name="T11" fmla="*/ 768702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2" tIns="47891" rIns="95782" bIns="47891" anchor="ctr"/>
          <a:lstStyle/>
          <a:p>
            <a:endParaRPr lang="ru-RU"/>
          </a:p>
        </p:txBody>
      </p:sp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3320" y="2348880"/>
            <a:ext cx="1872854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AutoShape 15"/>
          <p:cNvSpPr>
            <a:spLocks noChangeArrowheads="1"/>
          </p:cNvSpPr>
          <p:nvPr/>
        </p:nvSpPr>
        <p:spPr bwMode="auto">
          <a:xfrm>
            <a:off x="5745088" y="1412776"/>
            <a:ext cx="1014677" cy="647700"/>
          </a:xfrm>
          <a:custGeom>
            <a:avLst/>
            <a:gdLst>
              <a:gd name="T0" fmla="*/ 20305204 w 21600"/>
              <a:gd name="T1" fmla="*/ 0 h 21600"/>
              <a:gd name="T2" fmla="*/ 5076767 w 21600"/>
              <a:gd name="T3" fmla="*/ 9711002 h 21600"/>
              <a:gd name="T4" fmla="*/ 20305204 w 21600"/>
              <a:gd name="T5" fmla="*/ 4855501 h 21600"/>
              <a:gd name="T6" fmla="*/ 45690958 w 21600"/>
              <a:gd name="T7" fmla="*/ 9711002 h 21600"/>
              <a:gd name="T8" fmla="*/ 35537415 w 21600"/>
              <a:gd name="T9" fmla="*/ 14566502 h 21600"/>
              <a:gd name="T10" fmla="*/ 25383883 w 21600"/>
              <a:gd name="T11" fmla="*/ 9711002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2" tIns="47891" rIns="95782" bIns="47891" anchor="ctr"/>
          <a:lstStyle/>
          <a:p>
            <a:endParaRPr lang="ru-RU"/>
          </a:p>
        </p:txBody>
      </p:sp>
      <p:sp>
        <p:nvSpPr>
          <p:cNvPr id="24" name="AutoShape 16"/>
          <p:cNvSpPr>
            <a:spLocks noChangeArrowheads="1"/>
          </p:cNvSpPr>
          <p:nvPr/>
        </p:nvSpPr>
        <p:spPr bwMode="auto">
          <a:xfrm>
            <a:off x="8625408" y="2060848"/>
            <a:ext cx="1014677" cy="576263"/>
          </a:xfrm>
          <a:custGeom>
            <a:avLst/>
            <a:gdLst>
              <a:gd name="T0" fmla="*/ 20305204 w 21600"/>
              <a:gd name="T1" fmla="*/ 0 h 21600"/>
              <a:gd name="T2" fmla="*/ 5076767 w 21600"/>
              <a:gd name="T3" fmla="*/ 7687029 h 21600"/>
              <a:gd name="T4" fmla="*/ 20305204 w 21600"/>
              <a:gd name="T5" fmla="*/ 3843514 h 21600"/>
              <a:gd name="T6" fmla="*/ 45690958 w 21600"/>
              <a:gd name="T7" fmla="*/ 7687029 h 21600"/>
              <a:gd name="T8" fmla="*/ 35537415 w 21600"/>
              <a:gd name="T9" fmla="*/ 11530515 h 21600"/>
              <a:gd name="T10" fmla="*/ 25383883 w 21600"/>
              <a:gd name="T11" fmla="*/ 768702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2" tIns="47891" rIns="95782" bIns="47891" anchor="ctr"/>
          <a:lstStyle/>
          <a:p>
            <a:endParaRPr lang="ru-RU"/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1114693" y="3487966"/>
            <a:ext cx="1152800" cy="35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782" tIns="47891" rIns="95782" bIns="47891" anchor="ctr">
            <a:spAutoFit/>
          </a:bodyPr>
          <a:lstStyle/>
          <a:p>
            <a:r>
              <a:rPr lang="ru-RU" b="0" dirty="0">
                <a:solidFill>
                  <a:srgbClr val="800000"/>
                </a:solidFill>
              </a:rPr>
              <a:t>Доходы</a:t>
            </a:r>
            <a:r>
              <a:rPr lang="ru-RU" dirty="0">
                <a:solidFill>
                  <a:srgbClr val="800000"/>
                </a:solidFill>
              </a:rPr>
              <a:t>  </a:t>
            </a:r>
            <a:r>
              <a:rPr lang="ru-RU" dirty="0"/>
              <a:t> 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144200" y="3558560"/>
            <a:ext cx="1090348" cy="35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r>
              <a:rPr lang="ru-RU" b="0" dirty="0">
                <a:solidFill>
                  <a:srgbClr val="800000"/>
                </a:solidFill>
              </a:rPr>
              <a:t>Доходы</a:t>
            </a: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3364735" y="3552746"/>
            <a:ext cx="1070213" cy="35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782" tIns="47891" rIns="95782" bIns="47891" anchor="ctr">
            <a:spAutoFit/>
          </a:bodyPr>
          <a:lstStyle/>
          <a:p>
            <a:r>
              <a:rPr lang="ru-RU" b="0" dirty="0">
                <a:solidFill>
                  <a:srgbClr val="800000"/>
                </a:solidFill>
              </a:rPr>
              <a:t>Расходы</a:t>
            </a:r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8394242" y="3552746"/>
            <a:ext cx="1070213" cy="35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782" tIns="47891" rIns="95782" bIns="47891" anchor="ctr">
            <a:spAutoFit/>
          </a:bodyPr>
          <a:lstStyle/>
          <a:p>
            <a:r>
              <a:rPr lang="ru-RU" b="0" dirty="0">
                <a:solidFill>
                  <a:srgbClr val="800000"/>
                </a:solidFill>
              </a:rPr>
              <a:t>Расходы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1150772" y="3951376"/>
            <a:ext cx="3432704" cy="61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algn="ctr"/>
            <a:r>
              <a:rPr lang="ru-RU" b="0" dirty="0">
                <a:solidFill>
                  <a:srgbClr val="800000"/>
                </a:solidFill>
                <a:latin typeface="Times New Roman Cyr" pitchFamily="18" charset="-52"/>
              </a:rPr>
              <a:t>Дефицит</a:t>
            </a:r>
          </a:p>
          <a:p>
            <a:pPr algn="ctr"/>
            <a:r>
              <a:rPr lang="ru-RU" b="0" dirty="0">
                <a:solidFill>
                  <a:srgbClr val="800000"/>
                </a:solidFill>
                <a:latin typeface="Times New Roman Cyr" pitchFamily="18" charset="-52"/>
              </a:rPr>
              <a:t>(расходы больше доходов)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6011843" y="4076801"/>
            <a:ext cx="3176531" cy="61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82" tIns="47891" rIns="95782" bIns="47891">
            <a:spAutoFit/>
          </a:bodyPr>
          <a:lstStyle/>
          <a:p>
            <a:pPr algn="ctr"/>
            <a:r>
              <a:rPr lang="ru-RU" b="0" dirty="0" err="1">
                <a:solidFill>
                  <a:srgbClr val="800000"/>
                </a:solidFill>
                <a:latin typeface="Times New Roman Cyr" pitchFamily="18" charset="-52"/>
              </a:rPr>
              <a:t>Профицит</a:t>
            </a:r>
            <a:endParaRPr lang="ru-RU" b="0" dirty="0">
              <a:solidFill>
                <a:srgbClr val="800000"/>
              </a:solidFill>
              <a:latin typeface="Times New Roman Cyr" pitchFamily="18" charset="-52"/>
            </a:endParaRPr>
          </a:p>
          <a:p>
            <a:pPr algn="ctr"/>
            <a:r>
              <a:rPr lang="ru-RU" b="0" dirty="0">
                <a:solidFill>
                  <a:srgbClr val="800000"/>
                </a:solidFill>
                <a:latin typeface="Times New Roman Cyr" pitchFamily="18" charset="-52"/>
              </a:rPr>
              <a:t>(доходы больше расходов)</a:t>
            </a: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916160" y="3882460"/>
            <a:ext cx="4055269" cy="0"/>
          </a:xfrm>
          <a:prstGeom prst="line">
            <a:avLst/>
          </a:prstGeom>
          <a:noFill/>
          <a:ln w="38100">
            <a:solidFill>
              <a:srgbClr val="E1C0BD"/>
            </a:solidFill>
            <a:round/>
            <a:headEnd/>
            <a:tailEnd/>
          </a:ln>
        </p:spPr>
        <p:txBody>
          <a:bodyPr lIns="95782" tIns="47891" rIns="95782" bIns="47891"/>
          <a:lstStyle/>
          <a:p>
            <a:endParaRPr lang="ru-RU"/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>
            <a:off x="5614778" y="3947240"/>
            <a:ext cx="4056988" cy="0"/>
          </a:xfrm>
          <a:prstGeom prst="line">
            <a:avLst/>
          </a:prstGeom>
          <a:noFill/>
          <a:ln w="38100">
            <a:solidFill>
              <a:srgbClr val="7D9EC5"/>
            </a:solidFill>
            <a:round/>
            <a:headEnd/>
            <a:tailEnd/>
          </a:ln>
        </p:spPr>
        <p:txBody>
          <a:bodyPr lIns="95782" tIns="47891" rIns="95782" bIns="47891"/>
          <a:lstStyle/>
          <a:p>
            <a:endParaRPr lang="ru-RU"/>
          </a:p>
        </p:txBody>
      </p:sp>
      <p:sp>
        <p:nvSpPr>
          <p:cNvPr id="33" name="AutoShape 25"/>
          <p:cNvSpPr>
            <a:spLocks noChangeArrowheads="1"/>
          </p:cNvSpPr>
          <p:nvPr/>
        </p:nvSpPr>
        <p:spPr bwMode="auto">
          <a:xfrm>
            <a:off x="750538" y="4800236"/>
            <a:ext cx="3900487" cy="1368425"/>
          </a:xfrm>
          <a:prstGeom prst="flowChartAlternateProcess">
            <a:avLst/>
          </a:prstGeom>
          <a:solidFill>
            <a:srgbClr val="E1C0BD"/>
          </a:solidFill>
          <a:ln w="9525">
            <a:solidFill>
              <a:srgbClr val="E1C0BD"/>
            </a:solidFill>
            <a:miter lim="800000"/>
            <a:headEnd/>
            <a:tailEnd/>
          </a:ln>
        </p:spPr>
        <p:txBody>
          <a:bodyPr wrap="none" lIns="95782" tIns="47891" rIns="95782" bIns="47891" anchor="ctr"/>
          <a:lstStyle/>
          <a:p>
            <a:pPr algn="ctr"/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 превышении расходов над доходами </a:t>
            </a:r>
          </a:p>
          <a:p>
            <a:pPr algn="ctr"/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принимается решение об источниках </a:t>
            </a:r>
          </a:p>
          <a:p>
            <a:pPr algn="ctr"/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покрытия дефицита (например, </a:t>
            </a:r>
            <a:r>
              <a:rPr lang="ru-RU" sz="15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использо</a:t>
            </a:r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15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имеющиеся накопления, остатки </a:t>
            </a:r>
          </a:p>
          <a:p>
            <a:pPr algn="ctr"/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средств на счёте бюджета, взять в долг</a:t>
            </a:r>
            <a:r>
              <a:rPr lang="ru-RU" sz="1500" dirty="0">
                <a:solidFill>
                  <a:srgbClr val="800000"/>
                </a:solidFill>
                <a:latin typeface="Times New Roman Cyr" pitchFamily="18" charset="-52"/>
              </a:rPr>
              <a:t>).</a:t>
            </a:r>
          </a:p>
        </p:txBody>
      </p:sp>
      <p:sp>
        <p:nvSpPr>
          <p:cNvPr id="34" name="AutoShape 26"/>
          <p:cNvSpPr>
            <a:spLocks noChangeArrowheads="1"/>
          </p:cNvSpPr>
          <p:nvPr/>
        </p:nvSpPr>
        <p:spPr bwMode="auto">
          <a:xfrm>
            <a:off x="5548600" y="4854162"/>
            <a:ext cx="4134379" cy="1368425"/>
          </a:xfrm>
          <a:prstGeom prst="flowChartAlternateProcess">
            <a:avLst/>
          </a:prstGeom>
          <a:solidFill>
            <a:srgbClr val="7D9EC5"/>
          </a:solidFill>
          <a:ln w="9525">
            <a:solidFill>
              <a:srgbClr val="7D9EC5"/>
            </a:solidFill>
            <a:miter lim="800000"/>
            <a:headEnd/>
            <a:tailEnd/>
          </a:ln>
        </p:spPr>
        <p:txBody>
          <a:bodyPr wrap="none" lIns="95782" tIns="47891" rIns="95782" bIns="47891" anchor="ctr"/>
          <a:lstStyle/>
          <a:p>
            <a:pPr algn="ctr"/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 превышении доходов над расходами</a:t>
            </a:r>
          </a:p>
          <a:p>
            <a:pPr algn="ctr"/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принимается решение, как их использовать</a:t>
            </a:r>
          </a:p>
          <a:p>
            <a:pPr algn="ctr"/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(например, накапливать резервы, остатки</a:t>
            </a:r>
          </a:p>
          <a:p>
            <a:pPr algn="ctr"/>
            <a:r>
              <a:rPr lang="ru-RU" sz="15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средств на счёте бюджета, погашать долг).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9563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47146" y="260648"/>
            <a:ext cx="9458854" cy="27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3706" y="134938"/>
            <a:ext cx="149966" cy="136525"/>
          </a:xfrm>
          <a:custGeom>
            <a:avLst/>
            <a:gdLst/>
            <a:ahLst/>
            <a:cxnLst/>
            <a:rect l="l" t="t" r="r" b="b"/>
            <a:pathLst>
              <a:path w="138429" h="136525">
                <a:moveTo>
                  <a:pt x="0" y="136525"/>
                </a:moveTo>
                <a:lnTo>
                  <a:pt x="138112" y="136525"/>
                </a:lnTo>
                <a:lnTo>
                  <a:pt x="138112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93327" y="1"/>
            <a:ext cx="151342" cy="135255"/>
          </a:xfrm>
          <a:custGeom>
            <a:avLst/>
            <a:gdLst/>
            <a:ahLst/>
            <a:cxnLst/>
            <a:rect l="l" t="t" r="r" b="b"/>
            <a:pathLst>
              <a:path w="139700" h="135255">
                <a:moveTo>
                  <a:pt x="0" y="134937"/>
                </a:moveTo>
                <a:lnTo>
                  <a:pt x="139700" y="134937"/>
                </a:lnTo>
                <a:lnTo>
                  <a:pt x="139700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93327" y="134938"/>
            <a:ext cx="151342" cy="141605"/>
          </a:xfrm>
          <a:custGeom>
            <a:avLst/>
            <a:gdLst/>
            <a:ahLst/>
            <a:cxnLst/>
            <a:rect l="l" t="t" r="r" b="b"/>
            <a:pathLst>
              <a:path w="139700" h="141604">
                <a:moveTo>
                  <a:pt x="0" y="0"/>
                </a:moveTo>
                <a:lnTo>
                  <a:pt x="139700" y="0"/>
                </a:lnTo>
                <a:lnTo>
                  <a:pt x="139700" y="141287"/>
                </a:lnTo>
                <a:lnTo>
                  <a:pt x="0" y="141287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97524" y="274638"/>
            <a:ext cx="147902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0" y="134937"/>
                </a:moveTo>
                <a:lnTo>
                  <a:pt x="136525" y="134937"/>
                </a:lnTo>
                <a:lnTo>
                  <a:pt x="136525" y="0"/>
                </a:lnTo>
                <a:lnTo>
                  <a:pt x="0" y="0"/>
                </a:lnTo>
                <a:lnTo>
                  <a:pt x="0" y="13493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2743" y="136525"/>
            <a:ext cx="153405" cy="138430"/>
          </a:xfrm>
          <a:custGeom>
            <a:avLst/>
            <a:gdLst/>
            <a:ahLst/>
            <a:cxnLst/>
            <a:rect l="l" t="t" r="r" b="b"/>
            <a:pathLst>
              <a:path w="141604" h="138429">
                <a:moveTo>
                  <a:pt x="0" y="0"/>
                </a:moveTo>
                <a:lnTo>
                  <a:pt x="141287" y="0"/>
                </a:lnTo>
                <a:lnTo>
                  <a:pt x="141287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00007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43706" y="271462"/>
            <a:ext cx="149966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0" y="0"/>
                </a:moveTo>
                <a:lnTo>
                  <a:pt x="138112" y="0"/>
                </a:lnTo>
                <a:lnTo>
                  <a:pt x="138112" y="138112"/>
                </a:lnTo>
                <a:lnTo>
                  <a:pt x="0" y="138112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97524" y="409576"/>
            <a:ext cx="147902" cy="136525"/>
          </a:xfrm>
          <a:custGeom>
            <a:avLst/>
            <a:gdLst/>
            <a:ahLst/>
            <a:cxnLst/>
            <a:rect l="l" t="t" r="r" b="b"/>
            <a:pathLst>
              <a:path w="136525" h="136525">
                <a:moveTo>
                  <a:pt x="0" y="0"/>
                </a:moveTo>
                <a:lnTo>
                  <a:pt x="136525" y="0"/>
                </a:lnTo>
                <a:lnTo>
                  <a:pt x="136525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128052" y="149302"/>
            <a:ext cx="7776898" cy="759418"/>
          </a:xfrm>
          <a:custGeom>
            <a:avLst/>
            <a:gdLst/>
            <a:ahLst/>
            <a:cxnLst/>
            <a:rect l="l" t="t" r="r" b="b"/>
            <a:pathLst>
              <a:path w="7178675" h="615950">
                <a:moveTo>
                  <a:pt x="7075614" y="0"/>
                </a:moveTo>
                <a:lnTo>
                  <a:pt x="102552" y="0"/>
                </a:lnTo>
                <a:lnTo>
                  <a:pt x="62632" y="8058"/>
                </a:lnTo>
                <a:lnTo>
                  <a:pt x="30035" y="30035"/>
                </a:lnTo>
                <a:lnTo>
                  <a:pt x="8058" y="62632"/>
                </a:lnTo>
                <a:lnTo>
                  <a:pt x="0" y="102552"/>
                </a:lnTo>
                <a:lnTo>
                  <a:pt x="0" y="512775"/>
                </a:lnTo>
                <a:lnTo>
                  <a:pt x="8058" y="552694"/>
                </a:lnTo>
                <a:lnTo>
                  <a:pt x="30035" y="585292"/>
                </a:lnTo>
                <a:lnTo>
                  <a:pt x="62632" y="607269"/>
                </a:lnTo>
                <a:lnTo>
                  <a:pt x="102552" y="615327"/>
                </a:lnTo>
                <a:lnTo>
                  <a:pt x="7075614" y="615327"/>
                </a:lnTo>
                <a:lnTo>
                  <a:pt x="7115536" y="607269"/>
                </a:lnTo>
                <a:lnTo>
                  <a:pt x="7148137" y="585292"/>
                </a:lnTo>
                <a:lnTo>
                  <a:pt x="7170119" y="552694"/>
                </a:lnTo>
                <a:lnTo>
                  <a:pt x="7178179" y="512775"/>
                </a:lnTo>
                <a:lnTo>
                  <a:pt x="7178179" y="102552"/>
                </a:lnTo>
                <a:lnTo>
                  <a:pt x="7170119" y="62632"/>
                </a:lnTo>
                <a:lnTo>
                  <a:pt x="7148137" y="30035"/>
                </a:lnTo>
                <a:lnTo>
                  <a:pt x="7115536" y="8058"/>
                </a:lnTo>
                <a:lnTo>
                  <a:pt x="7075614" y="0"/>
                </a:lnTo>
                <a:close/>
              </a:path>
            </a:pathLst>
          </a:custGeom>
          <a:solidFill>
            <a:srgbClr val="230BB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128052" y="149302"/>
            <a:ext cx="7776898" cy="759418"/>
          </a:xfrm>
          <a:custGeom>
            <a:avLst/>
            <a:gdLst/>
            <a:ahLst/>
            <a:cxnLst/>
            <a:rect l="l" t="t" r="r" b="b"/>
            <a:pathLst>
              <a:path w="7178675" h="615950">
                <a:moveTo>
                  <a:pt x="0" y="102552"/>
                </a:moveTo>
                <a:lnTo>
                  <a:pt x="8058" y="62632"/>
                </a:lnTo>
                <a:lnTo>
                  <a:pt x="30035" y="30035"/>
                </a:lnTo>
                <a:lnTo>
                  <a:pt x="62632" y="8058"/>
                </a:lnTo>
                <a:lnTo>
                  <a:pt x="102552" y="0"/>
                </a:lnTo>
                <a:lnTo>
                  <a:pt x="7075614" y="0"/>
                </a:lnTo>
                <a:lnTo>
                  <a:pt x="7115536" y="8058"/>
                </a:lnTo>
                <a:lnTo>
                  <a:pt x="7148137" y="30035"/>
                </a:lnTo>
                <a:lnTo>
                  <a:pt x="7170119" y="62632"/>
                </a:lnTo>
                <a:lnTo>
                  <a:pt x="7178179" y="102552"/>
                </a:lnTo>
                <a:lnTo>
                  <a:pt x="7178179" y="512775"/>
                </a:lnTo>
                <a:lnTo>
                  <a:pt x="7170119" y="552694"/>
                </a:lnTo>
                <a:lnTo>
                  <a:pt x="7148137" y="585292"/>
                </a:lnTo>
                <a:lnTo>
                  <a:pt x="7115536" y="607269"/>
                </a:lnTo>
                <a:lnTo>
                  <a:pt x="7075614" y="615327"/>
                </a:lnTo>
                <a:lnTo>
                  <a:pt x="102552" y="615327"/>
                </a:lnTo>
                <a:lnTo>
                  <a:pt x="62632" y="607269"/>
                </a:lnTo>
                <a:lnTo>
                  <a:pt x="30035" y="585292"/>
                </a:lnTo>
                <a:lnTo>
                  <a:pt x="8058" y="552694"/>
                </a:lnTo>
                <a:lnTo>
                  <a:pt x="0" y="512775"/>
                </a:lnTo>
                <a:lnTo>
                  <a:pt x="0" y="102552"/>
                </a:lnTo>
                <a:close/>
              </a:path>
            </a:pathLst>
          </a:custGeom>
          <a:ln w="25400">
            <a:solidFill>
              <a:srgbClr val="6F6FB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136576" y="260648"/>
            <a:ext cx="7749381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9650" marR="508000" indent="-495934" algn="ctr">
              <a:lnSpc>
                <a:spcPct val="100000"/>
              </a:lnSpc>
              <a:spcBef>
                <a:spcPts val="100"/>
              </a:spcBef>
            </a:pPr>
            <a:r>
              <a:rPr sz="1800" b="1" dirty="0" err="1">
                <a:solidFill>
                  <a:schemeClr val="bg1"/>
                </a:solidFill>
                <a:effectLst/>
              </a:rPr>
              <a:t>Доходы</a:t>
            </a:r>
            <a:r>
              <a:rPr lang="ru-RU" sz="1800" b="1" dirty="0">
                <a:solidFill>
                  <a:schemeClr val="bg1"/>
                </a:solidFill>
                <a:effectLst/>
              </a:rPr>
              <a:t> </a:t>
            </a:r>
            <a:r>
              <a:rPr sz="1800" b="1" dirty="0">
                <a:solidFill>
                  <a:schemeClr val="bg1"/>
                </a:solidFill>
                <a:effectLst/>
              </a:rPr>
              <a:t> </a:t>
            </a:r>
            <a:r>
              <a:rPr sz="1800" b="1" spc="-5" dirty="0" err="1">
                <a:solidFill>
                  <a:schemeClr val="bg1"/>
                </a:solidFill>
                <a:effectLst/>
              </a:rPr>
              <a:t>бюджета</a:t>
            </a:r>
            <a:r>
              <a:rPr sz="1800" b="1" spc="-5" dirty="0">
                <a:solidFill>
                  <a:schemeClr val="bg1"/>
                </a:solidFill>
                <a:effectLst/>
              </a:rPr>
              <a:t> </a:t>
            </a:r>
            <a:r>
              <a:rPr lang="ru-RU" sz="1800" b="1" spc="-5" dirty="0">
                <a:solidFill>
                  <a:schemeClr val="bg1"/>
                </a:solidFill>
                <a:effectLst/>
              </a:rPr>
              <a:t> </a:t>
            </a:r>
            <a:r>
              <a:rPr lang="ru-RU" sz="1800" b="1" spc="-5" dirty="0" smtClean="0">
                <a:solidFill>
                  <a:schemeClr val="bg1"/>
                </a:solidFill>
                <a:effectLst/>
              </a:rPr>
              <a:t>Ницинского </a:t>
            </a:r>
            <a:r>
              <a:rPr sz="1800" b="1" spc="-5" dirty="0" smtClean="0">
                <a:solidFill>
                  <a:schemeClr val="bg1"/>
                </a:solidFill>
                <a:effectLst/>
              </a:rPr>
              <a:t> </a:t>
            </a:r>
            <a:r>
              <a:rPr sz="1800" b="1" spc="-5" dirty="0">
                <a:solidFill>
                  <a:schemeClr val="bg1"/>
                </a:solidFill>
                <a:effectLst/>
              </a:rPr>
              <a:t>сельского  поселения </a:t>
            </a:r>
            <a:r>
              <a:rPr sz="1800" b="1" dirty="0">
                <a:solidFill>
                  <a:schemeClr val="bg1"/>
                </a:solidFill>
                <a:effectLst/>
              </a:rPr>
              <a:t>в </a:t>
            </a:r>
            <a:r>
              <a:rPr sz="1800" b="1" spc="-5" dirty="0">
                <a:solidFill>
                  <a:schemeClr val="bg1"/>
                </a:solidFill>
                <a:effectLst/>
              </a:rPr>
              <a:t>20</a:t>
            </a:r>
            <a:r>
              <a:rPr lang="ru-RU" sz="1800" b="1" spc="-5" dirty="0" smtClean="0">
                <a:solidFill>
                  <a:schemeClr val="bg1"/>
                </a:solidFill>
                <a:effectLst/>
              </a:rPr>
              <a:t>24</a:t>
            </a:r>
            <a:r>
              <a:rPr sz="1800" b="1" spc="-5" dirty="0" smtClean="0">
                <a:solidFill>
                  <a:schemeClr val="bg1"/>
                </a:solidFill>
                <a:effectLst/>
              </a:rPr>
              <a:t> </a:t>
            </a:r>
            <a:r>
              <a:rPr sz="1800" b="1" dirty="0">
                <a:solidFill>
                  <a:schemeClr val="bg1"/>
                </a:solidFill>
                <a:effectLst/>
              </a:rPr>
              <a:t>- </a:t>
            </a:r>
            <a:r>
              <a:rPr sz="1800" b="1" spc="-5" dirty="0" smtClean="0">
                <a:solidFill>
                  <a:schemeClr val="bg1"/>
                </a:solidFill>
                <a:effectLst/>
              </a:rPr>
              <a:t>202</a:t>
            </a:r>
            <a:r>
              <a:rPr lang="ru-RU" sz="1800" b="1" spc="-5" dirty="0" smtClean="0">
                <a:solidFill>
                  <a:schemeClr val="bg1"/>
                </a:solidFill>
                <a:effectLst/>
              </a:rPr>
              <a:t>6</a:t>
            </a:r>
            <a:r>
              <a:rPr sz="1800" b="1" spc="-5" dirty="0" smtClean="0">
                <a:solidFill>
                  <a:schemeClr val="bg1"/>
                </a:solidFill>
                <a:effectLst/>
              </a:rPr>
              <a:t> </a:t>
            </a:r>
            <a:r>
              <a:rPr sz="1800" b="1" dirty="0">
                <a:solidFill>
                  <a:schemeClr val="bg1"/>
                </a:solidFill>
                <a:effectLst/>
              </a:rPr>
              <a:t>годах, </a:t>
            </a:r>
            <a:r>
              <a:rPr lang="ru-RU" sz="1800" b="1" dirty="0">
                <a:solidFill>
                  <a:schemeClr val="bg1"/>
                </a:solidFill>
                <a:effectLst/>
              </a:rPr>
              <a:t> </a:t>
            </a:r>
            <a:r>
              <a:rPr sz="1800" b="1" spc="-5" dirty="0" err="1">
                <a:solidFill>
                  <a:schemeClr val="bg1"/>
                </a:solidFill>
                <a:effectLst/>
              </a:rPr>
              <a:t>руб</a:t>
            </a:r>
            <a:r>
              <a:rPr sz="1800" b="1" spc="-5" dirty="0">
                <a:solidFill>
                  <a:schemeClr val="bg1"/>
                </a:solidFill>
                <a:effectLst/>
              </a:rPr>
              <a:t>.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22024"/>
              </p:ext>
            </p:extLst>
          </p:nvPr>
        </p:nvGraphicFramePr>
        <p:xfrm>
          <a:off x="200472" y="1268758"/>
          <a:ext cx="9433047" cy="47525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506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60889">
                  <a:extLst>
                    <a:ext uri="{9D8B030D-6E8A-4147-A177-3AD203B41FA5}">
                      <a16:colId xmlns="" xmlns:a16="http://schemas.microsoft.com/office/drawing/2014/main" val="913310768"/>
                    </a:ext>
                  </a:extLst>
                </a:gridCol>
                <a:gridCol w="154405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2126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96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/>
                        <a:t>Код классификации доходов бюджетов Российской Федерации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/>
                        <a:t>Наименование доходов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/>
                        <a:t>Сумма (руб.)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8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/>
                        <a:t>2024 </a:t>
                      </a:r>
                      <a:r>
                        <a:rPr lang="ru-RU" sz="1000" u="none" strike="noStrike" dirty="0"/>
                        <a:t>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/>
                        <a:t>2025 </a:t>
                      </a:r>
                      <a:r>
                        <a:rPr lang="ru-RU" sz="1000" u="none" strike="noStrike" dirty="0"/>
                        <a:t>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/>
                        <a:t>2026 </a:t>
                      </a:r>
                      <a:r>
                        <a:rPr lang="ru-RU" sz="1000" u="none" strike="noStrike" dirty="0"/>
                        <a:t>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55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/>
                        <a:t>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16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000 1 00 00000 00 0000 000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НАЛОГОВЫЕ И 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5962000,0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6185000,00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6426000,00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3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000 1 01 00000 00 0000 000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НАЛОГИ НА </a:t>
                      </a:r>
                      <a:r>
                        <a:rPr lang="ru-RU" sz="1000" u="none" strike="noStrike" dirty="0" smtClean="0"/>
                        <a:t>ДОХОДЫ ФИЗ.ЛИЦ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221000,00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250000,00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282000,00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948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000 1 05 00000 00 0000 000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/>
                        <a:t>АКЦИЗЫ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4490000,00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4670000,00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4857000,00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07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000 1 06 00000 00 0000 000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НАЛОГИ НА </a:t>
                      </a:r>
                      <a:r>
                        <a:rPr lang="ru-RU" sz="1000" u="none" strike="noStrike" dirty="0" smtClean="0"/>
                        <a:t>ИМУЩЕСТВО  ФИЗ.ЛИЦ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218000,00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230000,00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250000,00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86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000 1 11 00000 00 0000 000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7000,0</a:t>
                      </a:r>
                    </a:p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8000,0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8000,0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86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000 1 13 00000 00 0000 000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ЗЕМЕЛЬНЫЕ НАЛОГИ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965000,00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965000,00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965000,00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03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000 2 00 00000 00 0000 000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БЕЗВОЗМЕЗДНЫЕ ПОСТУПЛЕНИЯ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62330600,00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59387000,00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58613500,00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86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/>
                        <a:t>Всего: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/>
                        <a:t>68892600,00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/>
                        <a:t>65572000,00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/>
                        <a:t>65039500,00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995814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15160</TotalTime>
  <Words>1287</Words>
  <Application>Microsoft Office PowerPoint</Application>
  <PresentationFormat>Лист A4 (210x297 мм)</PresentationFormat>
  <Paragraphs>358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</vt:lpstr>
      <vt:lpstr>Arial Narrow</vt:lpstr>
      <vt:lpstr>Bookman Old Style</vt:lpstr>
      <vt:lpstr>Calibri</vt:lpstr>
      <vt:lpstr>DejaVu Sans</vt:lpstr>
      <vt:lpstr>Rasa Medium</vt:lpstr>
      <vt:lpstr>Symbol</vt:lpstr>
      <vt:lpstr>Times New Roman</vt:lpstr>
      <vt:lpstr>Times New Roman Cyr</vt:lpstr>
      <vt:lpstr>Wingdings</vt:lpstr>
      <vt:lpstr>Office Theme</vt:lpstr>
      <vt:lpstr>Бюджет для</vt:lpstr>
      <vt:lpstr>Уважаемые жители Ницинского сельского поселения!</vt:lpstr>
      <vt:lpstr>БЮДЖЕТНЫЙ ПРОЦЕСС</vt:lpstr>
      <vt:lpstr>Бюджет  и сбалансированность бюджета</vt:lpstr>
      <vt:lpstr>   ДОХОДЫ БЮДЖЕТА</vt:lpstr>
      <vt:lpstr>Презентация PowerPoint</vt:lpstr>
      <vt:lpstr>Презентация PowerPoint</vt:lpstr>
      <vt:lpstr>Презентация PowerPoint</vt:lpstr>
      <vt:lpstr>Доходы  бюджета  Ницинского  сельского  поселения в 2024 - 2026 годах,  руб.</vt:lpstr>
      <vt:lpstr>Презентация PowerPoint</vt:lpstr>
      <vt:lpstr>Презентация PowerPoint</vt:lpstr>
      <vt:lpstr>Презентация PowerPoint</vt:lpstr>
      <vt:lpstr>Презентация PowerPoint</vt:lpstr>
      <vt:lpstr> Сведения о верхнем пределе муниципального долга Ницинского сельского поселения </vt:lpstr>
      <vt:lpstr>КОНТАКТНАЯ ИНФОРМАЦИЯ: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Танечка</dc:creator>
  <cp:lastModifiedBy>First</cp:lastModifiedBy>
  <cp:revision>1667</cp:revision>
  <cp:lastPrinted>2021-11-16T10:29:17Z</cp:lastPrinted>
  <dcterms:created xsi:type="dcterms:W3CDTF">2017-03-10T15:25:40Z</dcterms:created>
  <dcterms:modified xsi:type="dcterms:W3CDTF">2024-03-21T06:37:30Z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reated">
    <vt:filetime>2017-03-03T00:00:00Z</vt:filetime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astSaved">
    <vt:filetime>2017-03-10T00:00:00Z</vt:filetime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17</vt:i4>
  </property>
  <property fmtid="{D5CDD505-2E9C-101B-9397-08002B2CF9AE}" pid="10" name="PresentationFormat">
    <vt:lpwstr>Произвольный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22</vt:i4>
  </property>
</Properties>
</file>