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4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2" r:id="rId8"/>
    <p:sldId id="263" r:id="rId9"/>
    <p:sldId id="268" r:id="rId10"/>
    <p:sldId id="269" r:id="rId11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7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209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8871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510502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19384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176593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2848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81460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444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1285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8026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1396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7147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5224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1443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6700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5439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3E51B-682F-42FB-8A6F-FB4F927E5DCE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2313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5" r:id="rId1"/>
    <p:sldLayoutId id="2147483966" r:id="rId2"/>
    <p:sldLayoutId id="2147483967" r:id="rId3"/>
    <p:sldLayoutId id="2147483968" r:id="rId4"/>
    <p:sldLayoutId id="2147483969" r:id="rId5"/>
    <p:sldLayoutId id="2147483970" r:id="rId6"/>
    <p:sldLayoutId id="2147483971" r:id="rId7"/>
    <p:sldLayoutId id="2147483972" r:id="rId8"/>
    <p:sldLayoutId id="2147483973" r:id="rId9"/>
    <p:sldLayoutId id="2147483974" r:id="rId10"/>
    <p:sldLayoutId id="2147483975" r:id="rId11"/>
    <p:sldLayoutId id="2147483976" r:id="rId12"/>
    <p:sldLayoutId id="2147483977" r:id="rId13"/>
    <p:sldLayoutId id="2147483978" r:id="rId14"/>
    <p:sldLayoutId id="2147483979" r:id="rId15"/>
    <p:sldLayoutId id="214748398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08916" y="688369"/>
            <a:ext cx="11229654" cy="2661321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Отчет о выполнении </a:t>
            </a:r>
            <a:br>
              <a:rPr lang="ru-RU" sz="3600" dirty="0" smtClean="0"/>
            </a:br>
            <a:r>
              <a:rPr lang="ru-RU" sz="3600" dirty="0" smtClean="0"/>
              <a:t>плана противодействия коррупции и достигнутых целевых показателей</a:t>
            </a:r>
            <a:br>
              <a:rPr lang="ru-RU" sz="3600" dirty="0" smtClean="0"/>
            </a:br>
            <a:r>
              <a:rPr lang="ru-RU" sz="3600" dirty="0" smtClean="0"/>
              <a:t>в органах местного самоуправления Ницинского сельского поселения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85788" y="4898571"/>
            <a:ext cx="4189112" cy="1439269"/>
          </a:xfrm>
        </p:spPr>
        <p:txBody>
          <a:bodyPr>
            <a:noAutofit/>
          </a:bodyPr>
          <a:lstStyle/>
          <a:p>
            <a:r>
              <a:rPr lang="ru-RU" sz="1400" dirty="0" smtClean="0">
                <a:solidFill>
                  <a:schemeClr val="tx1"/>
                </a:solidFill>
              </a:rPr>
              <a:t>И.А. Молодых специалист 1 категории Администрации Ницинского сельского поселения.</a:t>
            </a:r>
          </a:p>
        </p:txBody>
      </p:sp>
      <p:pic>
        <p:nvPicPr>
          <p:cNvPr id="2050" name="Picture 2" descr="C:\Users\Tkachenko\Desktop\Служебная переписка\2022\Департамент по противодействию коррупции\Протокольные поручения\Протокол № 4-К от 30.12.2021\пп 7.1 п.7р.1\kor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1110" y="4460033"/>
            <a:ext cx="1716833" cy="18264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4410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" name="Содержимое 6" descr="1oj_korrupcij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689463" y="2133600"/>
            <a:ext cx="6714899" cy="3778250"/>
          </a:xfrm>
        </p:spPr>
      </p:pic>
      <p:pic>
        <p:nvPicPr>
          <p:cNvPr id="1026" name="Picture 2" descr="C:\Users\Tkachenko\Desktop\Служебная переписка\2022\Департамент по противодействию коррупции\Протокольные поручения\Протокол № 4-К от 30.12.2021\пп 7.1 п.7р.1\net_korrupcii_2_2016617145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62065" y="410547"/>
            <a:ext cx="9479901" cy="24912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88134" y="599303"/>
            <a:ext cx="8911687" cy="784283"/>
          </a:xfrm>
        </p:spPr>
        <p:txBody>
          <a:bodyPr/>
          <a:lstStyle/>
          <a:p>
            <a:r>
              <a:rPr lang="ru-RU" dirty="0" smtClean="0"/>
              <a:t>Коррупция - это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88134" y="1383586"/>
            <a:ext cx="8911687" cy="527406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100" dirty="0" smtClean="0">
                <a:solidFill>
                  <a:schemeClr val="tx1"/>
                </a:solidFill>
              </a:rPr>
              <a:t>злоупотребление </a:t>
            </a:r>
            <a:r>
              <a:rPr lang="ru-RU" sz="2100" dirty="0">
                <a:solidFill>
                  <a:schemeClr val="tx1"/>
                </a:solidFill>
              </a:rPr>
              <a:t>служебным положением, </a:t>
            </a:r>
          </a:p>
          <a:p>
            <a:pPr>
              <a:spcBef>
                <a:spcPts val="0"/>
              </a:spcBef>
            </a:pPr>
            <a:r>
              <a:rPr lang="ru-RU" sz="2100" dirty="0">
                <a:solidFill>
                  <a:schemeClr val="tx1"/>
                </a:solidFill>
              </a:rPr>
              <a:t>дача взятки, </a:t>
            </a:r>
          </a:p>
          <a:p>
            <a:pPr>
              <a:spcBef>
                <a:spcPts val="0"/>
              </a:spcBef>
            </a:pPr>
            <a:r>
              <a:rPr lang="ru-RU" sz="2100" dirty="0">
                <a:solidFill>
                  <a:schemeClr val="tx1"/>
                </a:solidFill>
              </a:rPr>
              <a:t>получение взятки, </a:t>
            </a:r>
          </a:p>
          <a:p>
            <a:pPr>
              <a:spcBef>
                <a:spcPts val="0"/>
              </a:spcBef>
            </a:pPr>
            <a:r>
              <a:rPr lang="ru-RU" sz="2100" dirty="0">
                <a:solidFill>
                  <a:schemeClr val="tx1"/>
                </a:solidFill>
              </a:rPr>
              <a:t>злоупотребление полномочиями, </a:t>
            </a:r>
          </a:p>
          <a:p>
            <a:pPr>
              <a:spcBef>
                <a:spcPts val="0"/>
              </a:spcBef>
            </a:pPr>
            <a:r>
              <a:rPr lang="ru-RU" sz="2100" dirty="0">
                <a:solidFill>
                  <a:schemeClr val="tx1"/>
                </a:solidFill>
              </a:rPr>
              <a:t>коммерческий подкуп либо иное незаконное использование физическим лицом своего должностного положения </a:t>
            </a:r>
          </a:p>
          <a:p>
            <a:pPr>
              <a:spcBef>
                <a:spcPts val="0"/>
              </a:spcBef>
            </a:pPr>
            <a:r>
              <a:rPr lang="ru-RU" sz="2100" dirty="0">
                <a:solidFill>
                  <a:schemeClr val="tx1"/>
                </a:solidFill>
              </a:rPr>
              <a:t>вопреки законным интересам общества и государства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>
                <a:solidFill>
                  <a:schemeClr val="tx1"/>
                </a:solidFill>
              </a:rPr>
              <a:t>в целях </a:t>
            </a:r>
          </a:p>
          <a:p>
            <a:pPr>
              <a:spcBef>
                <a:spcPts val="0"/>
              </a:spcBef>
            </a:pPr>
            <a:r>
              <a:rPr lang="ru-RU" sz="2100" dirty="0">
                <a:solidFill>
                  <a:schemeClr val="tx1"/>
                </a:solidFill>
              </a:rPr>
              <a:t>получения выгоды в виде денег, </a:t>
            </a:r>
          </a:p>
          <a:p>
            <a:pPr>
              <a:spcBef>
                <a:spcPts val="0"/>
              </a:spcBef>
            </a:pPr>
            <a:r>
              <a:rPr lang="ru-RU" sz="2100" dirty="0">
                <a:solidFill>
                  <a:schemeClr val="tx1"/>
                </a:solidFill>
              </a:rPr>
              <a:t>ценностей, </a:t>
            </a:r>
          </a:p>
          <a:p>
            <a:pPr>
              <a:spcBef>
                <a:spcPts val="0"/>
              </a:spcBef>
            </a:pPr>
            <a:r>
              <a:rPr lang="ru-RU" sz="2100" dirty="0">
                <a:solidFill>
                  <a:schemeClr val="tx1"/>
                </a:solidFill>
              </a:rPr>
              <a:t>иного имущества или услуг имущественного характера, </a:t>
            </a:r>
          </a:p>
          <a:p>
            <a:pPr>
              <a:spcBef>
                <a:spcPts val="0"/>
              </a:spcBef>
            </a:pPr>
            <a:r>
              <a:rPr lang="ru-RU" sz="2100" dirty="0">
                <a:solidFill>
                  <a:schemeClr val="tx1"/>
                </a:solidFill>
              </a:rPr>
              <a:t>иных имущественных прав для себя или для третьих лиц либо незаконное предоставление такой выгоды указанному лицу другими физическими лицами, а также совершение деяний от имени или в интересах юридического </a:t>
            </a:r>
            <a:r>
              <a:rPr lang="ru-RU" sz="2100" dirty="0" smtClean="0">
                <a:solidFill>
                  <a:schemeClr val="tx1"/>
                </a:solidFill>
              </a:rPr>
              <a:t>лица</a:t>
            </a:r>
            <a:endParaRPr lang="ru-RU" sz="2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72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86204" y="506792"/>
            <a:ext cx="9833347" cy="151291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Базовые документы 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по профилактике коррупции в 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Ницинском сельском поселении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75657" y="3004457"/>
            <a:ext cx="10370943" cy="2422566"/>
          </a:xfrm>
        </p:spPr>
        <p:txBody>
          <a:bodyPr>
            <a:normAutofit fontScale="77500" lnSpcReduction="20000"/>
          </a:bodyPr>
          <a:lstStyle/>
          <a:p>
            <a:pPr marL="3175" indent="539750" algn="just"/>
            <a:r>
              <a:rPr lang="ru-RU" sz="2000" dirty="0" smtClean="0">
                <a:solidFill>
                  <a:schemeClr val="tx1"/>
                </a:solidFill>
              </a:rPr>
              <a:t>Постановлением Администрации Ницинского сельского поселения от 14.09.2021 </a:t>
            </a:r>
            <a:r>
              <a:rPr lang="ru-RU" sz="2000" dirty="0">
                <a:solidFill>
                  <a:schemeClr val="tx1"/>
                </a:solidFill>
              </a:rPr>
              <a:t>года № </a:t>
            </a:r>
            <a:r>
              <a:rPr lang="ru-RU" sz="2000" dirty="0" smtClean="0">
                <a:solidFill>
                  <a:schemeClr val="tx1"/>
                </a:solidFill>
              </a:rPr>
              <a:t>108 утверждены План мероприятий по противодействию коррупции в Ницинском сельском поселении на 2021 - 2024 годы и перечень целевых показателей реализации Плана мероприятий по противодействию коррупции в Ницинском сельском поселении  на 2021 - 2024 годы</a:t>
            </a:r>
            <a:r>
              <a:rPr lang="ru-RU" sz="2000" dirty="0" smtClean="0">
                <a:solidFill>
                  <a:schemeClr val="tx1"/>
                </a:solidFill>
              </a:rPr>
              <a:t>.</a:t>
            </a:r>
          </a:p>
          <a:p>
            <a:pPr marL="3175" indent="539750" algn="just"/>
            <a:r>
              <a:rPr lang="ru-RU" sz="2000" dirty="0" smtClean="0">
                <a:solidFill>
                  <a:schemeClr val="tx1"/>
                </a:solidFill>
              </a:rPr>
              <a:t>Постановлением Администрации Ницинского сельского поселения от 26.04.2023 года №39 «Об утверждении порядка рассмотрения  обращений граждан и организаций, содержащих информацию о фактах коррупции, в администрации Ницинского сельского поселения.</a:t>
            </a:r>
          </a:p>
          <a:p>
            <a:pPr marL="3175" indent="539750" algn="just"/>
            <a:r>
              <a:rPr lang="ru-RU" sz="2000" dirty="0" smtClean="0">
                <a:solidFill>
                  <a:schemeClr val="tx1"/>
                </a:solidFill>
              </a:rPr>
              <a:t>Постановлением  </a:t>
            </a:r>
            <a:r>
              <a:rPr lang="ru-RU" sz="2000" dirty="0">
                <a:solidFill>
                  <a:schemeClr val="tx1"/>
                </a:solidFill>
              </a:rPr>
              <a:t>Администрации Ницинского сельского поселения </a:t>
            </a:r>
            <a:r>
              <a:rPr lang="ru-RU" sz="2000" dirty="0" smtClean="0">
                <a:solidFill>
                  <a:schemeClr val="tx1"/>
                </a:solidFill>
              </a:rPr>
              <a:t>от 11.05.2023 года №48 « Об утверждении положения о работе системы «Телефон доверия» по фактам коррупции направленности в Ницинском сельском поселении</a:t>
            </a:r>
            <a:endParaRPr lang="ru-RU" sz="2000" dirty="0" smtClean="0">
              <a:solidFill>
                <a:schemeClr val="tx1"/>
              </a:solidFill>
            </a:endParaRPr>
          </a:p>
          <a:p>
            <a:pPr marL="3175" indent="539750" algn="just"/>
            <a:endParaRPr lang="ru-RU" sz="2000" dirty="0" smtClean="0">
              <a:solidFill>
                <a:schemeClr val="tx1"/>
              </a:solidFill>
            </a:endParaRPr>
          </a:p>
          <a:p>
            <a:pPr marL="3175" indent="539750" algn="just"/>
            <a:endParaRPr lang="ru-RU" sz="2000" dirty="0" smtClean="0">
              <a:solidFill>
                <a:schemeClr val="tx1"/>
              </a:solidFill>
            </a:endParaRPr>
          </a:p>
          <a:p>
            <a:pPr marL="3175" indent="539750" algn="just">
              <a:buNone/>
            </a:pP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29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35494" y="517783"/>
            <a:ext cx="10087911" cy="1119631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В </a:t>
            </a:r>
            <a:r>
              <a:rPr lang="ru-RU" dirty="0" smtClean="0"/>
              <a:t>Ницинском сельском поселении созданы </a:t>
            </a:r>
            <a:r>
              <a:rPr lang="ru-RU" dirty="0"/>
              <a:t>и действуют комиссии: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527850" y="1988188"/>
            <a:ext cx="4295737" cy="4348815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по координации работы по противодействию коррупции в Ницинском сельском поселении</a:t>
            </a:r>
          </a:p>
          <a:p>
            <a:pPr algn="ctr"/>
            <a:endParaRPr lang="ru-RU" sz="2000" dirty="0">
              <a:solidFill>
                <a:schemeClr val="tx1"/>
              </a:solidFill>
            </a:endParaRPr>
          </a:p>
          <a:p>
            <a:pPr algn="ctr"/>
            <a:endParaRPr lang="ru-RU" sz="2000" dirty="0" smtClean="0">
              <a:solidFill>
                <a:schemeClr val="tx1"/>
              </a:solidFill>
            </a:endParaRPr>
          </a:p>
          <a:p>
            <a:pPr algn="ctr"/>
            <a:endParaRPr lang="ru-RU" sz="2000" dirty="0">
              <a:solidFill>
                <a:schemeClr val="tx1"/>
              </a:solidFill>
            </a:endParaRPr>
          </a:p>
          <a:p>
            <a:pPr algn="ctr"/>
            <a:endParaRPr lang="ru-RU" sz="20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ru-RU" sz="2000" dirty="0">
                <a:solidFill>
                  <a:schemeClr val="tx1"/>
                </a:solidFill>
              </a:rPr>
              <a:t>В </a:t>
            </a:r>
            <a:r>
              <a:rPr lang="ru-RU" sz="2000" dirty="0" smtClean="0">
                <a:solidFill>
                  <a:schemeClr val="tx1"/>
                </a:solidFill>
              </a:rPr>
              <a:t>2023 </a:t>
            </a:r>
            <a:r>
              <a:rPr lang="ru-RU" sz="2000" dirty="0">
                <a:solidFill>
                  <a:schemeClr val="tx1"/>
                </a:solidFill>
              </a:rPr>
              <a:t>году проведено </a:t>
            </a:r>
          </a:p>
          <a:p>
            <a:pPr marL="0" indent="0" algn="ctr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4 заседания</a:t>
            </a:r>
            <a:endParaRPr lang="ru-RU" sz="20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ru-RU" sz="2000" dirty="0"/>
          </a:p>
        </p:txBody>
      </p:sp>
      <p:sp>
        <p:nvSpPr>
          <p:cNvPr id="5" name="Объект 4"/>
          <p:cNvSpPr txBox="1">
            <a:spLocks/>
          </p:cNvSpPr>
          <p:nvPr/>
        </p:nvSpPr>
        <p:spPr>
          <a:xfrm>
            <a:off x="2467659" y="1988189"/>
            <a:ext cx="4369075" cy="43488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 smtClean="0"/>
              <a:t>по соблюдению требований к служебному поведению лицами, замещающими должности муниципальной службы в органах местного самоуправления Ницинского сельского поселения и урегулированию конфликта интересов </a:t>
            </a:r>
          </a:p>
          <a:p>
            <a:pPr marL="0" indent="0" algn="ctr">
              <a:buFont typeface="Wingdings 3" charset="2"/>
              <a:buNone/>
            </a:pPr>
            <a:endParaRPr lang="ru-RU" sz="1200" dirty="0" smtClean="0">
              <a:solidFill>
                <a:schemeClr val="tx1"/>
              </a:solidFill>
            </a:endParaRPr>
          </a:p>
          <a:p>
            <a:pPr marL="0" indent="0" algn="ctr">
              <a:buFont typeface="Wingdings 3" charset="2"/>
              <a:buNone/>
            </a:pPr>
            <a:endParaRPr lang="ru-RU" sz="900" dirty="0">
              <a:solidFill>
                <a:schemeClr val="tx1"/>
              </a:solidFill>
            </a:endParaRPr>
          </a:p>
          <a:p>
            <a:pPr marL="0" indent="0" algn="ctr">
              <a:buFont typeface="Wingdings 3" charset="2"/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В 2023 году проведено </a:t>
            </a:r>
          </a:p>
          <a:p>
            <a:pPr marL="0" indent="0" algn="ctr">
              <a:buFont typeface="Wingdings 3" charset="2"/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4 заседания</a:t>
            </a:r>
          </a:p>
          <a:p>
            <a:pPr marL="0" indent="0" algn="ctr">
              <a:buFont typeface="Wingdings 3" charset="2"/>
              <a:buNone/>
            </a:pPr>
            <a:endParaRPr lang="ru-RU" sz="2000" dirty="0" smtClean="0">
              <a:solidFill>
                <a:schemeClr val="tx1"/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4254772" y="4766651"/>
            <a:ext cx="595901" cy="7089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9424655" y="4384095"/>
            <a:ext cx="595901" cy="7089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693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92595" y="379562"/>
            <a:ext cx="9941441" cy="264008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Независимая </a:t>
            </a:r>
            <a:r>
              <a:rPr lang="ru-RU" dirty="0" err="1" smtClean="0">
                <a:solidFill>
                  <a:schemeClr val="tx1"/>
                </a:solidFill>
              </a:rPr>
              <a:t>антикоррупционная</a:t>
            </a:r>
            <a:r>
              <a:rPr lang="ru-RU" dirty="0" smtClean="0"/>
              <a:t> </a:t>
            </a:r>
            <a:r>
              <a:rPr lang="ru-RU" dirty="0"/>
              <a:t>экспертиза нормативных </a:t>
            </a:r>
            <a:r>
              <a:rPr lang="ru-RU" dirty="0" smtClean="0"/>
              <a:t>проектов правовых </a:t>
            </a:r>
            <a:r>
              <a:rPr lang="ru-RU" dirty="0"/>
              <a:t>актов в целях выявления в них положений, способствующих созданию условий для проявления коррупции.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2308965" y="3429624"/>
            <a:ext cx="3157870" cy="223166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ru-RU" sz="12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ru-RU" sz="2000" dirty="0" smtClean="0">
              <a:solidFill>
                <a:schemeClr val="tx1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5530242" y="3468024"/>
            <a:ext cx="3143891" cy="215486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2023год</a:t>
            </a:r>
            <a:endParaRPr lang="ru-RU" sz="20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ru-RU" sz="16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ru-RU" sz="20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ru-RU" sz="2000" dirty="0" smtClean="0"/>
              <a:t>5</a:t>
            </a:r>
            <a:r>
              <a:rPr lang="ru-RU" sz="2000" dirty="0" smtClean="0">
                <a:solidFill>
                  <a:schemeClr val="tx1"/>
                </a:solidFill>
              </a:rPr>
              <a:t> проектов нормативно-правовых актов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6840720" y="3901749"/>
            <a:ext cx="595901" cy="7089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бъект 5"/>
          <p:cNvSpPr txBox="1">
            <a:spLocks/>
          </p:cNvSpPr>
          <p:nvPr/>
        </p:nvSpPr>
        <p:spPr>
          <a:xfrm>
            <a:off x="8847082" y="3468024"/>
            <a:ext cx="3143891" cy="21548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4098" name="Picture 2" descr="C:\Users\Tkachenko\Desktop\Служебная переписка\2022\Департамент по противодействию коррупции\Протокольные поручения\Протокол № 4-К от 30.12.2021\пп 7.1 п.7р.1\kor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96752" y="3303037"/>
            <a:ext cx="2537926" cy="30581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5024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6163" y="221266"/>
            <a:ext cx="9683113" cy="154221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/>
              <a:t>Раздел «Противодействие коррупции» размещен на  официальном сайте Администрации </a:t>
            </a:r>
            <a:br>
              <a:rPr lang="ru-RU" sz="2700" dirty="0" smtClean="0"/>
            </a:br>
            <a:r>
              <a:rPr lang="ru-RU" sz="2700" dirty="0" smtClean="0"/>
              <a:t>Ницинского сельского поселения</a:t>
            </a:r>
            <a:br>
              <a:rPr lang="ru-RU" sz="2700" dirty="0" smtClean="0"/>
            </a:br>
            <a:r>
              <a:rPr lang="en-US" sz="2700" dirty="0"/>
              <a:t>http://nicinskoe.ru/protivodeystvie//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06893" y="1763486"/>
            <a:ext cx="9404057" cy="4910446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ru-RU" sz="1600" dirty="0">
                <a:solidFill>
                  <a:schemeClr val="tx1"/>
                </a:solidFill>
              </a:rPr>
              <a:t>Нормативные правовые и иные акты в сфере противодействии коррупции</a:t>
            </a:r>
          </a:p>
          <a:p>
            <a:pPr>
              <a:spcBef>
                <a:spcPts val="600"/>
              </a:spcBef>
            </a:pPr>
            <a:r>
              <a:rPr lang="ru-RU" sz="1600" dirty="0">
                <a:solidFill>
                  <a:schemeClr val="tx1"/>
                </a:solidFill>
              </a:rPr>
              <a:t>Антикоррупционная экспертиза</a:t>
            </a:r>
          </a:p>
          <a:p>
            <a:pPr>
              <a:spcBef>
                <a:spcPts val="600"/>
              </a:spcBef>
            </a:pPr>
            <a:r>
              <a:rPr lang="ru-RU" sz="1600" dirty="0">
                <a:solidFill>
                  <a:schemeClr val="tx1"/>
                </a:solidFill>
              </a:rPr>
              <a:t>Формы документов, связанных с противодействием коррупции, для заполнения</a:t>
            </a:r>
          </a:p>
          <a:p>
            <a:pPr>
              <a:spcBef>
                <a:spcPts val="600"/>
              </a:spcBef>
            </a:pPr>
            <a:r>
              <a:rPr lang="ru-RU" sz="1600" dirty="0">
                <a:solidFill>
                  <a:schemeClr val="tx1"/>
                </a:solidFill>
              </a:rPr>
              <a:t>Доклады, отчеты, обзоры, статистическая информация</a:t>
            </a:r>
          </a:p>
          <a:p>
            <a:pPr>
              <a:spcBef>
                <a:spcPts val="600"/>
              </a:spcBef>
            </a:pPr>
            <a:r>
              <a:rPr lang="ru-RU" sz="1600" dirty="0">
                <a:solidFill>
                  <a:schemeClr val="tx1"/>
                </a:solidFill>
              </a:rPr>
              <a:t>Методические материалы</a:t>
            </a:r>
          </a:p>
          <a:p>
            <a:pPr>
              <a:spcBef>
                <a:spcPts val="600"/>
              </a:spcBef>
            </a:pPr>
            <a:r>
              <a:rPr lang="ru-RU" sz="1600" dirty="0">
                <a:solidFill>
                  <a:schemeClr val="tx1"/>
                </a:solidFill>
              </a:rPr>
              <a:t>Сведения о доходах, расходах, об имуществе и обязательствах имущественного характера </a:t>
            </a:r>
            <a:r>
              <a:rPr lang="ru-RU" sz="1600" dirty="0" err="1" smtClean="0">
                <a:solidFill>
                  <a:schemeClr val="tx1"/>
                </a:solidFill>
              </a:rPr>
              <a:t>мунипиципальных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>
                <a:solidFill>
                  <a:schemeClr val="tx1"/>
                </a:solidFill>
              </a:rPr>
              <a:t>служащих</a:t>
            </a:r>
          </a:p>
          <a:p>
            <a:pPr>
              <a:spcBef>
                <a:spcPts val="600"/>
              </a:spcBef>
            </a:pPr>
            <a:r>
              <a:rPr lang="ru-RU" sz="1600" dirty="0">
                <a:solidFill>
                  <a:schemeClr val="tx1"/>
                </a:solidFill>
              </a:rPr>
              <a:t>Комиссия по координации работы по противодействию коррупции в Ницинском сельском поселении</a:t>
            </a:r>
          </a:p>
          <a:p>
            <a:pPr>
              <a:spcBef>
                <a:spcPts val="600"/>
              </a:spcBef>
            </a:pPr>
            <a:r>
              <a:rPr lang="ru-RU" sz="1600" dirty="0">
                <a:solidFill>
                  <a:schemeClr val="tx1"/>
                </a:solidFill>
              </a:rPr>
              <a:t>Комиссия по соблюдению требований к служебному поведению и урегулированию конфликта интересов</a:t>
            </a:r>
          </a:p>
          <a:p>
            <a:pPr>
              <a:spcBef>
                <a:spcPts val="600"/>
              </a:spcBef>
            </a:pPr>
            <a:r>
              <a:rPr lang="ru-RU" sz="1600" dirty="0">
                <a:solidFill>
                  <a:schemeClr val="tx1"/>
                </a:solidFill>
              </a:rPr>
              <a:t>Обратная связь для сообщений о фактах коррупции</a:t>
            </a:r>
          </a:p>
          <a:p>
            <a:pPr>
              <a:spcBef>
                <a:spcPts val="600"/>
              </a:spcBef>
            </a:pPr>
            <a:r>
              <a:rPr lang="ru-RU" sz="1600" dirty="0">
                <a:solidFill>
                  <a:schemeClr val="tx1"/>
                </a:solidFill>
              </a:rPr>
              <a:t>Деятельность комиссии по соблюдению требований к служебному поведению и урегулированию конфликта интересов</a:t>
            </a:r>
          </a:p>
          <a:p>
            <a:pPr>
              <a:spcBef>
                <a:spcPts val="600"/>
              </a:spcBef>
            </a:pPr>
            <a:r>
              <a:rPr lang="ru-RU" sz="1600" dirty="0">
                <a:solidFill>
                  <a:schemeClr val="tx1"/>
                </a:solidFill>
              </a:rPr>
              <a:t>Антикоррупционное просвещение</a:t>
            </a:r>
          </a:p>
          <a:p>
            <a:pPr>
              <a:spcBef>
                <a:spcPts val="600"/>
              </a:spcBef>
            </a:pPr>
            <a:r>
              <a:rPr lang="ru-RU" sz="1600" dirty="0">
                <a:solidFill>
                  <a:schemeClr val="tx1"/>
                </a:solidFill>
              </a:rPr>
              <a:t>Видео-ролики</a:t>
            </a:r>
          </a:p>
          <a:p>
            <a:pPr>
              <a:spcBef>
                <a:spcPts val="600"/>
              </a:spcBef>
            </a:pPr>
            <a:r>
              <a:rPr lang="ru-RU" sz="1600" dirty="0">
                <a:solidFill>
                  <a:schemeClr val="tx1"/>
                </a:solidFill>
              </a:rPr>
              <a:t>Независимая антикоррупционная экспертиза проектов нормативных правовых актов</a:t>
            </a:r>
          </a:p>
          <a:p>
            <a:pPr>
              <a:spcBef>
                <a:spcPts val="600"/>
              </a:spcBef>
            </a:pPr>
            <a:endParaRPr lang="ru-RU" sz="1600" dirty="0" smtClean="0">
              <a:solidFill>
                <a:schemeClr val="tx1"/>
              </a:solidFill>
            </a:endParaRPr>
          </a:p>
          <a:p>
            <a:pPr lvl="0">
              <a:spcBef>
                <a:spcPts val="600"/>
              </a:spcBef>
            </a:pPr>
            <a:endParaRPr lang="ru-RU" sz="1600" dirty="0">
              <a:solidFill>
                <a:schemeClr val="tx1"/>
              </a:solidFill>
            </a:endParaRPr>
          </a:p>
          <a:p>
            <a:pPr marL="0" lvl="0" indent="0">
              <a:spcBef>
                <a:spcPts val="600"/>
              </a:spcBef>
              <a:buNone/>
            </a:pPr>
            <a:endParaRPr lang="ru-RU" sz="2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30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61028" y="661395"/>
            <a:ext cx="8879605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Правовое просвещение для муниципальных служащих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34429" y="2123317"/>
            <a:ext cx="9440579" cy="3766690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2000" dirty="0" smtClean="0">
                <a:solidFill>
                  <a:schemeClr val="tx1"/>
                </a:solidFill>
              </a:rPr>
              <a:t>Семинар по подготовке к декларативной кампании за 2022 год «Рекомендации </a:t>
            </a:r>
            <a:r>
              <a:rPr lang="ru-RU" sz="2000" dirty="0">
                <a:solidFill>
                  <a:schemeClr val="tx1"/>
                </a:solidFill>
              </a:rPr>
              <a:t>по вопросам предоставления сведений  о доходах, расходах, об имуществе и обязательствах имущественного характера и заполнения соответствующей формы справки </a:t>
            </a:r>
            <a:r>
              <a:rPr lang="ru-RU" sz="2000" dirty="0" smtClean="0">
                <a:solidFill>
                  <a:schemeClr val="tx1"/>
                </a:solidFill>
              </a:rPr>
              <a:t>с </a:t>
            </a:r>
            <a:r>
              <a:rPr lang="ru-RU" sz="2000" dirty="0">
                <a:solidFill>
                  <a:schemeClr val="tx1"/>
                </a:solidFill>
              </a:rPr>
              <a:t>использованием специального программного обеспечения «Справки БК</a:t>
            </a:r>
            <a:r>
              <a:rPr lang="ru-RU" sz="2000" dirty="0" smtClean="0">
                <a:solidFill>
                  <a:schemeClr val="tx1"/>
                </a:solidFill>
              </a:rPr>
              <a:t>»;</a:t>
            </a:r>
          </a:p>
          <a:p>
            <a:pPr algn="just">
              <a:spcBef>
                <a:spcPts val="0"/>
              </a:spcBef>
              <a:buNone/>
            </a:pPr>
            <a:endParaRPr lang="ru-RU" sz="2000" dirty="0" smtClean="0">
              <a:solidFill>
                <a:schemeClr val="tx1"/>
              </a:solidFill>
            </a:endParaRPr>
          </a:p>
        </p:txBody>
      </p:sp>
      <p:pic>
        <p:nvPicPr>
          <p:cNvPr id="6" name="Picture 2" descr="C:\Users\Tkachenko\Desktop\Служебная переписка\2022\Департамент по противодействию коррупции\Протокольные поручения\Протокол № 4-К от 30.12.2021\пп 7.1 п.7р.1\kor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9839" y="4385388"/>
            <a:ext cx="1884782" cy="200608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544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33106" y="219506"/>
            <a:ext cx="10164726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Противодействие коррупции при осуществлении государственных и муниципальных закупок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203450" y="1886712"/>
            <a:ext cx="9497138" cy="4608576"/>
          </a:xfrm>
        </p:spPr>
        <p:txBody>
          <a:bodyPr>
            <a:noAutofit/>
          </a:bodyPr>
          <a:lstStyle/>
          <a:p>
            <a:pPr algn="just"/>
            <a:r>
              <a:rPr lang="ru-RU" sz="1400" dirty="0">
                <a:solidFill>
                  <a:schemeClr val="tx1"/>
                </a:solidFill>
              </a:rPr>
              <a:t>1</a:t>
            </a:r>
            <a:r>
              <a:rPr lang="ru-RU" sz="1400" dirty="0" smtClean="0">
                <a:solidFill>
                  <a:schemeClr val="tx1"/>
                </a:solidFill>
              </a:rPr>
              <a:t> муниципальный служащий прошел повышение квалификации по теме: «Противодействие коррупции при осуществлении государственных и муниципальных закупок».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</a:rPr>
              <a:t>Администрацией Ницинского сельского поселения приняты правовые акты в сфере закупок: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</a:rPr>
              <a:t>О создании контрактной службы и утверждении Положения о контрактной службе администрации Ницинского сельского поселения 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</a:rPr>
              <a:t>Постановление №8 от 09.01.2023 О создании контрактной службы и утверждении Положения о контрактной службе администрации Ницинского сельского поселения </a:t>
            </a:r>
            <a:endParaRPr lang="ru-RU" sz="1400" dirty="0">
              <a:solidFill>
                <a:schemeClr val="tx1"/>
              </a:solidFill>
            </a:endParaRPr>
          </a:p>
          <a:p>
            <a:pPr algn="just"/>
            <a:r>
              <a:rPr lang="ru-RU" sz="1400" dirty="0" smtClean="0">
                <a:solidFill>
                  <a:schemeClr val="tx1"/>
                </a:solidFill>
              </a:rPr>
              <a:t>Проведен семинар  для муниципальных служащих участвующих в осуществлении закупок. «Типовые  ситуации конфликта интересов в закупочной деятельности, их предотвращение и урегулирование»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853" y="4191000"/>
            <a:ext cx="1905000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4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62447" y="624110"/>
            <a:ext cx="8942165" cy="1874541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Выполнение целевых показателей реализации плана мероприятий по противодействию коррупции в Ницинском сельском поселении в 2023 году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51814" y="2528596"/>
            <a:ext cx="8920900" cy="3648269"/>
          </a:xfrm>
        </p:spPr>
        <p:txBody>
          <a:bodyPr>
            <a:noAutofit/>
          </a:bodyPr>
          <a:lstStyle/>
          <a:p>
            <a:r>
              <a:rPr lang="ru-RU" sz="1100" dirty="0" smtClean="0"/>
              <a:t>1. Увеличение доли принятых в текущем году муниципальных нормативных правовых актов Ницинского сельского поселения, в отношении проектов которых проведена антикоррупционная экспертиза, от общего количества принятых в текущем году муниципальных нормативных правовых актов – проведена антикоррупционная экспертиза100% проектов муниципальных нормативных правовых актов. Выполнено.</a:t>
            </a:r>
          </a:p>
          <a:p>
            <a:r>
              <a:rPr lang="ru-RU" sz="1100" dirty="0" smtClean="0"/>
              <a:t>2. Увеличение доли муниципальных служащих Ницинского сельского поселения, своевременно представивших сведения о доходах, расходах, об имуществе и обязательствах имущественного характера, от общего числа муниципальных служащих Ницинского сельского поселения , обязанных представлять такие сведения – 100% муниципальных служащих предоставили сведения своевременно. Выполнено.</a:t>
            </a:r>
          </a:p>
          <a:p>
            <a:r>
              <a:rPr lang="ru-RU" sz="1100" dirty="0" smtClean="0"/>
              <a:t>3. Количество институтов гражданского общества, принявших участие в реализации Плана мероприятий – 1,. Выполнено.</a:t>
            </a:r>
          </a:p>
          <a:p>
            <a:r>
              <a:rPr lang="ru-RU" sz="1100" dirty="0" smtClean="0"/>
              <a:t>Увеличение доли заседаний комиссии по соблюдению требований к служебному поведению и урегулированию конфликта интересов в Администрации Ницинского сельского поселения, информация о которых размещена на официальном сайте Администрации Ницинского сельского поселения в информационно-телекоммуникационной сети «Интернет»,  от общего количества проведенных заседаний указанной комиссии – размещена информация о всех заседаниях комиссии. Выполнено.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4245304155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945</TotalTime>
  <Words>714</Words>
  <Application>Microsoft Office PowerPoint</Application>
  <PresentationFormat>Широкоэкранный</PresentationFormat>
  <Paragraphs>65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Легкий дым</vt:lpstr>
      <vt:lpstr>Отчет о выполнении  плана противодействия коррупции и достигнутых целевых показателей в органах местного самоуправления Ницинского сельского поселения</vt:lpstr>
      <vt:lpstr>Коррупция - это</vt:lpstr>
      <vt:lpstr>Базовые документы  по профилактике коррупции в  Ницинском сельском поселении</vt:lpstr>
      <vt:lpstr>В Ницинском сельском поселении созданы и действуют комиссии:</vt:lpstr>
      <vt:lpstr>Независимая антикоррупционная экспертиза нормативных проектов правовых актов в целях выявления в них положений, способствующих созданию условий для проявления коррупции.</vt:lpstr>
      <vt:lpstr>Раздел «Противодействие коррупции» размещен на  официальном сайте Администрации  Ницинского сельского поселения http://nicinskoe.ru/protivodeystvie//</vt:lpstr>
      <vt:lpstr>Правовое просвещение для муниципальных служащих </vt:lpstr>
      <vt:lpstr>Противодействие коррупции при осуществлении государственных и муниципальных закупок  </vt:lpstr>
      <vt:lpstr>Выполнение целевых показателей реализации плана мероприятий по противодействию коррупции в Ницинском сельском поселении в 2023 году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результатах профилактики коррупции в органах местного самоуправления  Ирбитского муниципального образования  и применение института утраты доверия</dc:title>
  <dc:creator>Kadry</dc:creator>
  <cp:lastModifiedBy>First</cp:lastModifiedBy>
  <cp:revision>74</cp:revision>
  <cp:lastPrinted>2022-02-01T05:57:00Z</cp:lastPrinted>
  <dcterms:created xsi:type="dcterms:W3CDTF">2018-12-14T04:51:41Z</dcterms:created>
  <dcterms:modified xsi:type="dcterms:W3CDTF">2024-01-29T08:50:08Z</dcterms:modified>
</cp:coreProperties>
</file>