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rgbClr val="7030A0"/>
          </a:solidFill>
        </a:ln>
      </c:spPr>
    </c:sideWall>
    <c:backWall>
      <c:thickness val="0"/>
      <c:spPr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surface3DChart>
        <c:wireframe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</c:v>
                </c:pt>
                <c:pt idx="1">
                  <c:v>702</c:v>
                </c:pt>
                <c:pt idx="2">
                  <c:v>61</c:v>
                </c:pt>
                <c:pt idx="3">
                  <c:v>2821</c:v>
                </c:pt>
                <c:pt idx="4">
                  <c:v>172</c:v>
                </c:pt>
                <c:pt idx="5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51</c:v>
                </c:pt>
                <c:pt idx="1">
                  <c:v>1000</c:v>
                </c:pt>
                <c:pt idx="2">
                  <c:v>147</c:v>
                </c:pt>
                <c:pt idx="3">
                  <c:v>2883</c:v>
                </c:pt>
                <c:pt idx="4">
                  <c:v>187</c:v>
                </c:pt>
                <c:pt idx="5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53</c:v>
                </c:pt>
                <c:pt idx="1">
                  <c:v>673</c:v>
                </c:pt>
                <c:pt idx="2">
                  <c:v>140</c:v>
                </c:pt>
                <c:pt idx="3">
                  <c:v>2998</c:v>
                </c:pt>
                <c:pt idx="4">
                  <c:v>210</c:v>
                </c:pt>
                <c:pt idx="5">
                  <c:v>73</c:v>
                </c:pt>
              </c:numCache>
            </c:numRef>
          </c:val>
        </c:ser>
        <c:bandFmts/>
        <c:axId val="54898424"/>
        <c:axId val="8835216"/>
        <c:axId val="54360528"/>
      </c:surface3DChart>
      <c:catAx>
        <c:axId val="54898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35216"/>
        <c:crosses val="autoZero"/>
        <c:auto val="1"/>
        <c:lblAlgn val="ctr"/>
        <c:lblOffset val="100"/>
        <c:noMultiLvlLbl val="0"/>
      </c:catAx>
      <c:valAx>
        <c:axId val="883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898424"/>
        <c:crosses val="autoZero"/>
        <c:crossBetween val="midCat"/>
      </c:valAx>
      <c:serAx>
        <c:axId val="5436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5216"/>
        <c:crosses val="autoZero"/>
      </c:serAx>
    </c:plotArea>
    <c:legend>
      <c:legendPos val="b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8801</c:v>
                </c:pt>
                <c:pt idx="1">
                  <c:v>128.6</c:v>
                </c:pt>
                <c:pt idx="2">
                  <c:v>9270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8746</c:v>
                </c:pt>
                <c:pt idx="1">
                  <c:v>121.1</c:v>
                </c:pt>
                <c:pt idx="2" formatCode="0.0">
                  <c:v>9191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118.6</c:v>
                </c:pt>
                <c:pt idx="2" formatCode="0.0">
                  <c:v>15452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4732408"/>
        <c:axId val="162633840"/>
        <c:axId val="0"/>
      </c:bar3DChart>
      <c:catAx>
        <c:axId val="54732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33840"/>
        <c:crosses val="autoZero"/>
        <c:auto val="1"/>
        <c:lblAlgn val="ctr"/>
        <c:lblOffset val="100"/>
        <c:noMultiLvlLbl val="0"/>
      </c:catAx>
      <c:valAx>
        <c:axId val="16263384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47324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8077</c:v>
                </c:pt>
                <c:pt idx="1">
                  <c:v>121.2</c:v>
                </c:pt>
                <c:pt idx="2">
                  <c:v>1025</c:v>
                </c:pt>
                <c:pt idx="3">
                  <c:v>8939</c:v>
                </c:pt>
                <c:pt idx="4">
                  <c:v>5752.5</c:v>
                </c:pt>
                <c:pt idx="5">
                  <c:v>86</c:v>
                </c:pt>
                <c:pt idx="6">
                  <c:v>14899.3</c:v>
                </c:pt>
                <c:pt idx="7">
                  <c:v>25</c:v>
                </c:pt>
                <c:pt idx="8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27643"/>
            <a:ext cx="9299492" cy="6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Проект бюджета Ницинского </a:t>
            </a:r>
            <a:r>
              <a:rPr lang="ru-RU" sz="2400" dirty="0" smtClean="0">
                <a:solidFill>
                  <a:srgbClr val="FF0000"/>
                </a:solidFill>
              </a:rPr>
              <a:t>сельского </a:t>
            </a:r>
            <a:r>
              <a:rPr lang="ru-RU" sz="2400" smtClean="0">
                <a:solidFill>
                  <a:srgbClr val="FF0000"/>
                </a:solidFill>
              </a:rPr>
              <a:t>поселения </a:t>
            </a:r>
            <a:r>
              <a:rPr lang="ru-RU" sz="2400" smtClean="0">
                <a:solidFill>
                  <a:srgbClr val="FF0000"/>
                </a:solidFill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</a:rPr>
              <a:t>2022год и плановый период 2023 и 2024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4915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564413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915989"/>
              </p:ext>
            </p:extLst>
          </p:nvPr>
        </p:nvGraphicFramePr>
        <p:xfrm>
          <a:off x="0" y="686196"/>
          <a:ext cx="9143999" cy="60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4558,7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4262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2567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2998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673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26566,8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26566,8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15452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22320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26581,0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8077тыс.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121,2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8939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5752,5тыс.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41195,5тыс.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14899,3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70,0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2022ГОД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2022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0586160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2022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2020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4012,8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37182,7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2022ГОД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8077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ru-RU" sz="1200" dirty="0" smtClean="0">
                <a:solidFill>
                  <a:schemeClr val="bg1"/>
                </a:solidFill>
              </a:rPr>
              <a:t>8077,6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- 906,0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25,0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9,0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121,2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121,2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2022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2022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1025тыс.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1012,0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2022ГОД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6753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2036тыс.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8939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2022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5752,0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843,0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3234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1675,5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86,0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2022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14899,3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9080" y="1736812"/>
            <a:ext cx="1766771" cy="16887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НицинскогоДК</a:t>
            </a:r>
            <a:r>
              <a:rPr lang="ru-RU" sz="1600" dirty="0" smtClean="0"/>
              <a:t> –          3726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9378,4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1478,4тыс.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4501" y="159294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2022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25,0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50,0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50,0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2022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52122"/>
              </p:ext>
            </p:extLst>
          </p:nvPr>
        </p:nvGraphicFramePr>
        <p:xfrm>
          <a:off x="107504" y="1666887"/>
          <a:ext cx="7416824" cy="523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84176"/>
              </a:tblGrid>
              <a:tr h="97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77355,6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56936,7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36201,6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12595,5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6632,0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4010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64760,1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50304,7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25473,7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77355,6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56936,7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41195,5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2020ГОД И ПЛАНОВЫЙ ПЕРИОД 2021 И 2022ГОДОВ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623743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4,8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15683,57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16229,22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16596,49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17329,79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18108,83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1121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325923"/>
              </p:ext>
            </p:extLst>
          </p:nvPr>
        </p:nvGraphicFramePr>
        <p:xfrm>
          <a:off x="251520" y="692696"/>
          <a:ext cx="8712968" cy="593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36201,6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25919,6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4262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19218,3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25473,7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22320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37650,03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25919,6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7747,4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8077</a:t>
                      </a:r>
                      <a:endParaRPr lang="ru-RU" sz="1400" dirty="0"/>
                    </a:p>
                  </a:txBody>
                  <a:tcPr/>
                </a:tc>
              </a:tr>
              <a:tr h="5019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125,3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</a:t>
                      </a:r>
                      <a:endParaRPr lang="ru-RU" sz="1400" dirty="0"/>
                    </a:p>
                  </a:txBody>
                  <a:tcPr/>
                </a:tc>
              </a:tr>
              <a:tr h="4364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13066,50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14899,3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10234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3256</TotalTime>
  <Words>1853</Words>
  <Application>Microsoft Office PowerPoint</Application>
  <PresentationFormat>Экран (4:3)</PresentationFormat>
  <Paragraphs>383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2020ГОД И ПЛАНОВЫЙ ПЕРИОД 2021 И 2022ГОДОВ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2022 ГОД</vt:lpstr>
      <vt:lpstr>БЮДЖЕТ НИЦИНСКОГО СЕЛЬСКОГО ПОСЕЛЕНИЯ НА 2022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2022 ГОД  ПО ЖИЛИЩНО-КОММУНАЛЬНОМУ ХОЗЯЙСТВУ   </vt:lpstr>
      <vt:lpstr>Презентация PowerPoint</vt:lpstr>
      <vt:lpstr>Расходы  бюджета  по культуре и кинематографии 2022 год</vt:lpstr>
      <vt:lpstr>РАСХОДЫ БЮДЖЕТА НА 2022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2022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303</cp:revision>
  <cp:lastPrinted>2020-08-27T06:03:38Z</cp:lastPrinted>
  <dcterms:created xsi:type="dcterms:W3CDTF">2018-02-07T06:08:12Z</dcterms:created>
  <dcterms:modified xsi:type="dcterms:W3CDTF">2023-04-26T07:58:53Z</dcterms:modified>
</cp:coreProperties>
</file>