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91" r:id="rId12"/>
    <p:sldId id="267" r:id="rId13"/>
    <p:sldId id="281" r:id="rId14"/>
    <p:sldId id="284" r:id="rId15"/>
    <p:sldId id="269" r:id="rId16"/>
    <p:sldId id="286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78" r:id="rId25"/>
    <p:sldId id="288" r:id="rId26"/>
    <p:sldId id="28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91"/>
            <p14:sldId id="267"/>
            <p14:sldId id="281"/>
            <p14:sldId id="284"/>
            <p14:sldId id="269"/>
            <p14:sldId id="286"/>
            <p14:sldId id="270"/>
            <p14:sldId id="271"/>
            <p14:sldId id="272"/>
            <p14:sldId id="273"/>
            <p14:sldId id="275"/>
            <p14:sldId id="276"/>
            <p14:sldId id="279"/>
            <p14:sldId id="278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 varScale="1">
        <p:scale>
          <a:sx n="58" d="100"/>
          <a:sy n="58" d="100"/>
        </p:scale>
        <p:origin x="77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rgbClr val="7030A0"/>
          </a:solidFill>
        </a:ln>
      </c:spPr>
    </c:sideWall>
    <c:backWall>
      <c:thickness val="0"/>
      <c:spPr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surface3DChart>
        <c:wireframe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4372</c:v>
                </c:pt>
                <c:pt idx="2">
                  <c:v>0</c:v>
                </c:pt>
                <c:pt idx="3">
                  <c:v>188</c:v>
                </c:pt>
                <c:pt idx="4">
                  <c:v>702</c:v>
                </c:pt>
                <c:pt idx="5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25</c:v>
                </c:pt>
                <c:pt idx="1">
                  <c:v>4546</c:v>
                </c:pt>
                <c:pt idx="2">
                  <c:v>0</c:v>
                </c:pt>
                <c:pt idx="3">
                  <c:v>227</c:v>
                </c:pt>
                <c:pt idx="4">
                  <c:v>850</c:v>
                </c:pt>
                <c:pt idx="5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</c:v>
                </c:pt>
                <c:pt idx="1">
                  <c:v>4204</c:v>
                </c:pt>
                <c:pt idx="2">
                  <c:v>0</c:v>
                </c:pt>
                <c:pt idx="3">
                  <c:v>184</c:v>
                </c:pt>
                <c:pt idx="4">
                  <c:v>850</c:v>
                </c:pt>
                <c:pt idx="5">
                  <c:v>73</c:v>
                </c:pt>
              </c:numCache>
            </c:numRef>
          </c:val>
        </c:ser>
        <c:bandFmts/>
        <c:axId val="122033096"/>
        <c:axId val="122033488"/>
        <c:axId val="162471960"/>
      </c:surface3DChart>
      <c:catAx>
        <c:axId val="122033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033488"/>
        <c:crosses val="autoZero"/>
        <c:auto val="1"/>
        <c:lblAlgn val="ctr"/>
        <c:lblOffset val="100"/>
        <c:noMultiLvlLbl val="0"/>
      </c:catAx>
      <c:valAx>
        <c:axId val="12203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033096"/>
        <c:crosses val="autoZero"/>
        <c:crossBetween val="midCat"/>
      </c:valAx>
      <c:serAx>
        <c:axId val="162471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033488"/>
        <c:crosses val="autoZero"/>
      </c:serAx>
    </c:plotArea>
    <c:legend>
      <c:legendPos val="b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8746</c:v>
                </c:pt>
                <c:pt idx="1">
                  <c:v>121.1</c:v>
                </c:pt>
                <c:pt idx="2">
                  <c:v>9191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8801</c:v>
                </c:pt>
                <c:pt idx="1">
                  <c:v>128.6</c:v>
                </c:pt>
                <c:pt idx="2" formatCode="0.0">
                  <c:v>15452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12315</c:v>
                </c:pt>
                <c:pt idx="1">
                  <c:v>134.6</c:v>
                </c:pt>
                <c:pt idx="2" formatCode="0.0">
                  <c:v>23101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2034272"/>
        <c:axId val="122034664"/>
        <c:axId val="0"/>
      </c:bar3DChart>
      <c:catAx>
        <c:axId val="122034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34664"/>
        <c:crosses val="autoZero"/>
        <c:auto val="1"/>
        <c:lblAlgn val="ctr"/>
        <c:lblOffset val="100"/>
        <c:noMultiLvlLbl val="0"/>
      </c:catAx>
      <c:valAx>
        <c:axId val="12203466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220342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11542.9</c:v>
                </c:pt>
                <c:pt idx="1">
                  <c:v>134.6</c:v>
                </c:pt>
                <c:pt idx="2">
                  <c:v>1236</c:v>
                </c:pt>
                <c:pt idx="3">
                  <c:v>6769</c:v>
                </c:pt>
                <c:pt idx="4">
                  <c:v>9931.4</c:v>
                </c:pt>
                <c:pt idx="5">
                  <c:v>80</c:v>
                </c:pt>
                <c:pt idx="6">
                  <c:v>12396</c:v>
                </c:pt>
                <c:pt idx="7">
                  <c:v>25</c:v>
                </c:pt>
                <c:pt idx="8">
                  <c:v>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3267"/>
            <a:ext cx="6348413" cy="3436078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27643"/>
            <a:ext cx="9299492" cy="63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557" y="-82917"/>
            <a:ext cx="1530042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БЮДЖЕТ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748102"/>
            <a:ext cx="686946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Проект </a:t>
            </a:r>
            <a:r>
              <a:rPr lang="ru-RU" sz="2400" smtClean="0">
                <a:solidFill>
                  <a:srgbClr val="FF0000"/>
                </a:solidFill>
              </a:rPr>
              <a:t>бюджета Ницинского сельского </a:t>
            </a:r>
            <a:r>
              <a:rPr lang="ru-RU" sz="2400" dirty="0" smtClean="0">
                <a:solidFill>
                  <a:srgbClr val="FF0000"/>
                </a:solidFill>
              </a:rPr>
              <a:t>поселения на 2023год и плановый период 2024 и 2025 годов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25283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720080"/>
          </a:xfrm>
        </p:spPr>
        <p:txBody>
          <a:bodyPr>
            <a:noAutofit/>
          </a:bodyPr>
          <a:lstStyle/>
          <a:p>
            <a:r>
              <a:rPr lang="ru-RU" sz="2000" b="1" i="1" dirty="0"/>
              <a:t>СТРУКТУРА НАЛОГОВЫХ И НЕНАЛОГОВЫХ ДОХОДОВ БЮДЖЕТА НИЦИНСКОГО СЕЛЬСКОГО ПОСЕЛЕНИЯ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03553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СТРУКТУРА НАЛОГОВЫХ И НЕНАЛОГОВЫХ ДОХОДОВ БЮДЖЕТА </a:t>
            </a:r>
            <a:r>
              <a:rPr lang="ru-RU" sz="1800" b="1" i="1" dirty="0"/>
              <a:t>НИЦИНСКОГО СЕЛЬСКОГО ПОСЕЛЕНИЯ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775" y="325084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76902281"/>
              </p:ext>
            </p:extLst>
          </p:nvPr>
        </p:nvGraphicFramePr>
        <p:xfrm>
          <a:off x="323528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32"/>
            <a:ext cx="8496944" cy="6838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301189"/>
              </p:ext>
            </p:extLst>
          </p:nvPr>
        </p:nvGraphicFramePr>
        <p:xfrm>
          <a:off x="0" y="686196"/>
          <a:ext cx="9143999" cy="608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факт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4211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5494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5674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5898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191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4204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4372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4546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70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совокупный доход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850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850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850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15452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18058,3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36735,9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21714,9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21222,8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26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42228,9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27388,9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27120,8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11542,9тыс.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134,6тыс.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1236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6769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9931,4тыс.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42228,9тыс.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12396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308005" y="4113076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76,0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НИЦИНСКОГО СЕЛЬСКОГО ПОСЕЛЕНИЯ НА 2023ГОД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НИЦИНСКОГО СЕЛЬСКОГО ПОСЕЛЕНИЯ НА 2023ГОД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67854207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3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/>
              <a:t>БЮДЖЕТ НИЦИНСКОГО СЕЛЬСКОГО ПОСЕЛЕНИЯ НА </a:t>
            </a:r>
            <a:r>
              <a:rPr lang="ru-RU" sz="1800" b="1" i="1" dirty="0" smtClean="0"/>
              <a:t>2023 </a:t>
            </a:r>
            <a:r>
              <a:rPr lang="ru-RU" sz="1800" b="1" i="1" dirty="0"/>
              <a:t>ГОД СФОРМИРОВАН В РАМКАХ ОДНОЙ МУНИЦИПАЛЬНОЙ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НИЦИНСКОГО СЕЛЬСКОГО ПОСЕЛЕНИЯ                      НА 2019 – 2025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4000,2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dirty="0" smtClean="0"/>
              <a:t>38228,7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2023ГОД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Ницинского сельского поселения» </a:t>
            </a:r>
          </a:p>
          <a:p>
            <a:pPr algn="ctr"/>
            <a:r>
              <a:rPr lang="ru-RU" dirty="0" smtClean="0"/>
              <a:t>6130тыс.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-5356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914" y="2220286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Ницинского сельского поселения  - 1200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8077" y="2217601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25,0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8,0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7398" y="4109879"/>
            <a:ext cx="2952328" cy="14793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правонарушениях- 02,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43" y="3359395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Ницинского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134,6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354" y="3021878"/>
            <a:ext cx="4013572" cy="26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7531" y="3458650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комиссариаты – </a:t>
            </a:r>
          </a:p>
          <a:p>
            <a:pPr algn="ctr"/>
            <a:r>
              <a:rPr lang="ru-RU" dirty="0" smtClean="0"/>
              <a:t>134,6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2023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66" y="3220157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2023ГОД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Ницинского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1249тыс.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337" y="2924944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1236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9" y="2806944"/>
            <a:ext cx="2304256" cy="1763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условий для деятельности формирований общественного порядка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86" y="4588309"/>
            <a:ext cx="4969414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643" y="4142330"/>
            <a:ext cx="3207876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949" y="-27384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2023ГОД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8" y="5013176"/>
            <a:ext cx="2227583" cy="17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5" y="2540888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98782" y="1087094"/>
            <a:ext cx="2826785" cy="11295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6728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4469" y="238882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3151тыс.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35467" y="3282507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50,0 тыс. руб.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447" y="1356331"/>
            <a:ext cx="1872209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 </a:t>
            </a:r>
          </a:p>
          <a:p>
            <a:pPr algn="ctr"/>
            <a:r>
              <a:rPr lang="ru-RU" dirty="0" smtClean="0"/>
              <a:t>6769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2" y="4573293"/>
            <a:ext cx="2787278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3392997"/>
            <a:ext cx="5760640" cy="324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" y="4989394"/>
            <a:ext cx="1279401" cy="9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334" y="5805263"/>
            <a:ext cx="160816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РАСХОДЫ БЮДЖЕТА НА </a:t>
            </a:r>
            <a:r>
              <a:rPr lang="ru-RU" sz="2000" b="1" i="1" dirty="0" smtClean="0"/>
              <a:t>2023 ГОД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ПО ЖИЛИЩНО-КОММУНАЛЬНОМУ ХОЗЯЙСТВУ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Ницинском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9931,4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60769" y="3212976"/>
            <a:ext cx="3160970" cy="2390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47,0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3271646"/>
            <a:ext cx="3059832" cy="238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3338тыс.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 flipV="1">
            <a:off x="8767906" y="3538700"/>
            <a:ext cx="103690" cy="177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5856" y="2775866"/>
            <a:ext cx="2808312" cy="2165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6546,4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36912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149080"/>
            <a:ext cx="3888432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4" y="1484784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80,0 тыс. руб</a:t>
            </a:r>
            <a:r>
              <a:rPr lang="ru-RU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41575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4" y="116632"/>
            <a:ext cx="8208912" cy="57606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Расходы  бюджета  по культуре и кинематографии</a:t>
            </a:r>
            <a:b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2023 год</a:t>
            </a:r>
            <a:endParaRPr lang="ru-RU" sz="2000" b="1" i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3294" y="724463"/>
            <a:ext cx="8136904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Ницинского сельского поселения  -                                  </a:t>
            </a:r>
          </a:p>
          <a:p>
            <a:pPr algn="ctr"/>
            <a:r>
              <a:rPr lang="ru-RU" dirty="0" smtClean="0"/>
              <a:t>   12396 тыс. руб.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269" y="1736813"/>
            <a:ext cx="2160240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10656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5642" y="1736813"/>
            <a:ext cx="1872208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1615тыс.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1952836"/>
            <a:ext cx="67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791168" y="1736812"/>
            <a:ext cx="91298" cy="30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47765"/>
            <a:ext cx="7056784" cy="1705571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9338" y="3527501"/>
            <a:ext cx="7344816" cy="79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Arial Black" panose="020B0A04020102020204" pitchFamily="34" charset="0"/>
              </a:rPr>
              <a:t>НА ТЕРРИТОРИИ НИЦИНСКОГО СЕЛЬСКОГО ПОСЕЛЕНИЯ ФУНКЦИОНИРУЕТ: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269" y="4325653"/>
            <a:ext cx="7599147" cy="903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«</a:t>
            </a:r>
            <a:r>
              <a:rPr lang="ru-RU" dirty="0" err="1"/>
              <a:t>Ницинский</a:t>
            </a:r>
            <a:r>
              <a:rPr lang="ru-RU" dirty="0"/>
              <a:t> КДЦ» Ницинского сельского поселения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3253" y="5301208"/>
            <a:ext cx="82089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состав учреждения входят 4 дома культуры, 3 сельских библиотеки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628684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НА </a:t>
            </a:r>
            <a:r>
              <a:rPr lang="ru-RU" sz="1800" b="1" i="1" dirty="0" smtClean="0"/>
              <a:t>2023 </a:t>
            </a:r>
            <a:r>
              <a:rPr lang="ru-RU" sz="1800" b="1" i="1" dirty="0"/>
              <a:t>ГОД НА СОЦИАЛЬНУЮ ПОЛИТИКУ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757" y="1178077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Ницинском сельском поселении»- 25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3"/>
            <a:ext cx="3744416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25,0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" name="img_8554444867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92477"/>
            <a:ext cx="3488940" cy="21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7" y="4840560"/>
            <a:ext cx="3012141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68254"/>
            <a:ext cx="3590975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Ницинского сельского поселения» -          76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76 тыс. руб.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26093"/>
            <a:ext cx="3384376" cy="3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4" y="4572165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СРАВНИТЕЛЬНЫЙ АНАЛИЗ БЮДЖЕТА                            НИЦИНСКОГО СЕЛЬСКОГО ПОСЕЛЕНИЯ С ДРУГИМИ МУНИЦИПАЛЬНЫМИ ОБРАЗОВАНИЯМИ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НА </a:t>
            </a:r>
            <a:r>
              <a:rPr lang="ru-RU" sz="2200" b="1" i="1" dirty="0" smtClean="0"/>
              <a:t>2023 </a:t>
            </a:r>
            <a:r>
              <a:rPr lang="ru-RU" sz="2200" b="1" i="1" dirty="0"/>
              <a:t>ГОД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731173"/>
              </p:ext>
            </p:extLst>
          </p:nvPr>
        </p:nvGraphicFramePr>
        <p:xfrm>
          <a:off x="107504" y="1666887"/>
          <a:ext cx="7416824" cy="523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84176"/>
              </a:tblGrid>
              <a:tr h="97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76954,9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56591,7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42228,9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14956,0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7751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5494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187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61998,9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48840,7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36735,9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76954,9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rgbClr val="002060"/>
                          </a:solidFill>
                        </a:rPr>
                        <a:t>56591,7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42228,9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Ницинского сельского поселения</a:t>
            </a:r>
          </a:p>
          <a:p>
            <a:pPr algn="ctr"/>
            <a:r>
              <a:rPr lang="ru-RU" sz="2000" i="1" dirty="0" smtClean="0"/>
              <a:t>623944,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Ницинское, ул. Советская, 35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(343)6126169, 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nizpos@mail.ru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8" y="157200"/>
            <a:ext cx="41404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2708920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-1"/>
            <a:ext cx="390618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Село Ницинское располагается в </a:t>
            </a:r>
            <a:r>
              <a:rPr lang="ru-RU" sz="1600" dirty="0" err="1" smtClean="0"/>
              <a:t>Тавдино</a:t>
            </a:r>
            <a:r>
              <a:rPr lang="ru-RU" sz="1600" dirty="0" smtClean="0"/>
              <a:t>-Туринской провинции Западно-Сибирской равнины. Территория представляет собой плоскую, слегка всхолмленную равнину, образованную рыхлыми отложениями. Поверхность расчленена широкой хорошо разработанной речной долиной (р.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Село расположено на первой надпойменной трассе 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в 1 км. от русла реки. Река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течёт в </a:t>
            </a:r>
            <a:r>
              <a:rPr lang="ru-RU" sz="1600" dirty="0" err="1" smtClean="0"/>
              <a:t>субширотном</a:t>
            </a:r>
            <a:r>
              <a:rPr lang="ru-RU" sz="1600" dirty="0" smtClean="0"/>
              <a:t> направлении на восток. На северо-западной окраине села расположен сосновый бор. В окрестностях поселения имеются  берёзовые рощи, осинники, смешанные леса, которые богаты ягодами и грибами. </a:t>
            </a:r>
            <a:r>
              <a:rPr lang="ru-RU" sz="1600" dirty="0" err="1" smtClean="0"/>
              <a:t>Тимкинский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ремник</a:t>
            </a:r>
            <a:r>
              <a:rPr lang="ru-RU" sz="1600" dirty="0" smtClean="0"/>
              <a:t>.  </a:t>
            </a:r>
          </a:p>
          <a:p>
            <a:pPr algn="just"/>
            <a:r>
              <a:rPr lang="ru-RU" sz="1600" dirty="0" smtClean="0"/>
              <a:t>В составе поселения 4 населенных пункта.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с.Бобровское</a:t>
            </a:r>
            <a:r>
              <a:rPr lang="ru-RU" sz="1600" dirty="0" smtClean="0"/>
              <a:t>, п. Звезда, </a:t>
            </a:r>
            <a:r>
              <a:rPr lang="ru-RU" sz="1600" dirty="0" err="1" smtClean="0"/>
              <a:t>д.Юрты</a:t>
            </a:r>
            <a:r>
              <a:rPr lang="ru-RU" sz="1600" dirty="0" smtClean="0"/>
              <a:t>. Центр поселения -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 . Удалено от райцентра Туринской Слободы - на 23 км., от областного центра - Екатеринбурга - на 320 км., до г. Тюмени 130 км. Все населенные пункты соединены асфальтированными автомобильными дорогами.</a:t>
            </a:r>
          </a:p>
          <a:p>
            <a:pPr algn="just"/>
            <a:r>
              <a:rPr lang="ru-RU" sz="1600" dirty="0"/>
              <a:t>Когда основано село Ницинское точно не известно, приблизительно в конце XV века. Принадлежали эти земли помещику </a:t>
            </a:r>
            <a:r>
              <a:rPr lang="ru-RU" sz="1600" dirty="0" err="1"/>
              <a:t>А.Н.Виноградову</a:t>
            </a:r>
            <a:r>
              <a:rPr lang="ru-RU" sz="1600" dirty="0"/>
              <a:t>, Свои десятины, а было их около 900, помещик сдавал в аренду крестьянам. Сеяли ячмень, сажали картофель. </a:t>
            </a:r>
            <a:endParaRPr lang="ru-RU" sz="1600" dirty="0" smtClean="0"/>
          </a:p>
          <a:p>
            <a:pPr algn="just"/>
            <a:r>
              <a:rPr lang="ru-RU" sz="1600" dirty="0"/>
              <a:t>В августе 1919 года на месте помещичьей усадьбы братьев Виноградовых, которые добровольно передали его советской власти, по декрету совнаркома, образовалось государственное хозяйство, которое позднее стало именоваться совхозом «</a:t>
            </a:r>
            <a:r>
              <a:rPr lang="ru-RU" sz="1600" dirty="0" err="1"/>
              <a:t>Ницинским</a:t>
            </a:r>
            <a:r>
              <a:rPr lang="ru-RU" sz="1600" dirty="0" smtClean="0"/>
              <a:t>».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Хозяйство небольшое 40 десятин пашни, около 100 десятин пастбищ, 35 коров, 25 лошадей, паровая мельница, в деревне (она называлась Заводик) - 12 домов, первых рабочих – 15 человек. Позже в хозяйство внесли близлежащие хутора и выселки. В 1957г совхоз расширился за счёт соседних колхозов.</a:t>
            </a:r>
            <a:endParaRPr lang="ru-RU" sz="1600" b="1" dirty="0"/>
          </a:p>
          <a:p>
            <a:pPr algn="just"/>
            <a:r>
              <a:rPr lang="ru-RU" sz="1600" dirty="0" smtClean="0"/>
              <a:t>К </a:t>
            </a:r>
            <a:r>
              <a:rPr lang="ru-RU" sz="1600" dirty="0"/>
              <a:t>1962 г. хозяйство стало крупнейшим в районе. Развивался совхоз в мясо-молочном направлении. Создавались очаги культуры (ДК, библиотеки) школа, издавалась на ручном типографском станке своя газета «За </a:t>
            </a:r>
            <a:r>
              <a:rPr lang="ru-RU" sz="1600" dirty="0" err="1"/>
              <a:t>большевитский</a:t>
            </a:r>
            <a:r>
              <a:rPr lang="ru-RU" sz="1600" dirty="0"/>
              <a:t> совхоз». Хозяйство неоднократно становилось победителем соц. соревнованиях, участвовало в с/х выставке в </a:t>
            </a:r>
            <a:r>
              <a:rPr lang="ru-RU" sz="1600" dirty="0" smtClean="0"/>
              <a:t>Москве.</a:t>
            </a:r>
          </a:p>
          <a:p>
            <a:pPr algn="just"/>
            <a:r>
              <a:rPr lang="ru-RU" sz="1600" dirty="0"/>
              <a:t>На территории поселения существует село Бобровское которое образовано в 1626 г. Оно было большим селом, центром волости. Есть версия, что первым жителем села был охотник за бобрами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Было развито сельское хозяйство, кроме крупнорогатого скота держали свиней, разводили лис, овец, кур, гусей, пчёл. Работала маслобойня, механическая </a:t>
            </a:r>
            <a:r>
              <a:rPr lang="ru-RU" sz="1600" dirty="0" err="1"/>
              <a:t>шерстобитка</a:t>
            </a:r>
            <a:r>
              <a:rPr lang="ru-RU" sz="1600" dirty="0"/>
              <a:t>, овощесушилка, маленькая хлебопекарня. На горе стояла ветреная мельница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Ежегодно проводились ярмарки, куда со своим товаром приезжали даже китайцы.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1168"/>
            <a:ext cx="1800200" cy="1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НИЦИНСКОГО СЕЛЬСКОГО ПОСЕЛЕНИЯ НА 2023ГОД И ПЛАНОВЫЙ ПЕРИОД 2024 И 2025ГОДОВ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92042"/>
              </p:ext>
            </p:extLst>
          </p:nvPr>
        </p:nvGraphicFramePr>
        <p:xfrm>
          <a:off x="0" y="724719"/>
          <a:ext cx="9468544" cy="684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368152"/>
                <a:gridCol w="1152128"/>
                <a:gridCol w="1080120"/>
                <a:gridCol w="1152128"/>
                <a:gridCol w="1152128"/>
                <a:gridCol w="1152128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65,30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7,5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50,4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16657,92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17904,24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19250,0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20933,33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22794,11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51,7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1020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258115"/>
              </p:ext>
            </p:extLst>
          </p:nvPr>
        </p:nvGraphicFramePr>
        <p:xfrm>
          <a:off x="251520" y="692696"/>
          <a:ext cx="8712968" cy="600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41195,5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42228,9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27388,9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5674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25473,7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36735,9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21714,9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41195,5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42228,9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27388,9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11542,9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10569,9</a:t>
                      </a:r>
                      <a:endParaRPr lang="ru-RU" sz="1400" dirty="0"/>
                    </a:p>
                  </a:txBody>
                  <a:tcPr/>
                </a:tc>
              </a:tr>
              <a:tr h="5019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140,5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1249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4413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5752,5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9931,4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1227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/>
                </a:tc>
              </a:tr>
              <a:tr h="5084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14899,3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9034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29786" y="701422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58516" y="701422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3409</TotalTime>
  <Words>1839</Words>
  <Application>Microsoft Office PowerPoint</Application>
  <PresentationFormat>Экран (4:3)</PresentationFormat>
  <Paragraphs>382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Trebuchet MS</vt:lpstr>
      <vt:lpstr>Wingdings 3</vt:lpstr>
      <vt:lpstr>Грань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НИЦИНСКОГО СЕЛЬСКОГО ПОСЕЛЕНИЯ НА 2023ГОД И ПЛАНОВЫЙ ПЕРИОД 2024 И 2025ГОДОВ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НИЦИНСКОГО СЕЛЬСКОГО ПОСЕЛЕНИЯ, ТЫС. РУБ.</vt:lpstr>
      <vt:lpstr>ДОХОДЫ БЮДЖЕТА НИЦИНСКОГО СЕЛЬСКОГО ПОСЕЛЕНИЯ</vt:lpstr>
      <vt:lpstr>СТРУКТУРА НАЛОГОВЫХ И НЕНАЛОГОВЫХ ДОХОДОВ БЮДЖЕТА НИЦИНСКОГО СЕЛЬСКОГО ПОСЕЛЕНИЯ  </vt:lpstr>
      <vt:lpstr>СТРУКТУРА НАЛОГОВЫХ И НЕНАЛОГОВЫХ ДОХОДОВ БЮДЖЕТА НИЦИНСКОГО СЕЛЬСКОГО ПОСЕЛЕНИЯ    </vt:lpstr>
      <vt:lpstr>ОСНОВНЫЕ ДОХОДНЫЕ ИСТОЧНИКИ БЮДЖЕТА</vt:lpstr>
      <vt:lpstr>Презентация PowerPoint</vt:lpstr>
      <vt:lpstr>СТРУКТУРА РАСХОДОВ БЮДЖЕТА НИЦИНСКОГО СЕЛЬСКОГО ПОСЕЛЕНИЯ НА 2023ГОД</vt:lpstr>
      <vt:lpstr>БЮДЖЕТ НИЦИНСКОГО СЕЛЬСКОГО ПОСЕЛЕНИЯ НА 2023 ГОД СФОРМИРОВАН В РАМКАХ ОДНОЙ МУНИЦИПАЛЬНОЙ ПРОГРАММЫ   </vt:lpstr>
      <vt:lpstr>Презентация PowerPoint</vt:lpstr>
      <vt:lpstr>НАЦИОНАЛЬНАЯ ОБОРОНА</vt:lpstr>
      <vt:lpstr>Презентация PowerPoint</vt:lpstr>
      <vt:lpstr>Презентация PowerPoint</vt:lpstr>
      <vt:lpstr>РАСХОДЫ БЮДЖЕТА НА 2023 ГОД  ПО ЖИЛИЩНО-КОММУНАЛЬНОМУ ХОЗЯЙСТВУ   </vt:lpstr>
      <vt:lpstr>Презентация PowerPoint</vt:lpstr>
      <vt:lpstr>Расходы  бюджета  по культуре и кинематографии 2023 год</vt:lpstr>
      <vt:lpstr>РАСХОДЫ БЮДЖЕТА НА 2023 ГОД НА СОЦИАЛЬНУЮ ПОЛИТИКУ </vt:lpstr>
      <vt:lpstr>Презентация PowerPoint</vt:lpstr>
      <vt:lpstr>СРАВНИТЕЛЬНЫЙ АНАЛИЗ БЮДЖЕТА                            НИЦИНСКОГО СЕЛЬСКОГО ПОСЕЛЕНИЯ С ДРУГИМИ МУНИЦИПАЛЬНЫМИ ОБРАЗОВАНИЯМИ  НА 2023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First</cp:lastModifiedBy>
  <cp:revision>317</cp:revision>
  <cp:lastPrinted>2023-03-13T04:48:59Z</cp:lastPrinted>
  <dcterms:created xsi:type="dcterms:W3CDTF">2018-02-07T06:08:12Z</dcterms:created>
  <dcterms:modified xsi:type="dcterms:W3CDTF">2023-04-26T06:50:28Z</dcterms:modified>
</cp:coreProperties>
</file>