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5"/>
  </p:notesMasterIdLst>
  <p:sldIdLst>
    <p:sldId id="294" r:id="rId2"/>
    <p:sldId id="291" r:id="rId3"/>
    <p:sldId id="295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50E7B8D-D4EA-436C-A2D6-E14B9E0A1026}">
          <p14:sldIdLst/>
        </p14:section>
        <p14:section name="Раздел без заголовка" id="{226039B0-BF5B-4BFA-8BCE-B3E952E09EB2}">
          <p14:sldIdLst>
            <p14:sldId id="294"/>
            <p14:sldId id="291"/>
            <p14:sldId id="29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69" autoAdjust="0"/>
    <p:restoredTop sz="97593" autoAdjust="0"/>
  </p:normalViewPr>
  <p:slideViewPr>
    <p:cSldViewPr>
      <p:cViewPr varScale="1">
        <p:scale>
          <a:sx n="58" d="100"/>
          <a:sy n="58" d="100"/>
        </p:scale>
        <p:origin x="77" y="5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7818675409920435E-2"/>
          <c:y val="8.8263707015646911E-2"/>
          <c:w val="0.83755431921525147"/>
          <c:h val="0.81831983949397591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19914365147354776"/>
                  <c:y val="4.6374515408537736E-2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Налог на доходы физических лиц
</a:t>
                    </a:r>
                    <a:r>
                      <a:rPr lang="ru-RU" sz="1100" baseline="0" dirty="0" smtClean="0"/>
                      <a:t>15,70%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7361241410514419"/>
                  <c:y val="-9.7902183019874592E-2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 smtClean="0"/>
                      <a:t>Акцизы </a:t>
                    </a:r>
                    <a:r>
                      <a:rPr lang="ru-RU" sz="1100" baseline="0" dirty="0"/>
                      <a:t>на нефтепродукты
</a:t>
                    </a:r>
                    <a:r>
                      <a:rPr lang="ru-RU" sz="1100" baseline="0" dirty="0" smtClean="0"/>
                      <a:t>46,0%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0212494947361424E-2"/>
                  <c:y val="3.3492852085746476E-2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Налог, взимаемый с налогоплательщиков, применяющих упрощенную систему налогообложения
</a:t>
                    </a:r>
                    <a:r>
                      <a:rPr lang="ru-RU" sz="1100" baseline="0" dirty="0" smtClean="0"/>
                      <a:t>0,5%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3446451680692542"/>
                  <c:y val="-0.14427690129244677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Налог на имущество физических лиц
</a:t>
                    </a:r>
                    <a:r>
                      <a:rPr lang="ru-RU" sz="1100" baseline="0" dirty="0" smtClean="0"/>
                      <a:t>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5.5278680492043902E-2"/>
                  <c:y val="0.10820767596933507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Земельный налог
</a:t>
                    </a:r>
                    <a:r>
                      <a:rPr lang="ru-RU" sz="1100" baseline="0" dirty="0" smtClean="0"/>
                      <a:t>29,2%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16510213567125309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Доходы от использования имущества, находящегося в государственной и муниципальной собственности
</a:t>
                    </a:r>
                    <a:r>
                      <a:rPr lang="ru-RU" sz="1100" baseline="0" dirty="0" smtClean="0"/>
                      <a:t>0,26%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rgbClr val="FFFF00"/>
              </a:solidFill>
            </c:spPr>
            <c:txPr>
              <a:bodyPr/>
              <a:lstStyle/>
              <a:p>
                <a:pPr>
                  <a:defRPr sz="1100" baseline="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Лист1!$A$2:$A$8</c:f>
              <c:strCache>
                <c:ptCount val="7"/>
                <c:pt idx="0">
                  <c:v>Налог на доходы физических лиц</c:v>
                </c:pt>
                <c:pt idx="1">
                  <c:v>Акцизы на нефтепродукты</c:v>
                </c:pt>
                <c:pt idx="2">
                  <c:v>Налог, взимаемый с налогоплательщиков, применяющих упрощенную систему налогообложения</c:v>
                </c:pt>
                <c:pt idx="3">
                  <c:v>Налог на имущество физических лиц</c:v>
                </c:pt>
                <c:pt idx="4">
                  <c:v>Земельный налог</c:v>
                </c:pt>
                <c:pt idx="5">
                  <c:v>Доходы от использования имущества, находящегося в государственной и муниципальной собственности</c:v>
                </c:pt>
                <c:pt idx="6">
                  <c:v>Штрафы, санкции, возмещение ущерба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187</c:v>
                </c:pt>
                <c:pt idx="1">
                  <c:v>3357.4</c:v>
                </c:pt>
                <c:pt idx="2">
                  <c:v>0</c:v>
                </c:pt>
                <c:pt idx="3">
                  <c:v>187.3</c:v>
                </c:pt>
                <c:pt idx="4">
                  <c:v>97.9</c:v>
                </c:pt>
                <c:pt idx="5">
                  <c:v>0.99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box"/>
        <c:axId val="164500392"/>
        <c:axId val="163991200"/>
        <c:axId val="0"/>
      </c:bar3DChart>
      <c:catAx>
        <c:axId val="164500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3991200"/>
        <c:crosses val="autoZero"/>
        <c:auto val="1"/>
        <c:lblAlgn val="ctr"/>
        <c:lblOffset val="100"/>
        <c:noMultiLvlLbl val="0"/>
      </c:catAx>
      <c:valAx>
        <c:axId val="1639912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45003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136929230085543E-2"/>
          <c:y val="9.3662411210829646E-2"/>
          <c:w val="0.83972614153982894"/>
          <c:h val="0.8126751775783407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Общегосударственные </a:t>
                    </a:r>
                    <a:r>
                      <a:rPr lang="ru-RU" dirty="0" smtClean="0"/>
                      <a:t>вопросы-31,4%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1540260958658915E-2"/>
                  <c:y val="-8.649525725353679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Национальная</a:t>
                    </a:r>
                    <a:r>
                      <a:rPr lang="ru-RU" baseline="0" dirty="0" smtClean="0"/>
                      <a:t> оборона -</a:t>
                    </a:r>
                    <a:r>
                      <a:rPr lang="ru-RU" dirty="0" smtClean="0"/>
                      <a:t>0,5%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3164818106630128E-2"/>
                  <c:y val="0.51907103155934564"/>
                </c:manualLayout>
              </c:layout>
              <c:tx>
                <c:rich>
                  <a:bodyPr/>
                  <a:lstStyle/>
                  <a:p>
                    <a:r>
                      <a:rPr lang="ru-RU" sz="1200" baseline="0" dirty="0" smtClean="0"/>
                      <a:t>Национальная </a:t>
                    </a:r>
                    <a:r>
                      <a:rPr lang="ru-RU" sz="1200" baseline="0" dirty="0"/>
                      <a:t>безопасность и правоохранительная деятельность
</a:t>
                    </a:r>
                    <a:r>
                      <a:rPr lang="ru-RU" sz="1200" baseline="0" dirty="0" smtClean="0"/>
                      <a:t>-5,2%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12829477280302187"/>
                  <c:y val="-0.16894228823826091"/>
                </c:manualLayout>
              </c:layout>
              <c:tx>
                <c:rich>
                  <a:bodyPr/>
                  <a:lstStyle/>
                  <a:p>
                    <a:r>
                      <a:rPr lang="ru-RU" sz="1200" baseline="0" dirty="0"/>
                      <a:t>Национальная экономика
</a:t>
                    </a:r>
                    <a:r>
                      <a:rPr lang="ru-RU" sz="1200" baseline="0" dirty="0" smtClean="0"/>
                      <a:t>-2,8%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dirty="0"/>
                      <a:t>Жилищно-коммунальное хозяйство
</a:t>
                    </a:r>
                    <a:r>
                      <a:rPr lang="ru-RU" dirty="0" smtClean="0"/>
                      <a:t>-15,34%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Образование</a:t>
                    </a:r>
                    <a:r>
                      <a:rPr lang="ru-RU" baseline="0" dirty="0" smtClean="0"/>
                      <a:t> -0,0%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dirty="0"/>
                      <a:t>Культура, кинематография
</a:t>
                    </a:r>
                    <a:r>
                      <a:rPr lang="ru-RU" dirty="0" smtClean="0"/>
                      <a:t>-44,3%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 dirty="0"/>
                      <a:t>Социальная политика
</a:t>
                    </a:r>
                    <a:r>
                      <a:rPr lang="ru-RU" dirty="0" smtClean="0"/>
                      <a:t>-0,05%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 dirty="0"/>
                      <a:t>Физическая культура и </a:t>
                    </a:r>
                    <a:r>
                      <a:rPr lang="ru-RU" dirty="0" smtClean="0"/>
                      <a:t>спорт
-0,1%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6268.24</c:v>
                </c:pt>
                <c:pt idx="1">
                  <c:v>125.3</c:v>
                </c:pt>
                <c:pt idx="2">
                  <c:v>1136.5</c:v>
                </c:pt>
                <c:pt idx="3">
                  <c:v>9099.7000000000007</c:v>
                </c:pt>
                <c:pt idx="4">
                  <c:v>6373.3</c:v>
                </c:pt>
                <c:pt idx="5">
                  <c:v>81.3</c:v>
                </c:pt>
                <c:pt idx="6" formatCode="#,##0.00">
                  <c:v>15081.3</c:v>
                </c:pt>
                <c:pt idx="7">
                  <c:v>25.5</c:v>
                </c:pt>
                <c:pt idx="8">
                  <c:v>53.2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solidFill>
      <a:schemeClr val="accent5">
        <a:lumMod val="20000"/>
        <a:lumOff val="8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7.3963862156119373E-2"/>
          <c:y val="0.12356375869621559"/>
          <c:w val="0.90906082920190534"/>
          <c:h val="0.69465967795141059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Лист1!$A$2:$A$10</c:f>
              <c:strCache>
                <c:ptCount val="9"/>
                <c:pt idx="0">
                  <c:v>на 2019</c:v>
                </c:pt>
                <c:pt idx="1">
                  <c:v>на 2020</c:v>
                </c:pt>
                <c:pt idx="2">
                  <c:v>на 01.01.2021</c:v>
                </c:pt>
                <c:pt idx="3">
                  <c:v>на 01.04.2021</c:v>
                </c:pt>
                <c:pt idx="4">
                  <c:v>на 01.07.2021</c:v>
                </c:pt>
                <c:pt idx="5">
                  <c:v>на 01.10.2021</c:v>
                </c:pt>
                <c:pt idx="6">
                  <c:v>на 2021</c:v>
                </c:pt>
                <c:pt idx="7">
                  <c:v>на 2022</c:v>
                </c:pt>
                <c:pt idx="8">
                  <c:v>на 2023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3875712"/>
        <c:axId val="163875320"/>
      </c:lineChart>
      <c:catAx>
        <c:axId val="163875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3875320"/>
        <c:crosses val="autoZero"/>
        <c:auto val="1"/>
        <c:lblAlgn val="ctr"/>
        <c:lblOffset val="100"/>
        <c:noMultiLvlLbl val="0"/>
      </c:catAx>
      <c:valAx>
        <c:axId val="163875320"/>
        <c:scaling>
          <c:orientation val="minMax"/>
          <c:max val="2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3875712"/>
        <c:crosses val="autoZero"/>
        <c:crossBetween val="between"/>
        <c:majorUnit val="5000"/>
        <c:minorUnit val="100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0.16705</cdr:x>
      <cdr:y>0.745</cdr:y>
    </cdr:from>
    <cdr:to>
      <cdr:x>0.21531</cdr:x>
      <cdr:y>0.80344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246448" y="3672408"/>
          <a:ext cx="360090" cy="28807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0.35856</cdr:x>
      <cdr:y>0.07304</cdr:y>
    </cdr:from>
    <cdr:to>
      <cdr:x>0.48552</cdr:x>
      <cdr:y>0.1899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>
          <a:off x="2675355" y="360040"/>
          <a:ext cx="947357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0.85909</cdr:x>
      <cdr:y>0.33732</cdr:y>
    </cdr:from>
    <cdr:to>
      <cdr:x>0.91667</cdr:x>
      <cdr:y>0.72282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6804756" y="1512168"/>
          <a:ext cx="456077" cy="172819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2B2A3-72AE-453E-9692-B029D7955CC4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4EF91C-20F7-4970-9039-50E9C7A4D1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251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028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056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5465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534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6289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5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703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86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420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508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105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963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6840760" cy="934040"/>
          </a:xfrm>
        </p:spPr>
        <p:txBody>
          <a:bodyPr/>
          <a:lstStyle/>
          <a:p>
            <a:endParaRPr lang="ru-RU" sz="1800" b="0" i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292878"/>
              </p:ext>
            </p:extLst>
          </p:nvPr>
        </p:nvGraphicFramePr>
        <p:xfrm>
          <a:off x="936912" y="1700808"/>
          <a:ext cx="7461448" cy="4929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78797" y="116632"/>
            <a:ext cx="8280920" cy="134644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bg1"/>
                </a:solidFill>
              </a:rPr>
              <a:t>СТРУКТУРА НАЛОГОВЫХ И НЕНАЛОГОВЫХ ДОХОДОВ БЮДЖЕТА НА </a:t>
            </a:r>
            <a:r>
              <a:rPr lang="ru-RU" b="1" i="1" dirty="0" smtClean="0">
                <a:solidFill>
                  <a:schemeClr val="bg1"/>
                </a:solidFill>
              </a:rPr>
              <a:t>2022 </a:t>
            </a:r>
            <a:r>
              <a:rPr lang="ru-RU" b="1" i="1" dirty="0" smtClean="0">
                <a:solidFill>
                  <a:schemeClr val="bg1"/>
                </a:solidFill>
              </a:rPr>
              <a:t>ГОД</a:t>
            </a:r>
            <a:endParaRPr lang="ru-RU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43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632848" cy="1143000"/>
          </a:xfrm>
        </p:spPr>
        <p:txBody>
          <a:bodyPr/>
          <a:lstStyle/>
          <a:p>
            <a:pPr algn="ctr"/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8857262"/>
              </p:ext>
            </p:extLst>
          </p:nvPr>
        </p:nvGraphicFramePr>
        <p:xfrm>
          <a:off x="647564" y="1844824"/>
          <a:ext cx="810090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28775" y="476672"/>
            <a:ext cx="8280920" cy="115212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СТРУКТУРА РАСХОДОВ БЮДЖЕТА НИЦИНСКОГО СЕЛЬСКОГО ПОСЕЛЕНИЯ НА </a:t>
            </a:r>
            <a:r>
              <a:rPr lang="ru-RU" dirty="0" smtClean="0"/>
              <a:t>2022 </a:t>
            </a:r>
            <a:r>
              <a:rPr lang="ru-RU" dirty="0" smtClean="0"/>
              <a:t>ГОД </a:t>
            </a:r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H="1">
            <a:off x="3131840" y="5301208"/>
            <a:ext cx="485016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410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chemeClr val="bg1"/>
                </a:solidFill>
              </a:rPr>
              <a:t>МУНИЦИПАЛЬНЫЙ ДОЛГ НИЦИНСКОГО СЕЛЬСКОГО ПОСЕЛЕНИЯ</a:t>
            </a:r>
            <a:endParaRPr lang="ru-RU" sz="1600" dirty="0">
              <a:solidFill>
                <a:schemeClr val="bg1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0463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753942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3182</TotalTime>
  <Words>91</Words>
  <Application>Microsoft Office PowerPoint</Application>
  <PresentationFormat>Экран (4:3)</PresentationFormat>
  <Paragraphs>19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Arial</vt:lpstr>
      <vt:lpstr>Calibri</vt:lpstr>
      <vt:lpstr>Тема Office</vt:lpstr>
      <vt:lpstr>Презентация PowerPoint</vt:lpstr>
      <vt:lpstr>Презентация PowerPoint</vt:lpstr>
      <vt:lpstr>МУНИЦИПАЛЬНЫЙ ДОЛГ НИЦИНСКОГО СЕЛЬСКОГО ПОСЕЛЕНИЯ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2018 года</dc:title>
  <dc:creator>76</dc:creator>
  <cp:lastModifiedBy>First</cp:lastModifiedBy>
  <cp:revision>291</cp:revision>
  <cp:lastPrinted>2018-04-25T09:43:32Z</cp:lastPrinted>
  <dcterms:created xsi:type="dcterms:W3CDTF">2018-02-07T06:08:12Z</dcterms:created>
  <dcterms:modified xsi:type="dcterms:W3CDTF">2023-03-14T06:18:29Z</dcterms:modified>
</cp:coreProperties>
</file>