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4"/>
  </p:notesMasterIdLst>
  <p:sldIdLst>
    <p:sldId id="284" r:id="rId2"/>
    <p:sldId id="305" r:id="rId3"/>
    <p:sldId id="263" r:id="rId4"/>
    <p:sldId id="286" r:id="rId5"/>
    <p:sldId id="294" r:id="rId6"/>
    <p:sldId id="295" r:id="rId7"/>
    <p:sldId id="287" r:id="rId8"/>
    <p:sldId id="291" r:id="rId9"/>
    <p:sldId id="297" r:id="rId10"/>
    <p:sldId id="301" r:id="rId11"/>
    <p:sldId id="298" r:id="rId12"/>
    <p:sldId id="282" r:id="rId1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50E7B8D-D4EA-436C-A2D6-E14B9E0A1026}">
          <p14:sldIdLst/>
        </p14:section>
        <p14:section name="Раздел без заголовка" id="{226039B0-BF5B-4BFA-8BCE-B3E952E09EB2}">
          <p14:sldIdLst>
            <p14:sldId id="284"/>
            <p14:sldId id="305"/>
            <p14:sldId id="263"/>
            <p14:sldId id="286"/>
            <p14:sldId id="294"/>
            <p14:sldId id="295"/>
            <p14:sldId id="287"/>
            <p14:sldId id="291"/>
            <p14:sldId id="297"/>
            <p14:sldId id="301"/>
            <p14:sldId id="298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569" autoAdjust="0"/>
    <p:restoredTop sz="95078" autoAdjust="0"/>
  </p:normalViewPr>
  <p:slideViewPr>
    <p:cSldViewPr>
      <p:cViewPr varScale="1">
        <p:scale>
          <a:sx n="58" d="100"/>
          <a:sy n="58" d="100"/>
        </p:scale>
        <p:origin x="77" y="6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818675409920435E-2"/>
          <c:y val="8.8263707015646911E-2"/>
          <c:w val="0.83755431921525147"/>
          <c:h val="0.818319839493975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0.19914365147354776"/>
                  <c:y val="4.6374515408537736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 на доходы физических лиц
</a:t>
                    </a:r>
                    <a:r>
                      <a:rPr lang="ru-RU" sz="1100" baseline="0" dirty="0" smtClean="0"/>
                      <a:t>15,70%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7361241410514419"/>
                  <c:y val="-9.7902183019874592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 smtClean="0"/>
                      <a:t>Акцизы </a:t>
                    </a:r>
                    <a:r>
                      <a:rPr lang="ru-RU" sz="1100" baseline="0" dirty="0"/>
                      <a:t>на нефтепродукты
</a:t>
                    </a:r>
                    <a:r>
                      <a:rPr lang="ru-RU" sz="1100" baseline="0" dirty="0" smtClean="0"/>
                      <a:t>46,0%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0212494947361424E-2"/>
                  <c:y val="3.3492852085746476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Налог, взимаемый с налогоплательщиков, применяющих упрощенную систему налогообложения
</a:t>
                    </a:r>
                    <a:r>
                      <a:rPr lang="ru-RU" sz="1100" baseline="0" dirty="0" smtClean="0"/>
                      <a:t>0,5%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3446451680692542"/>
                  <c:y val="-0.14427690129244677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 на имущество физических лиц
</a:t>
                    </a:r>
                    <a:r>
                      <a:rPr lang="ru-RU" sz="1100" baseline="0" dirty="0" smtClean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5.5278680492043902E-2"/>
                  <c:y val="0.10820767596933507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Земельный налог
</a:t>
                    </a:r>
                    <a:r>
                      <a:rPr lang="ru-RU" sz="1100" baseline="0" dirty="0" smtClean="0"/>
                      <a:t>29,2%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16510213567125309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Доходы от использования имущества, находящегося в государственной и муниципальной собственности
</a:t>
                    </a:r>
                    <a:r>
                      <a:rPr lang="ru-RU" sz="1100" baseline="0" dirty="0" smtClean="0"/>
                      <a:t>0,26%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 sz="1100" baseline="0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Налог, взимаемый с налогоплательщиков, применяющих упрощенную систему налогообложения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Плата за пользование жилых помещений муницпального жилищного фонда</c:v>
                </c:pt>
                <c:pt idx="7">
                  <c:v>прочие доходы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187</c:v>
                </c:pt>
                <c:pt idx="1">
                  <c:v>2821.3</c:v>
                </c:pt>
                <c:pt idx="2">
                  <c:v>0</c:v>
                </c:pt>
                <c:pt idx="3">
                  <c:v>187.3</c:v>
                </c:pt>
                <c:pt idx="4">
                  <c:v>731.6</c:v>
                </c:pt>
                <c:pt idx="5">
                  <c:v>0.99</c:v>
                </c:pt>
                <c:pt idx="6">
                  <c:v>47</c:v>
                </c:pt>
                <c:pt idx="7">
                  <c:v>210.5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136929230085543E-2"/>
          <c:y val="9.3662411210829646E-2"/>
          <c:w val="0.83972614153982894"/>
          <c:h val="0.81267517757834073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/>
                      <a:t>Общегосударственные </a:t>
                    </a:r>
                    <a:r>
                      <a:rPr lang="ru-RU" dirty="0" smtClean="0"/>
                      <a:t>вопросы-31,4%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1540260958658915E-2"/>
                  <c:y val="-8.649525725353679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Национальная</a:t>
                    </a:r>
                    <a:r>
                      <a:rPr lang="ru-RU" baseline="0" dirty="0" smtClean="0"/>
                      <a:t> оборона -</a:t>
                    </a:r>
                    <a:r>
                      <a:rPr lang="ru-RU" dirty="0" smtClean="0"/>
                      <a:t>0,5%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3164818106630128E-2"/>
                  <c:y val="0.51907103155934564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 smtClean="0"/>
                      <a:t>Национальная </a:t>
                    </a:r>
                    <a:r>
                      <a:rPr lang="ru-RU" sz="1200" baseline="0" dirty="0"/>
                      <a:t>безопасность и правоохранительная деятельность
</a:t>
                    </a:r>
                    <a:r>
                      <a:rPr lang="ru-RU" sz="1200" baseline="0" dirty="0" smtClean="0"/>
                      <a:t>-5,2%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2829477280302187"/>
                  <c:y val="-0.16894228823826091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/>
                      <a:t>Национальная экономика
</a:t>
                    </a:r>
                    <a:r>
                      <a:rPr lang="ru-RU" sz="1200" baseline="0" dirty="0" smtClean="0"/>
                      <a:t>-2,8%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ru-RU" dirty="0"/>
                      <a:t>Жилищно-коммунальное хозяйство
</a:t>
                    </a:r>
                    <a:r>
                      <a:rPr lang="ru-RU" dirty="0" smtClean="0"/>
                      <a:t>-15,34%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ru-RU" dirty="0" smtClean="0"/>
                      <a:t>Образование</a:t>
                    </a:r>
                    <a:r>
                      <a:rPr lang="ru-RU" baseline="0" dirty="0" smtClean="0"/>
                      <a:t> -0,0%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ru-RU" dirty="0"/>
                      <a:t>Культура, кинематография
</a:t>
                    </a:r>
                    <a:r>
                      <a:rPr lang="ru-RU" dirty="0" smtClean="0"/>
                      <a:t>-44,3%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ru-RU" dirty="0"/>
                      <a:t>Социальная политика
</a:t>
                    </a:r>
                    <a:r>
                      <a:rPr lang="ru-RU" dirty="0" smtClean="0"/>
                      <a:t>-0,05%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ru-RU" dirty="0"/>
                      <a:t>Физическая культура и </a:t>
                    </a:r>
                    <a:r>
                      <a:rPr lang="ru-RU" dirty="0" smtClean="0"/>
                      <a:t>спорт
-0,1%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6268.24</c:v>
                </c:pt>
                <c:pt idx="1">
                  <c:v>125.3</c:v>
                </c:pt>
                <c:pt idx="2">
                  <c:v>1136.5</c:v>
                </c:pt>
                <c:pt idx="3">
                  <c:v>9982.2000000000007</c:v>
                </c:pt>
                <c:pt idx="4">
                  <c:v>7779.3</c:v>
                </c:pt>
                <c:pt idx="5">
                  <c:v>81.3</c:v>
                </c:pt>
                <c:pt idx="6" formatCode="#,##0.00">
                  <c:v>15081.3</c:v>
                </c:pt>
                <c:pt idx="7">
                  <c:v>25.5</c:v>
                </c:pt>
                <c:pt idx="8">
                  <c:v>67.599999999999994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gapWidth val="100"/>
        <c:secondPieSize val="75"/>
        <c:serLines/>
      </c:ofPieChart>
    </c:plotArea>
    <c:plotVisOnly val="1"/>
    <c:dispBlanksAs val="gap"/>
    <c:showDLblsOverMax val="0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B050"/>
            </a:solidFill>
          </c:spPr>
          <c:dPt>
            <c:idx val="1"/>
            <c:bubble3D val="0"/>
            <c:spPr>
              <a:solidFill>
                <a:schemeClr val="accent5">
                  <a:lumMod val="50000"/>
                </a:schemeClr>
              </a:solidFill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ru-RU" sz="1400" baseline="0" dirty="0"/>
                      <a:t>программные направления
</a:t>
                    </a:r>
                    <a:r>
                      <a:rPr lang="ru-RU" sz="1400" baseline="0" dirty="0" smtClean="0"/>
                      <a:t>39276,3</a:t>
                    </a:r>
                  </a:p>
                  <a:p>
                    <a:r>
                      <a:rPr lang="ru-RU" sz="1400" baseline="0" dirty="0" smtClean="0"/>
                      <a:t> тыс. руб. - 92,29%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 sz="1400" baseline="0" dirty="0"/>
                      <a:t>непрограммные направления
</a:t>
                    </a:r>
                    <a:r>
                      <a:rPr lang="ru-RU" sz="1400" baseline="0" dirty="0" smtClean="0"/>
                      <a:t>2519,8,0 тыс. руб. -7,7%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bg1"/>
              </a:solidFill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программные направления</c:v>
                </c:pt>
                <c:pt idx="1">
                  <c:v>непрограммные направления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4402.6000000000004</c:v>
                </c:pt>
                <c:pt idx="1">
                  <c:v>35882.9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0.16705</cdr:x>
      <cdr:y>0.745</cdr:y>
    </cdr:from>
    <cdr:to>
      <cdr:x>0.21531</cdr:x>
      <cdr:y>0.80344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246448" y="3672408"/>
          <a:ext cx="360090" cy="2880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0.35856</cdr:x>
      <cdr:y>0.07304</cdr:y>
    </cdr:from>
    <cdr:to>
      <cdr:x>0.48552</cdr:x>
      <cdr:y>0.1899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2675355" y="360040"/>
          <a:ext cx="947357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0.85909</cdr:x>
      <cdr:y>0.33732</cdr:y>
    </cdr:from>
    <cdr:to>
      <cdr:x>0.91667</cdr:x>
      <cdr:y>0.72282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6804756" y="1512168"/>
          <a:ext cx="456077" cy="172819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2B2A3-72AE-453E-9692-B029D7955CC4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EF91C-20F7-4970-9039-50E9C7A4D1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51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EF91C-20F7-4970-9039-50E9C7A4D1C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919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EF91C-20F7-4970-9039-50E9C7A4D1C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387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028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056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465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53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28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5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703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86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42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508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10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96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22413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lvl="1" algn="ctr"/>
            <a:r>
              <a:rPr lang="ru-RU" sz="2000" b="1" i="1" dirty="0">
                <a:solidFill>
                  <a:srgbClr val="C0000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БЮДЖЕТ ДЛЯ ГРАЖДАН</a:t>
            </a:r>
            <a:br>
              <a:rPr lang="ru-RU" sz="2000" b="1" i="1" dirty="0">
                <a:solidFill>
                  <a:srgbClr val="C0000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</a:br>
            <a:r>
              <a:rPr lang="ru-RU" sz="2000" b="1" i="1" dirty="0">
                <a:solidFill>
                  <a:srgbClr val="0070C0"/>
                </a:solidFill>
              </a:rPr>
              <a:t>ОБ ИСПОЛНЕНИИ </a:t>
            </a:r>
            <a:r>
              <a:rPr lang="ru-RU" sz="2000" b="1" i="1" dirty="0" smtClean="0">
                <a:solidFill>
                  <a:srgbClr val="0070C0"/>
                </a:solidFill>
              </a:rPr>
              <a:t>БЮДЖЕТА НИЦИНСКОГО </a:t>
            </a:r>
            <a:r>
              <a:rPr lang="ru-RU" sz="2000" b="1" i="1" dirty="0">
                <a:solidFill>
                  <a:srgbClr val="0070C0"/>
                </a:solidFill>
              </a:rPr>
              <a:t>СЕЛЬСКОГО ПОСЕЛЕНИЯ             </a:t>
            </a:r>
            <a:r>
              <a:rPr lang="ru-RU" sz="2000" b="1" i="1" dirty="0" smtClean="0">
                <a:solidFill>
                  <a:srgbClr val="0070C0"/>
                </a:solidFill>
              </a:rPr>
              <a:t/>
            </a:r>
            <a:br>
              <a:rPr lang="ru-RU" sz="2000" b="1" i="1" dirty="0" smtClean="0">
                <a:solidFill>
                  <a:srgbClr val="0070C0"/>
                </a:solidFill>
              </a:rPr>
            </a:br>
            <a:r>
              <a:rPr lang="ru-RU" sz="2000" b="1" i="1" dirty="0" smtClean="0">
                <a:solidFill>
                  <a:srgbClr val="0070C0"/>
                </a:solidFill>
              </a:rPr>
              <a:t>за 2022 год</a:t>
            </a:r>
            <a:r>
              <a:rPr lang="ru-RU" sz="2000" b="1" i="1" dirty="0">
                <a:solidFill>
                  <a:srgbClr val="0070C0"/>
                </a:solidFill>
              </a:rPr>
              <a:t/>
            </a:r>
            <a:br>
              <a:rPr lang="ru-RU" sz="2000" b="1" i="1" dirty="0">
                <a:solidFill>
                  <a:srgbClr val="0070C0"/>
                </a:solidFill>
              </a:rPr>
            </a:b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51520" y="1700808"/>
            <a:ext cx="8568952" cy="424847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8" name="Picture 4" descr="C:\Users\Ferst\Documents\Фото\на сайт\на сайт\x_103a816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8568952" cy="431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6236890" y="3786212"/>
            <a:ext cx="24482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>
                <a:solidFill>
                  <a:schemeClr val="bg1"/>
                </a:solidFill>
              </a:rPr>
              <a:t>К решению Думы </a:t>
            </a:r>
            <a:r>
              <a:rPr lang="ru-RU" i="1" dirty="0" smtClean="0">
                <a:solidFill>
                  <a:schemeClr val="bg1"/>
                </a:solidFill>
              </a:rPr>
              <a:t>Ницинского </a:t>
            </a:r>
            <a:r>
              <a:rPr lang="ru-RU" i="1" dirty="0">
                <a:solidFill>
                  <a:schemeClr val="bg1"/>
                </a:solidFill>
              </a:rPr>
              <a:t>сельского поселения от </a:t>
            </a:r>
            <a:r>
              <a:rPr lang="ru-RU" i="1" dirty="0" smtClean="0">
                <a:solidFill>
                  <a:schemeClr val="bg1"/>
                </a:solidFill>
              </a:rPr>
              <a:t>24 декабря 2021 </a:t>
            </a:r>
            <a:r>
              <a:rPr lang="ru-RU" i="1" dirty="0">
                <a:solidFill>
                  <a:schemeClr val="bg1"/>
                </a:solidFill>
              </a:rPr>
              <a:t>года № </a:t>
            </a:r>
            <a:r>
              <a:rPr lang="ru-RU" i="1" dirty="0" smtClean="0">
                <a:solidFill>
                  <a:schemeClr val="bg1"/>
                </a:solidFill>
              </a:rPr>
              <a:t>308</a:t>
            </a:r>
            <a:endParaRPr lang="ru-RU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208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6408"/>
            <a:ext cx="6512511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0272622"/>
              </p:ext>
            </p:extLst>
          </p:nvPr>
        </p:nvGraphicFramePr>
        <p:xfrm>
          <a:off x="251520" y="1484784"/>
          <a:ext cx="8568951" cy="2554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317"/>
                <a:gridCol w="2856317"/>
                <a:gridCol w="2856317"/>
              </a:tblGrid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030A0"/>
                          </a:solidFill>
                        </a:rPr>
                        <a:t>ПЛАН, ТЫС. РУБ.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030A0"/>
                          </a:solidFill>
                        </a:rPr>
                        <a:t>ФАКТ, ТЫС. РУБ.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доходы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43873,0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43977,0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расходы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43873,0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42659,7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826371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Дефицит (-)                     Профицит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(+)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+1317,3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403648" y="260648"/>
            <a:ext cx="6480720" cy="108012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/>
              <a:t>ИТОГИ ИСПОЛНЕНИЯ БЮДЖЕТА </a:t>
            </a:r>
            <a:endParaRPr lang="en-US" b="1" i="1" dirty="0" smtClean="0"/>
          </a:p>
          <a:p>
            <a:pPr algn="ctr"/>
            <a:r>
              <a:rPr lang="ru-RU" b="1" i="1" dirty="0" smtClean="0"/>
              <a:t>НИЦИНСКОГО СЕЛЬСКОГО ПОСЕЛЕНИЯ                      </a:t>
            </a:r>
            <a:endParaRPr lang="en-US" b="1" i="1" dirty="0" smtClean="0"/>
          </a:p>
          <a:p>
            <a:pPr algn="ctr"/>
            <a:r>
              <a:rPr lang="ru-RU" b="1" i="1" dirty="0" smtClean="0"/>
              <a:t>      В 2022ГОДУ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33574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424936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3388534"/>
              </p:ext>
            </p:extLst>
          </p:nvPr>
        </p:nvGraphicFramePr>
        <p:xfrm>
          <a:off x="251519" y="2276872"/>
          <a:ext cx="8712968" cy="38887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2791"/>
                <a:gridCol w="1329698"/>
                <a:gridCol w="1296144"/>
                <a:gridCol w="1333929"/>
                <a:gridCol w="1690406"/>
              </a:tblGrid>
              <a:tr h="25922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  На какие цели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kern="0" dirty="0">
                          <a:solidFill>
                            <a:srgbClr val="7030A0"/>
                          </a:solidFill>
                          <a:effectLst/>
                        </a:rPr>
                        <a:t>Сальдо на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</a:rPr>
                        <a:t>01.01.2022г</a:t>
                      </a: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.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Поступило 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Погашение, основного долга списание ,перенос долговых обязательств по  исполнительным документам   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Сальдо  на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</a:rPr>
                        <a:t>01.01.2023г</a:t>
                      </a: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.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7554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Обязательства по муниципальной гарантии </a:t>
                      </a: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</a:rPr>
                        <a:t>2019 г</a:t>
                      </a: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. 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2005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5409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7030A0"/>
                          </a:solidFill>
                          <a:effectLst/>
                        </a:rPr>
                        <a:t>                   ИТОГО:</a:t>
                      </a:r>
                      <a:endParaRPr lang="ru-RU" sz="1400" b="1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2005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51520" y="332656"/>
            <a:ext cx="8640960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/>
              <a:t>РАЗМЕР И СТРУКТУРА МУНИЦИПАЛЬНОГО ДОЛГА НИЦИНСКОГО СЕЛЬСКОГО ПОСЕЛЕНИЯ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272740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6016" y="3068959"/>
            <a:ext cx="4104456" cy="3459485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ru-RU" sz="2000" i="1" dirty="0" smtClean="0"/>
              <a:t>Администрация </a:t>
            </a:r>
            <a:r>
              <a:rPr lang="ru-RU" sz="2000" i="1" dirty="0" err="1" smtClean="0"/>
              <a:t>Ницинского</a:t>
            </a:r>
            <a:r>
              <a:rPr lang="ru-RU" sz="2000" i="1" dirty="0" smtClean="0"/>
              <a:t> сельского поселения</a:t>
            </a:r>
          </a:p>
          <a:p>
            <a:pPr algn="ctr"/>
            <a:r>
              <a:rPr lang="ru-RU" sz="2000" i="1" dirty="0" smtClean="0"/>
              <a:t>623944, Свердловская область, </a:t>
            </a:r>
            <a:r>
              <a:rPr lang="ru-RU" sz="2000" i="1" dirty="0" err="1" smtClean="0"/>
              <a:t>Слободо</a:t>
            </a:r>
            <a:r>
              <a:rPr lang="ru-RU" sz="2000" i="1" dirty="0" smtClean="0"/>
              <a:t>-Туринский район, </a:t>
            </a:r>
          </a:p>
          <a:p>
            <a:pPr algn="ctr"/>
            <a:r>
              <a:rPr lang="ru-RU" sz="2000" i="1" dirty="0" smtClean="0"/>
              <a:t>с. </a:t>
            </a:r>
            <a:r>
              <a:rPr lang="ru-RU" sz="2000" i="1" dirty="0" err="1" smtClean="0"/>
              <a:t>Ницинское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ул.Советская</a:t>
            </a:r>
            <a:r>
              <a:rPr lang="ru-RU" sz="2000" i="1" dirty="0" smtClean="0"/>
              <a:t> 35</a:t>
            </a:r>
          </a:p>
          <a:p>
            <a:pPr algn="ctr"/>
            <a:r>
              <a:rPr lang="ru-RU" sz="2000" i="1" dirty="0"/>
              <a:t>т</a:t>
            </a:r>
            <a:r>
              <a:rPr lang="ru-RU" sz="2000" i="1" dirty="0" smtClean="0"/>
              <a:t>ел. (343)6126169</a:t>
            </a:r>
          </a:p>
          <a:p>
            <a:pPr algn="ctr"/>
            <a:r>
              <a:rPr lang="en-US" sz="2000" i="1" u="sng" dirty="0" smtClean="0">
                <a:solidFill>
                  <a:srgbClr val="0070C0"/>
                </a:solidFill>
              </a:rPr>
              <a:t>E-mail</a:t>
            </a:r>
            <a:r>
              <a:rPr lang="ru-RU" sz="2000" i="1" u="sng" dirty="0" smtClean="0">
                <a:solidFill>
                  <a:srgbClr val="0070C0"/>
                </a:solidFill>
              </a:rPr>
              <a:t>:</a:t>
            </a:r>
            <a:r>
              <a:rPr lang="en-US" sz="2000" i="1" u="sng" dirty="0" smtClean="0">
                <a:solidFill>
                  <a:srgbClr val="0070C0"/>
                </a:solidFill>
              </a:rPr>
              <a:t>nizpos@mail.ru</a:t>
            </a:r>
            <a:endParaRPr lang="ru-RU" sz="2000" i="1" u="sng" dirty="0" smtClean="0">
              <a:solidFill>
                <a:srgbClr val="0070C0"/>
              </a:solidFill>
            </a:endParaRPr>
          </a:p>
        </p:txBody>
      </p:sp>
      <p:sp>
        <p:nvSpPr>
          <p:cNvPr id="5" name="AutoShape 8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9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224136"/>
          </a:xfrm>
          <a:solidFill>
            <a:srgbClr val="FFFF00"/>
          </a:solidFill>
        </p:spPr>
        <p:txBody>
          <a:bodyPr/>
          <a:lstStyle/>
          <a:p>
            <a:pPr lvl="1" algn="ctr"/>
            <a:r>
              <a:rPr lang="ru-RU" sz="2000" b="1" i="1" dirty="0" smtClean="0">
                <a:solidFill>
                  <a:srgbClr val="FF0000"/>
                </a:solidFill>
              </a:rPr>
              <a:t>О ВНЕСЕНИИ ИЗМЕНЕНИЙ В РЕШЕНИЕ ДУМЫ НИЦИНСКОГО СЕЛЬСКОГО ПОСЕЛЕНИЯ                                  ОТ 24.12.2021№ 308 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772816"/>
            <a:ext cx="8136904" cy="4680520"/>
          </a:xfrm>
        </p:spPr>
        <p:txBody>
          <a:bodyPr/>
          <a:lstStyle/>
          <a:p>
            <a:pPr algn="ctr"/>
            <a:r>
              <a:rPr lang="ru-RU" u="sng" dirty="0" smtClean="0">
                <a:solidFill>
                  <a:srgbClr val="FF0000"/>
                </a:solidFill>
              </a:rPr>
              <a:t>В  течение 2022 года вносились изменения 9 раз </a:t>
            </a:r>
          </a:p>
          <a:p>
            <a:pPr algn="ctr"/>
            <a:endParaRPr lang="ru-RU" u="sng" dirty="0">
              <a:solidFill>
                <a:srgbClr val="7030A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2852936"/>
            <a:ext cx="7056784" cy="331236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Решения Думы </a:t>
            </a:r>
            <a:r>
              <a:rPr lang="ru-RU" sz="2000" dirty="0" err="1" smtClean="0"/>
              <a:t>Ницинского</a:t>
            </a:r>
            <a:r>
              <a:rPr lang="ru-RU" sz="2000" dirty="0" smtClean="0"/>
              <a:t> сельского поселения</a:t>
            </a:r>
          </a:p>
          <a:p>
            <a:pPr algn="ctr"/>
            <a:endParaRPr lang="ru-RU" sz="2000" dirty="0" smtClean="0"/>
          </a:p>
          <a:p>
            <a:pPr algn="ctr"/>
            <a:r>
              <a:rPr lang="ru-RU" sz="2000" dirty="0"/>
              <a:t>о</a:t>
            </a:r>
            <a:r>
              <a:rPr lang="ru-RU" sz="2000" dirty="0" smtClean="0"/>
              <a:t>т 31.03.2022  № 308-1НПА</a:t>
            </a:r>
          </a:p>
          <a:p>
            <a:pPr algn="ctr"/>
            <a:r>
              <a:rPr lang="ru-RU" sz="2000" dirty="0"/>
              <a:t>о</a:t>
            </a:r>
            <a:r>
              <a:rPr lang="ru-RU" sz="2000" dirty="0" smtClean="0"/>
              <a:t>т 24.05.2022 №308-2НПА</a:t>
            </a:r>
          </a:p>
          <a:p>
            <a:pPr algn="ctr"/>
            <a:r>
              <a:rPr lang="ru-RU" sz="2000" dirty="0" smtClean="0"/>
              <a:t>от 26.06.2022 № 308-3НПА</a:t>
            </a:r>
          </a:p>
          <a:p>
            <a:pPr algn="ctr"/>
            <a:r>
              <a:rPr lang="ru-RU" sz="2000" dirty="0" smtClean="0"/>
              <a:t>от 29.08.2022 </a:t>
            </a:r>
            <a:r>
              <a:rPr lang="ru-RU" sz="2000" dirty="0"/>
              <a:t>№ </a:t>
            </a:r>
            <a:r>
              <a:rPr lang="ru-RU" sz="2000" dirty="0" smtClean="0"/>
              <a:t>308-4НПА</a:t>
            </a:r>
          </a:p>
          <a:p>
            <a:pPr algn="ctr"/>
            <a:r>
              <a:rPr lang="ru-RU" sz="2000" dirty="0"/>
              <a:t>от </a:t>
            </a:r>
            <a:r>
              <a:rPr lang="ru-RU" sz="2000" dirty="0" smtClean="0"/>
              <a:t>04.10.2022 № 308-5НПА</a:t>
            </a:r>
            <a:endParaRPr lang="ru-RU" sz="2000" dirty="0"/>
          </a:p>
          <a:p>
            <a:pPr algn="ctr"/>
            <a:r>
              <a:rPr lang="ru-RU" sz="2000" dirty="0"/>
              <a:t>от </a:t>
            </a:r>
            <a:r>
              <a:rPr lang="ru-RU" sz="2000" dirty="0" smtClean="0"/>
              <a:t>28.10.2022 №308-6НПА</a:t>
            </a:r>
          </a:p>
          <a:p>
            <a:pPr algn="ctr"/>
            <a:r>
              <a:rPr lang="ru-RU" sz="2000" dirty="0" smtClean="0"/>
              <a:t>от 25.11.2022№308-7НПА</a:t>
            </a:r>
          </a:p>
          <a:p>
            <a:pPr algn="ctr"/>
            <a:r>
              <a:rPr lang="ru-RU" sz="2000" dirty="0" smtClean="0"/>
              <a:t>от 09.12.2022№308-8НПА</a:t>
            </a:r>
          </a:p>
          <a:p>
            <a:pPr algn="ctr"/>
            <a:r>
              <a:rPr lang="ru-RU" sz="2000" dirty="0" smtClean="0"/>
              <a:t>от 23.12.2022№308-9НПА</a:t>
            </a:r>
          </a:p>
          <a:p>
            <a:pPr algn="ctr"/>
            <a:endParaRPr lang="ru-RU" sz="2000" dirty="0" smtClean="0"/>
          </a:p>
          <a:p>
            <a:pPr algn="ctr"/>
            <a:endParaRPr lang="ru-RU" sz="2000" dirty="0"/>
          </a:p>
          <a:p>
            <a:pPr algn="ctr"/>
            <a:endParaRPr lang="ru-RU" sz="2000" dirty="0"/>
          </a:p>
          <a:p>
            <a:pPr algn="ctr"/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2683922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9552" y="404664"/>
            <a:ext cx="7920880" cy="936104"/>
          </a:xfrm>
        </p:spPr>
        <p:txBody>
          <a:bodyPr/>
          <a:lstStyle/>
          <a:p>
            <a:pPr lvl="1" algn="ctr"/>
            <a:r>
              <a:rPr lang="ru-RU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ЫЕ ПОКАЗАТЕЛИ СОЦИАЛЬНО-ЭКОНОМИЧЕСКОГО РАЗВИТИЯ УСТЬ-НИЦИНСКОГО СЕЛЬСКОГО </a:t>
            </a:r>
            <a:r>
              <a:rPr lang="ru-RU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ПОСЕЛЕНИЯИнф</a:t>
            </a:r>
            <a:endParaRPr lang="ru-RU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6131058"/>
              </p:ext>
            </p:extLst>
          </p:nvPr>
        </p:nvGraphicFramePr>
        <p:xfrm>
          <a:off x="251520" y="1628798"/>
          <a:ext cx="8640960" cy="4638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2245"/>
                <a:gridCol w="1262371"/>
                <a:gridCol w="1490501"/>
                <a:gridCol w="1605843"/>
              </a:tblGrid>
              <a:tr h="7153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Ед. </a:t>
                      </a:r>
                      <a:r>
                        <a:rPr lang="ru-RU" dirty="0" err="1" smtClean="0"/>
                        <a:t>измер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2021год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2022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71538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Численность постоянного населения МО (на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начало года)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чел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1143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1107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71538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Численность населения в трудоспособном возрасте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чел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567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558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71538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Среднедушевые денежные доходы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(в месяц)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chemeClr val="bg1"/>
                          </a:solidFill>
                        </a:rPr>
                        <a:t>руб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/чел.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16229,22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17904,24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522826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Оборот розничной торговли 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млн.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37,0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40,0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Оборот общественного питания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млн.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678332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7504" y="116632"/>
            <a:ext cx="8928991" cy="1296144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ИНФОРМАЦИЯ ПО ОСНОВНЫМ ПОКАЗАТЕЛЯМ СОЦИАЛЬНО-ЭКОНОМИЧЕСКОГО РАЗВИТИЯ НИЦИНСКОГО СЕЛЬСКОГО ПОСЕЛЕНИЯ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93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24936" cy="998984"/>
          </a:xfrm>
        </p:spPr>
        <p:txBody>
          <a:bodyPr/>
          <a:lstStyle/>
          <a:p>
            <a:pPr lvl="1"/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3747508"/>
              </p:ext>
            </p:extLst>
          </p:nvPr>
        </p:nvGraphicFramePr>
        <p:xfrm>
          <a:off x="108991" y="1556454"/>
          <a:ext cx="8928993" cy="5436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1944216"/>
                <a:gridCol w="1512168"/>
                <a:gridCol w="1512169"/>
              </a:tblGrid>
              <a:tr h="590771"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План, тыс. руб.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Исполнение, тыс. руб.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 исполнения</a:t>
                      </a:r>
                      <a:endParaRPr lang="ru-RU" sz="1400" dirty="0"/>
                    </a:p>
                  </a:txBody>
                  <a:tcPr/>
                </a:tc>
              </a:tr>
              <a:tr h="5907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Налоговые и неналоговые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 доходы, в </a:t>
                      </a:r>
                      <a:r>
                        <a:rPr lang="ru-RU" sz="1400" b="1" baseline="0" dirty="0" err="1" smtClean="0">
                          <a:solidFill>
                            <a:schemeClr val="bg1"/>
                          </a:solidFill>
                        </a:rPr>
                        <a:t>т.ч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.:</a:t>
                      </a:r>
                      <a:endParaRPr lang="ru-RU" sz="14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4592,5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4696,6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102,27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4751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 на доходы физических лиц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87,0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187,0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101,12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4450">
                <a:tc>
                  <a:txBody>
                    <a:bodyPr/>
                    <a:lstStyle/>
                    <a:p>
                      <a:r>
                        <a:rPr lang="ru-RU" sz="1400" b="1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Акцизы на нефтепродукты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3283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3357,4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102,27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905147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Налог, взимаемый с налогоплательщиков, применяющих упрощенную систему налогообложения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4751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 на имущество физических лиц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147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187,3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127,4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833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Земельный налог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747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731,6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97,9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714316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1,0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0,99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99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702876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Плата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 за пользование жилых помещений муниципального жилого фонда сельских поселений </a:t>
                      </a:r>
                      <a:endParaRPr lang="ru-RU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45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47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105,55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4751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Прочие доходы 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182,5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182,5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7504" y="116632"/>
            <a:ext cx="8928992" cy="11521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endParaRPr lang="ru-RU" dirty="0">
              <a:solidFill>
                <a:srgbClr val="FF0000"/>
              </a:solidFill>
            </a:endParaRP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НАЛОГОВЫЕ И НЕНАЛОГОВЫЕ ДОХОДЫ БЮДЖЕТА 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НИЦИНСКОГО СЕЛЬСКОГО ПОСЕЛЕНИЯ 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ЗА 2022 ГОД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80312" y="548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821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6840760" cy="934040"/>
          </a:xfrm>
        </p:spPr>
        <p:txBody>
          <a:bodyPr/>
          <a:lstStyle/>
          <a:p>
            <a:endParaRPr lang="ru-RU" sz="1800" b="0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4264668"/>
              </p:ext>
            </p:extLst>
          </p:nvPr>
        </p:nvGraphicFramePr>
        <p:xfrm>
          <a:off x="936912" y="1700808"/>
          <a:ext cx="7461448" cy="4929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78797" y="116632"/>
            <a:ext cx="8280920" cy="13464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СТРУКТУРА НАЛОГОВЫХ И НЕНАЛОГОВЫХ ДОХОДОВ БЮДЖЕТА НИЦИНСКОГО СЕЛЬСКОГО ПОСЕЛЕНИЯ </a:t>
            </a:r>
          </a:p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В 2022 ГОДУ</a:t>
            </a:r>
            <a:endParaRPr lang="ru-RU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43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344816" cy="1143000"/>
          </a:xfrm>
        </p:spPr>
        <p:txBody>
          <a:bodyPr/>
          <a:lstStyle/>
          <a:p>
            <a:pPr algn="ctr"/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5117299"/>
              </p:ext>
            </p:extLst>
          </p:nvPr>
        </p:nvGraphicFramePr>
        <p:xfrm>
          <a:off x="107504" y="1484784"/>
          <a:ext cx="8928991" cy="8493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2265"/>
                <a:gridCol w="1887429"/>
                <a:gridCol w="1722976"/>
                <a:gridCol w="1616321"/>
              </a:tblGrid>
              <a:tr h="98630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доходы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план,                       тыс.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исполнение, тыс.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% исполнения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95791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Дотации на выравнивание уровня бюджетной обеспеченности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11331,3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11331,3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875982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Субвенция на осуществление первичного воинского учета на</a:t>
                      </a:r>
                      <a:r>
                        <a:rPr lang="ru-RU" sz="1400" b="1" baseline="0" dirty="0" smtClean="0">
                          <a:solidFill>
                            <a:srgbClr val="7030A0"/>
                          </a:solidFill>
                        </a:rPr>
                        <a:t> территориях ,где отсутствуют военные комиссариаты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125,3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125,3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08979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Субвенции бюджетам сельских поселений на выполнение передаваемых полномочий субъектов Российской Федерации</a:t>
                      </a:r>
                    </a:p>
                    <a:p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Субвенции бюджетам сельских поселений на осуществление полномочий по составлению (изменению) списков кандидатов в присяжные заседатели федеральных судов общей юрисдикции в Российской Федерации</a:t>
                      </a:r>
                    </a:p>
                    <a:p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0,2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5,6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0,2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5,8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7143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Прочие межбюджетные трансферты</a:t>
                      </a:r>
                    </a:p>
                    <a:p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Межбюджетные трансферты, передаваемые бюджетам сельских поселений из бюджетов муниципальных районов на осуществление части полномочий по решению вопросов местного значения в соответствии с заключенными соглашениями</a:t>
                      </a:r>
                    </a:p>
                    <a:p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26721,3</a:t>
                      </a:r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26721,3</a:t>
                      </a:r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7143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ИТОГО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43873,02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43977,08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100,24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23528" y="188640"/>
            <a:ext cx="8496944" cy="10801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БЕЗВОЗМЕЗДНЫЕ ПОСТУПЛЕНИЯ  БЮДЖЕТА </a:t>
            </a:r>
            <a:endParaRPr lang="ru-RU" b="1" i="1" dirty="0">
              <a:solidFill>
                <a:srgbClr val="FF0000"/>
              </a:solidFill>
            </a:endParaRP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НИЦИНСКОГО СЕЛЬСКОГО ПОСЕЛЕНИЯ 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В 2022ГОДУ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89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6192688" cy="1152128"/>
          </a:xfrm>
        </p:spPr>
        <p:txBody>
          <a:bodyPr/>
          <a:lstStyle/>
          <a:p>
            <a:endParaRPr lang="ru-RU" sz="1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4499209"/>
              </p:ext>
            </p:extLst>
          </p:nvPr>
        </p:nvGraphicFramePr>
        <p:xfrm>
          <a:off x="107506" y="1196749"/>
          <a:ext cx="9000998" cy="5602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921"/>
                <a:gridCol w="2329445"/>
                <a:gridCol w="1512168"/>
                <a:gridCol w="1368152"/>
                <a:gridCol w="1429126"/>
                <a:gridCol w="1379186"/>
              </a:tblGrid>
              <a:tr h="80873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Раздел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Расходы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Уточненное годовое назначение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за год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Процент исполнения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Отклонения +, -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Общегосударственные вопросы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6333,5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6268,24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98,9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-65,26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948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0200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Национальная оборона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125,3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125,3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928551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0300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Национальная безопасность и правоохранительная деятельность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1136,5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1136,5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948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0400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Национальная экономика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9982,2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9099,7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91,1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-882,5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0500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Жилищно-коммунальное хозяйство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7779,3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6373,3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81,9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-1406,0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5337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0700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Образование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81,3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81,3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0800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Культура, кинематография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15081,3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15081,3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948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Социальная политика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25,5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25,5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Физическая культура и спорт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53,2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53,2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56711"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ИТОГО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45105,0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42659,7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94,17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-2355,98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74492" y="116632"/>
            <a:ext cx="8317987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ВЫПОЛНЕНИЕ РАСХОДНОЙ ЧАСТИ БЮДЖЕТА </a:t>
            </a:r>
            <a:endParaRPr lang="ru-RU" b="1" i="1" dirty="0">
              <a:solidFill>
                <a:srgbClr val="FF0000"/>
              </a:solidFill>
            </a:endParaRP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НИЦИНСКОГО СЕЛЬСКОГО ПОСЕЛЕНИЯ                 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            ЗА 2022ГОД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79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632848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4240234"/>
              </p:ext>
            </p:extLst>
          </p:nvPr>
        </p:nvGraphicFramePr>
        <p:xfrm>
          <a:off x="647564" y="1844824"/>
          <a:ext cx="81009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8775" y="476672"/>
            <a:ext cx="8280920" cy="11521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СТРУКТУРА РАСХОДНОЙ ЧАСТИ БЮДЖЕТА НИЦИНСКОГО СЕЛЬСКОГО ПОСЕЛЕНИЯ В 2022 ГОДУ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3131840" y="5301208"/>
            <a:ext cx="48501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410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24936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2008673"/>
              </p:ext>
            </p:extLst>
          </p:nvPr>
        </p:nvGraphicFramePr>
        <p:xfrm>
          <a:off x="1619672" y="2852936"/>
          <a:ext cx="5544616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7544" y="188640"/>
            <a:ext cx="8424936" cy="122413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РАСХОДЫ БЮДЖЕТА НИЦИНСКОГО СЕЛЬСКОГО ПОСЕЛЕНИЯ НА РЕАЛИЗАЦИЮ МУНИЦИПАЛЬНОЙ ПРОГРАММЫ В 2022 ГОДУ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5048" y="1556792"/>
            <a:ext cx="8568952" cy="79208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«Социально-экономическое развитие </a:t>
            </a:r>
            <a:r>
              <a:rPr lang="ru-RU" dirty="0" err="1" smtClean="0">
                <a:solidFill>
                  <a:srgbClr val="FF0000"/>
                </a:solidFill>
              </a:rPr>
              <a:t>Ницинского</a:t>
            </a:r>
            <a:r>
              <a:rPr lang="ru-RU" dirty="0" smtClean="0">
                <a:solidFill>
                  <a:srgbClr val="FF0000"/>
                </a:solidFill>
              </a:rPr>
              <a:t> сельского поселения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 на 2020 – 202</a:t>
            </a:r>
            <a:r>
              <a:rPr lang="ru-RU" dirty="0">
                <a:solidFill>
                  <a:srgbClr val="FF0000"/>
                </a:solidFill>
              </a:rPr>
              <a:t>5</a:t>
            </a:r>
            <a:r>
              <a:rPr lang="ru-RU" dirty="0" smtClean="0">
                <a:solidFill>
                  <a:srgbClr val="FF0000"/>
                </a:solidFill>
              </a:rPr>
              <a:t>годы»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AutoShape 4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13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3600</TotalTime>
  <Words>704</Words>
  <Application>Microsoft Office PowerPoint</Application>
  <PresentationFormat>Экран (4:3)</PresentationFormat>
  <Paragraphs>274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BatangChe</vt:lpstr>
      <vt:lpstr>Arial</vt:lpstr>
      <vt:lpstr>Calibri</vt:lpstr>
      <vt:lpstr>Times New Roman</vt:lpstr>
      <vt:lpstr>Тема Office</vt:lpstr>
      <vt:lpstr>БЮДЖЕТ ДЛЯ ГРАЖДАН ОБ ИСПОЛНЕНИИ БЮДЖЕТА НИЦИНСКОГО СЕЛЬСКОГО ПОСЕЛЕНИЯ              за 2022 год </vt:lpstr>
      <vt:lpstr>О ВНЕСЕНИИ ИЗМЕНЕНИЙ В РЕШЕНИЕ ДУМЫ НИЦИНСКОГО СЕЛЬСКОГО ПОСЕЛЕНИЯ                                  ОТ 24.12.2021№ 308 </vt:lpstr>
      <vt:lpstr>ЫЕ ПОКАЗАТЕЛИ СОЦИАЛЬНО-ЭКОНОМИЧЕСКОГО РАЗВИТИЯ УСТЬ-НИЦИНСКОГО СЕЛЬСКОГО ПОСЕЛЕНИЯИнф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2018 года</dc:title>
  <dc:creator>76</dc:creator>
  <cp:lastModifiedBy>First</cp:lastModifiedBy>
  <cp:revision>306</cp:revision>
  <cp:lastPrinted>2022-03-31T04:39:43Z</cp:lastPrinted>
  <dcterms:created xsi:type="dcterms:W3CDTF">2018-02-07T06:08:12Z</dcterms:created>
  <dcterms:modified xsi:type="dcterms:W3CDTF">2023-03-14T05:10:03Z</dcterms:modified>
</cp:coreProperties>
</file>