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91" r:id="rId12"/>
    <p:sldId id="267" r:id="rId13"/>
    <p:sldId id="281" r:id="rId14"/>
    <p:sldId id="284" r:id="rId15"/>
    <p:sldId id="269" r:id="rId16"/>
    <p:sldId id="286" r:id="rId17"/>
    <p:sldId id="270" r:id="rId18"/>
    <p:sldId id="271" r:id="rId19"/>
    <p:sldId id="272" r:id="rId20"/>
    <p:sldId id="273" r:id="rId21"/>
    <p:sldId id="275" r:id="rId22"/>
    <p:sldId id="276" r:id="rId23"/>
    <p:sldId id="279" r:id="rId24"/>
    <p:sldId id="278" r:id="rId25"/>
    <p:sldId id="288" r:id="rId26"/>
    <p:sldId id="282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83"/>
            <p14:sldId id="291"/>
            <p14:sldId id="267"/>
            <p14:sldId id="281"/>
            <p14:sldId id="284"/>
            <p14:sldId id="269"/>
            <p14:sldId id="286"/>
            <p14:sldId id="270"/>
            <p14:sldId id="271"/>
            <p14:sldId id="272"/>
            <p14:sldId id="273"/>
            <p14:sldId id="275"/>
            <p14:sldId id="276"/>
            <p14:sldId id="279"/>
            <p14:sldId id="278"/>
            <p14:sldId id="28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 varScale="1">
        <p:scale>
          <a:sx n="58" d="100"/>
          <a:sy n="58" d="100"/>
        </p:scale>
        <p:origin x="77" y="6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ln>
          <a:solidFill>
            <a:srgbClr val="7030A0"/>
          </a:solidFill>
        </a:ln>
      </c:spPr>
    </c:sideWall>
    <c:backWall>
      <c:thickness val="0"/>
      <c:spPr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2604524676469639"/>
          <c:y val="3.5388383974652167E-2"/>
          <c:w val="0.85830909020861479"/>
          <c:h val="0.53533157210526394"/>
        </c:manualLayout>
      </c:layout>
      <c:surface3DChart>
        <c:wireframe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</c:v>
                </c:pt>
                <c:pt idx="1">
                  <c:v>4372</c:v>
                </c:pt>
                <c:pt idx="2">
                  <c:v>0</c:v>
                </c:pt>
                <c:pt idx="3">
                  <c:v>188</c:v>
                </c:pt>
                <c:pt idx="4">
                  <c:v>702</c:v>
                </c:pt>
                <c:pt idx="5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25</c:v>
                </c:pt>
                <c:pt idx="1">
                  <c:v>4546</c:v>
                </c:pt>
                <c:pt idx="2">
                  <c:v>0</c:v>
                </c:pt>
                <c:pt idx="3">
                  <c:v>227</c:v>
                </c:pt>
                <c:pt idx="4">
                  <c:v>850</c:v>
                </c:pt>
                <c:pt idx="5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</c:v>
                </c:pt>
                <c:pt idx="1">
                  <c:v>4204</c:v>
                </c:pt>
                <c:pt idx="2">
                  <c:v>0</c:v>
                </c:pt>
                <c:pt idx="3">
                  <c:v>184</c:v>
                </c:pt>
                <c:pt idx="4">
                  <c:v>850</c:v>
                </c:pt>
                <c:pt idx="5">
                  <c:v>73</c:v>
                </c:pt>
              </c:numCache>
            </c:numRef>
          </c:val>
        </c:ser>
        <c:bandFmts/>
        <c:axId val="392397056"/>
        <c:axId val="392397448"/>
        <c:axId val="392404944"/>
      </c:surface3DChart>
      <c:catAx>
        <c:axId val="39239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2397448"/>
        <c:crosses val="autoZero"/>
        <c:auto val="1"/>
        <c:lblAlgn val="ctr"/>
        <c:lblOffset val="100"/>
        <c:noMultiLvlLbl val="0"/>
      </c:catAx>
      <c:valAx>
        <c:axId val="392397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2397056"/>
        <c:crosses val="autoZero"/>
        <c:crossBetween val="midCat"/>
      </c:valAx>
      <c:serAx>
        <c:axId val="392404944"/>
        <c:scaling>
          <c:orientation val="minMax"/>
        </c:scaling>
        <c:delete val="0"/>
        <c:axPos val="b"/>
        <c:majorTickMark val="out"/>
        <c:minorTickMark val="none"/>
        <c:tickLblPos val="nextTo"/>
        <c:crossAx val="392397448"/>
        <c:crosses val="autoZero"/>
      </c:serAx>
    </c:plotArea>
    <c:legend>
      <c:legendPos val="b"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2.3004690300111583E-2"/>
                  <c:y val="4.843561851140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8746</c:v>
                </c:pt>
                <c:pt idx="1">
                  <c:v>121.1</c:v>
                </c:pt>
                <c:pt idx="2">
                  <c:v>9191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8801</c:v>
                </c:pt>
                <c:pt idx="1">
                  <c:v>128.6</c:v>
                </c:pt>
                <c:pt idx="2" formatCode="0.0">
                  <c:v>15452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12315</c:v>
                </c:pt>
                <c:pt idx="1">
                  <c:v>134.6</c:v>
                </c:pt>
                <c:pt idx="2" formatCode="0.0">
                  <c:v>23101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92781832"/>
        <c:axId val="392782224"/>
        <c:axId val="0"/>
      </c:bar3DChart>
      <c:catAx>
        <c:axId val="392781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782224"/>
        <c:crosses val="autoZero"/>
        <c:auto val="1"/>
        <c:lblAlgn val="ctr"/>
        <c:lblOffset val="100"/>
        <c:noMultiLvlLbl val="0"/>
      </c:catAx>
      <c:valAx>
        <c:axId val="39278222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9278183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568163923815228"/>
          <c:y val="3.5927078061285374E-2"/>
          <c:w val="0.5285741197837921"/>
          <c:h val="0.1021090249231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040310335888608E-5"/>
                  <c:y val="5.4486696285174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046629078250563E-3"/>
                  <c:y val="-0.157235510211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11542.9</c:v>
                </c:pt>
                <c:pt idx="1">
                  <c:v>134.6</c:v>
                </c:pt>
                <c:pt idx="2">
                  <c:v>1236</c:v>
                </c:pt>
                <c:pt idx="3">
                  <c:v>6769</c:v>
                </c:pt>
                <c:pt idx="4">
                  <c:v>9931.4</c:v>
                </c:pt>
                <c:pt idx="5">
                  <c:v>80</c:v>
                </c:pt>
                <c:pt idx="6">
                  <c:v>12396</c:v>
                </c:pt>
                <c:pt idx="7">
                  <c:v>25</c:v>
                </c:pt>
                <c:pt idx="8">
                  <c:v>70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78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2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86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8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7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3267"/>
            <a:ext cx="6348413" cy="3436078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БЮДЖЕТ ДЛЯ ГРАЖДАН 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698" y="191683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РЕШЕНИЮ ДУМЫ                                             УСТЬ-НИЦИНСКОГО СЕЛЬСКОГО ПОСЕЛЕНИЯ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 29 ДЕКАБРЯ 2018 № 91-НПА</a:t>
            </a:r>
            <a:endParaRPr lang="ru-RU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ПОСЕЛЕНИЯ НА 2019 ГОД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712" y="5281691"/>
            <a:ext cx="3322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2020 И 2021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-249862"/>
            <a:ext cx="9299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557" y="-82917"/>
            <a:ext cx="1530042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4" y="1"/>
            <a:ext cx="7056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3748102"/>
            <a:ext cx="686946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К решению Думы Ницинского сельского поселения </a:t>
            </a:r>
            <a:r>
              <a:rPr lang="ru-RU" sz="2400" smtClean="0">
                <a:solidFill>
                  <a:srgbClr val="FF0000"/>
                </a:solidFill>
              </a:rPr>
              <a:t>от 23.12.2022г </a:t>
            </a:r>
            <a:r>
              <a:rPr lang="ru-RU" sz="2400" dirty="0" smtClean="0">
                <a:solidFill>
                  <a:srgbClr val="FF0000"/>
                </a:solidFill>
              </a:rPr>
              <a:t>№ 33-НПА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«О бюджете Ницинского сельского поселения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а 2023год и плановый период 2024 и 2025 годов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25283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599" y="332656"/>
            <a:ext cx="7490793" cy="720080"/>
          </a:xfrm>
        </p:spPr>
        <p:txBody>
          <a:bodyPr>
            <a:noAutofit/>
          </a:bodyPr>
          <a:lstStyle/>
          <a:p>
            <a:r>
              <a:rPr lang="ru-RU" sz="2000" b="1" i="1" dirty="0"/>
              <a:t>СТРУКТУРА НАЛОГОВЫХ И НЕНАЛОГОВЫХ ДОХОДОВ БЮДЖЕТА НИЦИНСКОГО СЕЛЬСКОГО ПОСЕЛЕНИЯ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03553" cy="792088"/>
          </a:xfrm>
        </p:spPr>
        <p:txBody>
          <a:bodyPr>
            <a:normAutofit fontScale="90000"/>
          </a:bodyPr>
          <a:lstStyle/>
          <a:p>
            <a:r>
              <a:rPr lang="ru-RU" sz="1600" b="1" i="1" dirty="0"/>
              <a:t>СТРУКТУРА НАЛОГОВЫХ И НЕНАЛОГОВЫХ ДОХОДОВ БЮДЖЕТА </a:t>
            </a:r>
            <a:r>
              <a:rPr lang="ru-RU" sz="1800" b="1" i="1" dirty="0"/>
              <a:t>НИЦИНСКОГО СЕЛЬСКОГО ПОСЕЛЕНИЯ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775" y="3250841"/>
            <a:ext cx="1646063" cy="17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76902281"/>
              </p:ext>
            </p:extLst>
          </p:nvPr>
        </p:nvGraphicFramePr>
        <p:xfrm>
          <a:off x="323528" y="1196752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67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32"/>
            <a:ext cx="8496944" cy="6838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301189"/>
              </p:ext>
            </p:extLst>
          </p:nvPr>
        </p:nvGraphicFramePr>
        <p:xfrm>
          <a:off x="0" y="686196"/>
          <a:ext cx="9143999" cy="608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1008112"/>
                <a:gridCol w="1008112"/>
                <a:gridCol w="1080120"/>
                <a:gridCol w="1080120"/>
                <a:gridCol w="97159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факт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оценка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3983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4211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5494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5674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5898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191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04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4204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4372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4546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701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совокупный доход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Единый сельскохозяйственный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850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850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850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15452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18058,3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36735,9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21714,9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21222,8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26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29624,8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22269,3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42228,9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27388,9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27120,8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52067"/>
            <a:ext cx="8928992" cy="522920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628800"/>
            <a:ext cx="3456384" cy="9361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11542,9тыс.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134,6тыс.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1236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6769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9931,4тыс.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42228,9тыс.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708920"/>
            <a:ext cx="2772816" cy="108012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12396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308005" y="4113076"/>
            <a:ext cx="2772816" cy="857066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72200" y="5346924"/>
            <a:ext cx="2644427" cy="11064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76,0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НИЦИНСКОГО СЕЛЬСКОГО ПОСЕЛЕНИЯ НА 2023ГОД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НИЦИНСКОГО СЕЛЬСКОГО ПОСЕЛЕНИЯ НА 2023ГОД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539453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67854207"/>
              </p:ext>
            </p:extLst>
          </p:nvPr>
        </p:nvGraphicFramePr>
        <p:xfrm>
          <a:off x="179512" y="1412776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12511" cy="13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/>
              <a:t>БЮДЖЕТ НИЦИНСКОГО СЕЛЬСКОГО ПОСЕЛЕНИЯ НА </a:t>
            </a:r>
            <a:r>
              <a:rPr lang="ru-RU" sz="1800" b="1" i="1" dirty="0" smtClean="0"/>
              <a:t>2023 </a:t>
            </a:r>
            <a:r>
              <a:rPr lang="ru-RU" sz="1800" b="1" i="1" dirty="0"/>
              <a:t>ГОД СФОРМИРОВАН В РАМКАХ ОДНОЙ МУНИЦИПАЛЬНОЙ ПРОГРАММЫ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b="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160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СОЦИАЛЬНО-ЭКОНОМИЧЕСКОЕ РАЗВИТИЕ НИЦИНСКОГО СЕЛЬСКОГО ПОСЕЛЕНИЯ                      НА 2019 – 2025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НЕПРОГРАМНЫЕ НАПРАВЛЕНИЯ ДЕЯТЕЛЬНОСТИ</a:t>
            </a:r>
          </a:p>
          <a:p>
            <a:pPr algn="ctr"/>
            <a:r>
              <a:rPr lang="ru-RU" b="1" dirty="0" smtClean="0"/>
              <a:t>4000,2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ПРОГРАМННЫЕ НАПРАВЛЕНИЯ ДЕЯТЕЛЬНОСТИ</a:t>
            </a:r>
          </a:p>
          <a:p>
            <a:pPr algn="ctr"/>
            <a:r>
              <a:rPr lang="ru-RU" b="1" dirty="0" smtClean="0"/>
              <a:t>38228,7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2023ГОД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</a:t>
            </a:r>
          </a:p>
          <a:p>
            <a:pPr algn="ctr"/>
            <a:r>
              <a:rPr lang="ru-RU" dirty="0" smtClean="0"/>
              <a:t>«Общегосударственные вопросы Ницинского сельского поселения» </a:t>
            </a:r>
          </a:p>
          <a:p>
            <a:pPr algn="ctr"/>
            <a:r>
              <a:rPr lang="ru-RU" dirty="0" smtClean="0"/>
              <a:t>6130тыс. 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-5356</a:t>
            </a:r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3914" y="2220286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Ницинского сельского поселения  - 1200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8077" y="2217601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25,0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8,0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37398" y="4109879"/>
            <a:ext cx="2952328" cy="14793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правонарушениях- 02,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643" y="3359395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Ницинского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134,6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354" y="3021878"/>
            <a:ext cx="4013572" cy="26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7531" y="3458650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комиссариаты – </a:t>
            </a:r>
          </a:p>
          <a:p>
            <a:pPr algn="ctr"/>
            <a:r>
              <a:rPr lang="ru-RU" dirty="0" smtClean="0"/>
              <a:t>134,6 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2023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966" y="3220157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340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2023ГОД ПО НАЦИОНАЛЬНОЙ  БЕЗОПАСНОСТИ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Ницинского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1249тыс.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3337" y="2924944"/>
            <a:ext cx="2504629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1236 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1999" y="2806944"/>
            <a:ext cx="2304256" cy="17635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Создание условий для деятельности формирований общественного порядка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13,0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586" y="4588309"/>
            <a:ext cx="4969414" cy="22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2643" y="4142330"/>
            <a:ext cx="3207876" cy="2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76949" y="-27384"/>
            <a:ext cx="7632848" cy="1009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2023ГОД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68" y="5013176"/>
            <a:ext cx="2227583" cy="175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95" y="2540888"/>
            <a:ext cx="2232248" cy="2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398782" y="1087094"/>
            <a:ext cx="2826785" cy="11295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пользования– местного значения  - </a:t>
            </a:r>
          </a:p>
          <a:p>
            <a:pPr algn="ctr"/>
            <a:r>
              <a:rPr lang="ru-RU" sz="1400" dirty="0" smtClean="0"/>
              <a:t>6728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04469" y="238882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3151тыс.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435467" y="3282507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50,0 тыс. руб.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0447" y="1356331"/>
            <a:ext cx="1872209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Национальная экономика </a:t>
            </a:r>
          </a:p>
          <a:p>
            <a:pPr algn="ctr"/>
            <a:r>
              <a:rPr lang="ru-RU" dirty="0" smtClean="0"/>
              <a:t>6769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02" y="4573293"/>
            <a:ext cx="2787278" cy="21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696" y="3392997"/>
            <a:ext cx="5760640" cy="3240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05" y="4989394"/>
            <a:ext cx="1279401" cy="9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8334" y="5805263"/>
            <a:ext cx="160816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РАСХОДЫ БЮДЖЕТА НА </a:t>
            </a:r>
            <a:r>
              <a:rPr lang="ru-RU" sz="2000" b="1" i="1" dirty="0" smtClean="0"/>
              <a:t>2023 ГОД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ПО ЖИЛИЩНО-КОММУНАЛЬНОМУ ХОЗЯЙСТВУ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9805" y="1328970"/>
            <a:ext cx="6976963" cy="1234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Ницинском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9931,4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60769" y="3212976"/>
            <a:ext cx="3160970" cy="23900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47,0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56176" y="3271646"/>
            <a:ext cx="3059832" cy="23896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3338тыс.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1043" name="Прямая соединительная линия 1042"/>
          <p:cNvCxnSpPr>
            <a:stCxn id="5" idx="5"/>
          </p:cNvCxnSpPr>
          <p:nvPr/>
        </p:nvCxnSpPr>
        <p:spPr>
          <a:xfrm flipV="1">
            <a:off x="8767906" y="3538700"/>
            <a:ext cx="103690" cy="1772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275856" y="2775866"/>
            <a:ext cx="2808312" cy="2165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Благоустройство 6546,4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91680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636912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80312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4149080"/>
            <a:ext cx="3888432" cy="2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2023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34" y="1484784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80,0 тыс. руб</a:t>
            </a:r>
            <a:r>
              <a:rPr lang="ru-RU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356992"/>
            <a:ext cx="41575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54" y="116632"/>
            <a:ext cx="8208912" cy="576064"/>
          </a:xfrm>
        </p:spPr>
        <p:txBody>
          <a:bodyPr>
            <a:noAutofit/>
          </a:bodyPr>
          <a:lstStyle/>
          <a:p>
            <a:pPr lvl="1" algn="ctr"/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Расходы  бюджета  по культуре и кинематографии</a:t>
            </a:r>
            <a:b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2023 год</a:t>
            </a:r>
            <a:endParaRPr lang="ru-RU" sz="2000" b="1" i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3294" y="724463"/>
            <a:ext cx="8136904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Ницинского сельского поселения  -                                  </a:t>
            </a:r>
          </a:p>
          <a:p>
            <a:pPr algn="ctr"/>
            <a:r>
              <a:rPr lang="ru-RU" dirty="0" smtClean="0"/>
              <a:t>   12396 тыс. руб.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7269" y="1736813"/>
            <a:ext cx="2160240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10656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5642" y="1736813"/>
            <a:ext cx="1872208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1615тыс.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290488" y="1952836"/>
            <a:ext cx="676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791168" y="1736812"/>
            <a:ext cx="91298" cy="30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47765"/>
            <a:ext cx="7056784" cy="1705571"/>
          </a:xfrm>
        </p:spPr>
        <p:txBody>
          <a:bodyPr/>
          <a:lstStyle/>
          <a:p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79338" y="3527501"/>
            <a:ext cx="7344816" cy="79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Arial Black" panose="020B0A04020102020204" pitchFamily="34" charset="0"/>
              </a:rPr>
              <a:t>НА ТЕРРИТОРИИ НИЦИНСКОГО СЕЛЬСКОГО ПОСЕЛЕНИЯ ФУНКЦИОНИРУЕТ: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7269" y="4325653"/>
            <a:ext cx="7599147" cy="9035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Муниципальное бюджетное учреждение культуры «</a:t>
            </a:r>
            <a:r>
              <a:rPr lang="ru-RU" dirty="0" err="1"/>
              <a:t>Ницинский</a:t>
            </a:r>
            <a:r>
              <a:rPr lang="ru-RU" dirty="0"/>
              <a:t> КДЦ» Ницинского сельского поселения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3253" y="5301208"/>
            <a:ext cx="820891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 состав учреждения входят 4 дома культуры, 3 сельских библиотеки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628684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72808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/>
              <a:t>РАСХОДЫ БЮДЖЕТА НА </a:t>
            </a:r>
            <a:r>
              <a:rPr lang="ru-RU" sz="1800" b="1" i="1" dirty="0" smtClean="0"/>
              <a:t>2023 </a:t>
            </a:r>
            <a:r>
              <a:rPr lang="ru-RU" sz="1800" b="1" i="1" dirty="0"/>
              <a:t>ГОД НА СОЦИАЛЬНУЮ ПОЛИТИКУ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2757" y="1178077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Ницинском сельском поселении»- 25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76873"/>
            <a:ext cx="3744416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25,0 </a:t>
            </a:r>
            <a:r>
              <a:rPr lang="ru-RU" dirty="0" err="1">
                <a:solidFill>
                  <a:srgbClr val="7030A0"/>
                </a:solidFill>
              </a:rPr>
              <a:t>тыс.руб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" name="img_85544448679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092477"/>
            <a:ext cx="3488940" cy="21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07" y="4840560"/>
            <a:ext cx="3012141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668254"/>
            <a:ext cx="3590975" cy="20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2023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Ницинского сельского поселения» -          76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3672408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76 тыс. руб.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226093"/>
            <a:ext cx="3384376" cy="30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94" y="4572165"/>
            <a:ext cx="40984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СРАВНИТЕЛЬНЫЙ АНАЛИЗ БЮДЖЕТА                            НИЦИНСКОГО СЕЛЬСКОГО ПОСЕЛЕНИЯ С ДРУГИМИ МУНИЦИПАЛЬНЫМИ ОБРАЗОВАНИЯМИ 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i="1" dirty="0"/>
              <a:t>НА </a:t>
            </a:r>
            <a:r>
              <a:rPr lang="ru-RU" sz="2200" b="1" i="1" dirty="0" smtClean="0"/>
              <a:t>2023 </a:t>
            </a:r>
            <a:r>
              <a:rPr lang="ru-RU" sz="2200" b="1" i="1" dirty="0"/>
              <a:t>ГОД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731173"/>
              </p:ext>
            </p:extLst>
          </p:nvPr>
        </p:nvGraphicFramePr>
        <p:xfrm>
          <a:off x="107504" y="1666887"/>
          <a:ext cx="7416824" cy="523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728192"/>
                <a:gridCol w="1872208"/>
                <a:gridCol w="1584176"/>
              </a:tblGrid>
              <a:tr h="9700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09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76954,9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56591,7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42228,9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4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761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14956,0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7751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5494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0187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61998,9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48840,7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36735,9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76954,9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rgbClr val="002060"/>
                          </a:solidFill>
                        </a:rPr>
                        <a:t>56591,7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42228,9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94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Ницинского сельского поселения</a:t>
            </a:r>
          </a:p>
          <a:p>
            <a:pPr algn="ctr"/>
            <a:r>
              <a:rPr lang="ru-RU" sz="2000" i="1" dirty="0" smtClean="0"/>
              <a:t>623944,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Ницинское, ул. Советская, 35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(343)6126169, 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nizpos@mail.ru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8" y="157200"/>
            <a:ext cx="414045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7" y="2708920"/>
            <a:ext cx="4032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-1"/>
            <a:ext cx="3906180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5446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Село Ницинское располагается в </a:t>
            </a:r>
            <a:r>
              <a:rPr lang="ru-RU" sz="1600" dirty="0" err="1" smtClean="0"/>
              <a:t>Тавдино</a:t>
            </a:r>
            <a:r>
              <a:rPr lang="ru-RU" sz="1600" dirty="0" smtClean="0"/>
              <a:t>-Туринской провинции Западно-Сибирской равнины. Территория представляет собой плоскую, слегка всхолмленную равнину, образованную рыхлыми отложениями. Поверхность расчленена широкой хорошо разработанной речной долиной (р.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). </a:t>
            </a:r>
          </a:p>
          <a:p>
            <a:pPr algn="just"/>
            <a:r>
              <a:rPr lang="ru-RU" sz="1600" dirty="0" smtClean="0"/>
              <a:t>Село расположено на первой надпойменной трассе 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в 1 км. от русла реки. Река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течёт в </a:t>
            </a:r>
            <a:r>
              <a:rPr lang="ru-RU" sz="1600" dirty="0" err="1" smtClean="0"/>
              <a:t>субширотном</a:t>
            </a:r>
            <a:r>
              <a:rPr lang="ru-RU" sz="1600" dirty="0" smtClean="0"/>
              <a:t> направлении на восток. На северо-западной окраине села расположен сосновый бор. В окрестностях поселения имеются  берёзовые рощи, осинники, смешанные леса, которые богаты ягодами и грибами. </a:t>
            </a:r>
            <a:r>
              <a:rPr lang="ru-RU" sz="1600" dirty="0" err="1" smtClean="0"/>
              <a:t>Тимкинский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рям</a:t>
            </a:r>
            <a:r>
              <a:rPr lang="ru-RU" sz="1600" dirty="0" smtClean="0"/>
              <a:t>, </a:t>
            </a:r>
            <a:r>
              <a:rPr lang="ru-RU" sz="1600" dirty="0" err="1" smtClean="0"/>
              <a:t>ремник</a:t>
            </a:r>
            <a:r>
              <a:rPr lang="ru-RU" sz="1600" dirty="0" smtClean="0"/>
              <a:t>.  </a:t>
            </a:r>
          </a:p>
          <a:p>
            <a:pPr algn="just"/>
            <a:r>
              <a:rPr lang="ru-RU" sz="1600" dirty="0" smtClean="0"/>
              <a:t>В составе поселения 4 населенных пункта.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с.Бобровское</a:t>
            </a:r>
            <a:r>
              <a:rPr lang="ru-RU" sz="1600" dirty="0" smtClean="0"/>
              <a:t>, п. Звезда, </a:t>
            </a:r>
            <a:r>
              <a:rPr lang="ru-RU" sz="1600" dirty="0" err="1" smtClean="0"/>
              <a:t>д.Юрты</a:t>
            </a:r>
            <a:r>
              <a:rPr lang="ru-RU" sz="1600" dirty="0" smtClean="0"/>
              <a:t>. Центр поселения -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 . Удалено от райцентра Туринской Слободы - на 23 км., от областного центра - Екатеринбурга - на 320 км., до г. Тюмени 130 км. Все населенные пункты соединены асфальтированными автомобильными дорогами.</a:t>
            </a:r>
          </a:p>
          <a:p>
            <a:pPr algn="just"/>
            <a:r>
              <a:rPr lang="ru-RU" sz="1600" dirty="0"/>
              <a:t>Когда основано село Ницинское точно не известно, приблизительно в конце XV века. Принадлежали эти земли помещику </a:t>
            </a:r>
            <a:r>
              <a:rPr lang="ru-RU" sz="1600" dirty="0" err="1"/>
              <a:t>А.Н.Виноградову</a:t>
            </a:r>
            <a:r>
              <a:rPr lang="ru-RU" sz="1600" dirty="0"/>
              <a:t>, Свои десятины, а было их около 900, помещик сдавал в аренду крестьянам. Сеяли ячмень, сажали картофель. </a:t>
            </a:r>
            <a:endParaRPr lang="ru-RU" sz="1600" dirty="0" smtClean="0"/>
          </a:p>
          <a:p>
            <a:pPr algn="just"/>
            <a:r>
              <a:rPr lang="ru-RU" sz="1600" dirty="0"/>
              <a:t>В августе 1919 года на месте помещичьей усадьбы братьев Виноградовых, которые добровольно передали его советской власти, по декрету совнаркома, образовалось государственное хозяйство, которое позднее стало именоваться совхозом «</a:t>
            </a:r>
            <a:r>
              <a:rPr lang="ru-RU" sz="1600" dirty="0" err="1"/>
              <a:t>Ницинским</a:t>
            </a:r>
            <a:r>
              <a:rPr lang="ru-RU" sz="1600" dirty="0" smtClean="0"/>
              <a:t>».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Хозяйство небольшое 40 десятин пашни, около 100 десятин пастбищ, 35 коров, 25 лошадей, паровая мельница, в деревне (она называлась Заводик) - 12 домов, первых рабочих – 15 человек. Позже в хозяйство внесли близлежащие хутора и выселки. В 1957г совхоз расширился за счёт соседних колхозов.</a:t>
            </a:r>
            <a:endParaRPr lang="ru-RU" sz="1600" b="1" dirty="0"/>
          </a:p>
          <a:p>
            <a:pPr algn="just"/>
            <a:r>
              <a:rPr lang="ru-RU" sz="1600" dirty="0" smtClean="0"/>
              <a:t>К </a:t>
            </a:r>
            <a:r>
              <a:rPr lang="ru-RU" sz="1600" dirty="0"/>
              <a:t>1962 г. хозяйство стало крупнейшим в районе. Развивался совхоз в мясо-молочном направлении. Создавались очаги культуры (ДК, библиотеки) школа, издавалась на ручном типографском станке своя газета «За </a:t>
            </a:r>
            <a:r>
              <a:rPr lang="ru-RU" sz="1600" dirty="0" err="1"/>
              <a:t>большевитский</a:t>
            </a:r>
            <a:r>
              <a:rPr lang="ru-RU" sz="1600" dirty="0"/>
              <a:t> совхоз». Хозяйство неоднократно становилось победителем соц. соревнованиях, участвовало в с/х выставке в </a:t>
            </a:r>
            <a:r>
              <a:rPr lang="ru-RU" sz="1600" dirty="0" smtClean="0"/>
              <a:t>Москве.</a:t>
            </a:r>
          </a:p>
          <a:p>
            <a:pPr algn="just"/>
            <a:r>
              <a:rPr lang="ru-RU" sz="1600" dirty="0"/>
              <a:t>На территории поселения существует село Бобровское которое образовано в 1626 г. Оно было большим селом, центром волости. Есть версия, что первым жителем села был охотник за бобрами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Было развито сельское хозяйство, кроме крупнорогатого скота держали свиней, разводили лис, овец, кур, гусей, пчёл. Работала маслобойня, механическая </a:t>
            </a:r>
            <a:r>
              <a:rPr lang="ru-RU" sz="1600" dirty="0" err="1"/>
              <a:t>шерстобитка</a:t>
            </a:r>
            <a:r>
              <a:rPr lang="ru-RU" sz="1600" dirty="0"/>
              <a:t>, овощесушилка, маленькая хлебопекарня. На горе стояла ветреная мельница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Ежегодно проводились ярмарки, куда со своим товаром приезжали даже китайцы.</a:t>
            </a: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4941168"/>
            <a:ext cx="1800200" cy="18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16632"/>
            <a:ext cx="8424937" cy="9302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НИЦИНСКОГО СЕЛЬСКОГО ПОСЕЛЕНИЯ НА 2023ГОД И ПЛАНОВЫЙ ПЕРИОД 2024 И 2025ГОДОВ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08912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900" dirty="0" smtClean="0"/>
              <a:t>      </a:t>
            </a:r>
            <a:r>
              <a:rPr lang="ru-RU" sz="6400" dirty="0" smtClean="0"/>
              <a:t>Основная </a:t>
            </a:r>
            <a:r>
              <a:rPr lang="ru-RU" sz="6400" dirty="0"/>
              <a:t>цель бюджетной политики – эффективное решение текущих задач и задач развития в соответствии с приоритетами социально-экономического развития сельского поселения в условиях ограниченности бюджетных ресурсов.</a:t>
            </a:r>
          </a:p>
          <a:p>
            <a:pPr algn="just"/>
            <a:r>
              <a:rPr lang="ru-RU" sz="6400" dirty="0"/>
              <a:t>       Бюджетная 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/>
            </a:br>
            <a:r>
              <a:rPr lang="ru-RU" sz="6400" dirty="0"/>
              <a:t>       - определения основных параметров бюджета исходя из ожидаемого прогноза поступления доходов и допустимого уровня дефицита бюджета;</a:t>
            </a:r>
            <a:br>
              <a:rPr lang="ru-RU" sz="6400" dirty="0"/>
            </a:br>
            <a:r>
              <a:rPr lang="ru-RU" sz="6400" dirty="0"/>
              <a:t>       - увеличения доли программных расходов в общем объеме расходов бюджета;</a:t>
            </a:r>
            <a:br>
              <a:rPr lang="ru-RU" sz="6400" dirty="0"/>
            </a:br>
            <a:r>
              <a:rPr lang="ru-RU" sz="6400" dirty="0"/>
              <a:t>      </a:t>
            </a:r>
            <a:r>
              <a:rPr lang="ru-RU" sz="6400" dirty="0" smtClean="0"/>
              <a:t> </a:t>
            </a:r>
            <a:r>
              <a:rPr lang="ru-RU" sz="6400" dirty="0"/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повышения эффективности муниципального финансового контроля, усиления ведомственного финансового контроля в отношении </a:t>
            </a:r>
            <a:r>
              <a:rPr lang="ru-RU" sz="6400" dirty="0" smtClean="0"/>
              <a:t>муниципальных учреждений</a:t>
            </a:r>
            <a:r>
              <a:rPr lang="ru-RU" sz="6400" dirty="0"/>
              <a:t>;</a:t>
            </a:r>
            <a:br>
              <a:rPr lang="ru-RU" sz="6400" dirty="0"/>
            </a:br>
            <a:r>
              <a:rPr lang="ru-RU" sz="6400" dirty="0"/>
              <a:t>   </a:t>
            </a:r>
            <a:r>
              <a:rPr lang="ru-RU" sz="6400" dirty="0" smtClean="0"/>
              <a:t>    </a:t>
            </a:r>
            <a:r>
              <a:rPr lang="ru-RU" sz="64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  <a:p>
            <a:pPr algn="just"/>
            <a:r>
              <a:rPr lang="ru-RU" sz="6400" dirty="0" smtClean="0"/>
              <a:t>. </a:t>
            </a:r>
            <a:endParaRPr lang="ru-RU" sz="6400" dirty="0"/>
          </a:p>
          <a:p>
            <a:endParaRPr lang="ru-RU" sz="2900" dirty="0" smtClean="0"/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7029400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480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1600" dirty="0"/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/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  Обеспечение полного и доступного информирования населения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в сети </a:t>
            </a:r>
            <a:r>
              <a:rPr lang="ru-RU" sz="1600" dirty="0" smtClean="0"/>
              <a:t>Интернет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92042"/>
              </p:ext>
            </p:extLst>
          </p:nvPr>
        </p:nvGraphicFramePr>
        <p:xfrm>
          <a:off x="0" y="724719"/>
          <a:ext cx="9468544" cy="684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1368152"/>
                <a:gridCol w="1152128"/>
                <a:gridCol w="1080120"/>
                <a:gridCol w="1152128"/>
                <a:gridCol w="1152128"/>
                <a:gridCol w="1152128"/>
              </a:tblGrid>
              <a:tr h="855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2024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65,30</a:t>
                      </a:r>
                      <a:endParaRPr lang="ru-RU" sz="16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7,5</a:t>
                      </a:r>
                      <a:endParaRPr lang="ru-RU" sz="1600" dirty="0"/>
                    </a:p>
                  </a:txBody>
                  <a:tcPr/>
                </a:tc>
              </a:tr>
              <a:tr h="9291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</a:t>
                      </a:r>
                      <a:endParaRPr lang="ru-RU" sz="1600" dirty="0"/>
                    </a:p>
                  </a:txBody>
                  <a:tcPr/>
                </a:tc>
              </a:tr>
              <a:tr h="3296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50,4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16657,92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17904,24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19250,0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20933,33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22794,11</a:t>
                      </a:r>
                      <a:endParaRPr lang="ru-RU" sz="1600" dirty="0"/>
                    </a:p>
                  </a:txBody>
                  <a:tcPr/>
                </a:tc>
              </a:tr>
              <a:tr h="4692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51,7</a:t>
                      </a:r>
                      <a:endParaRPr lang="ru-RU" sz="1600" dirty="0"/>
                    </a:p>
                  </a:txBody>
                  <a:tcPr/>
                </a:tc>
              </a:tr>
              <a:tr h="52915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1020</a:t>
                      </a:r>
                      <a:endParaRPr lang="ru-RU" sz="1600" dirty="0"/>
                    </a:p>
                  </a:txBody>
                  <a:tcPr/>
                </a:tc>
              </a:tr>
              <a:tr h="7193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724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НИЦИНСКОГО СЕЛЬСКОГО ПОСЕЛЕНИЯ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258115"/>
              </p:ext>
            </p:extLst>
          </p:nvPr>
        </p:nvGraphicFramePr>
        <p:xfrm>
          <a:off x="251520" y="692696"/>
          <a:ext cx="8712968" cy="600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2024год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41195,5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42228,9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27388,9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5674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25473,7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36735,9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21714,9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41195,5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42228,9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27388,9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11542,9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10569,9</a:t>
                      </a:r>
                      <a:endParaRPr lang="ru-RU" sz="1400" dirty="0"/>
                    </a:p>
                  </a:txBody>
                  <a:tcPr/>
                </a:tc>
              </a:tr>
              <a:tr h="5019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140,5</a:t>
                      </a:r>
                      <a:endParaRPr lang="ru-RU" sz="1400" dirty="0"/>
                    </a:p>
                  </a:txBody>
                  <a:tcPr/>
                </a:tc>
              </a:tr>
              <a:tr h="5397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1249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4413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5752,5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9931,4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1227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/>
                </a:tc>
              </a:tr>
              <a:tr h="50846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14899,3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12396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9034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329786" y="701422"/>
            <a:ext cx="902322" cy="9334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58516" y="701422"/>
            <a:ext cx="866792" cy="8937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2520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3403</TotalTime>
  <Words>1849</Words>
  <Application>Microsoft Office PowerPoint</Application>
  <PresentationFormat>Экран (4:3)</PresentationFormat>
  <Paragraphs>384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Trebuchet MS</vt:lpstr>
      <vt:lpstr>Wingdings 3</vt:lpstr>
      <vt:lpstr>Грань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НИЦИНСКОГО СЕЛЬСКОГО ПОСЕЛЕНИЯ НА 2023ГОД И ПЛАНОВЫЙ ПЕРИОД 2024 И 2025ГОДОВ</vt:lpstr>
      <vt:lpstr>4</vt:lpstr>
      <vt:lpstr>ОСНОВНЫЕ ПОКАЗАТЕЛИ СОЦИАЛЬНО-ЭКОНОМИЧЕСКОГО РАЗВИТИЯ УСТЬ-НИЦИНСКОГО СЕЛЬСКОГО ПОСЕЛЕНИЯ</vt:lpstr>
      <vt:lpstr>ДОХОДЫ И РАСХОДЫ БЮДЖЕТА НИЦИНСКОГО СЕЛЬСКОГО ПОСЕЛЕНИЯ, ТЫС. РУБ.</vt:lpstr>
      <vt:lpstr>ДОХОДЫ БЮДЖЕТА НИЦИНСКОГО СЕЛЬСКОГО ПОСЕЛЕНИЯ</vt:lpstr>
      <vt:lpstr>СТРУКТУРА НАЛОГОВЫХ И НЕНАЛОГОВЫХ ДОХОДОВ БЮДЖЕТА НИЦИНСКОГО СЕЛЬСКОГО ПОСЕЛЕНИЯ  </vt:lpstr>
      <vt:lpstr>СТРУКТУРА НАЛОГОВЫХ И НЕНАЛОГОВЫХ ДОХОДОВ БЮДЖЕТА НИЦИНСКОГО СЕЛЬСКОГО ПОСЕЛЕНИЯ    </vt:lpstr>
      <vt:lpstr>ОСНОВНЫЕ ДОХОДНЫЕ ИСТОЧНИКИ БЮДЖЕТА</vt:lpstr>
      <vt:lpstr>Презентация PowerPoint</vt:lpstr>
      <vt:lpstr>СТРУКТУРА РАСХОДОВ БЮДЖЕТА НИЦИНСКОГО СЕЛЬСКОГО ПОСЕЛЕНИЯ НА 2023ГОД</vt:lpstr>
      <vt:lpstr>БЮДЖЕТ НИЦИНСКОГО СЕЛЬСКОГО ПОСЕЛЕНИЯ НА 2023 ГОД СФОРМИРОВАН В РАМКАХ ОДНОЙ МУНИЦИПАЛЬНОЙ ПРОГРАММЫ   </vt:lpstr>
      <vt:lpstr>Презентация PowerPoint</vt:lpstr>
      <vt:lpstr>НАЦИОНАЛЬНАЯ ОБОРОНА</vt:lpstr>
      <vt:lpstr>Презентация PowerPoint</vt:lpstr>
      <vt:lpstr>Презентация PowerPoint</vt:lpstr>
      <vt:lpstr>РАСХОДЫ БЮДЖЕТА НА 2023 ГОД  ПО ЖИЛИЩНО-КОММУНАЛЬНОМУ ХОЗЯЙСТВУ   </vt:lpstr>
      <vt:lpstr>Презентация PowerPoint</vt:lpstr>
      <vt:lpstr>Расходы  бюджета  по культуре и кинематографии 2023 год</vt:lpstr>
      <vt:lpstr>РАСХОДЫ БЮДЖЕТА НА 2023 ГОД НА СОЦИАЛЬНУЮ ПОЛИТИКУ </vt:lpstr>
      <vt:lpstr>Презентация PowerPoint</vt:lpstr>
      <vt:lpstr>СРАВНИТЕЛЬНЫЙ АНАЛИЗ БЮДЖЕТА                            НИЦИНСКОГО СЕЛЬСКОГО ПОСЕЛЕНИЯ С ДРУГИМИ МУНИЦИПАЛЬНЫМИ ОБРАЗОВАНИЯМИ  НА 2023 ГОД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First</cp:lastModifiedBy>
  <cp:revision>314</cp:revision>
  <cp:lastPrinted>2023-03-13T04:48:59Z</cp:lastPrinted>
  <dcterms:created xsi:type="dcterms:W3CDTF">2018-02-07T06:08:12Z</dcterms:created>
  <dcterms:modified xsi:type="dcterms:W3CDTF">2023-03-13T06:48:31Z</dcterms:modified>
</cp:coreProperties>
</file>