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83" d="100"/>
          <a:sy n="83" d="100"/>
        </p:scale>
        <p:origin x="45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317642769037E-2"/>
          <c:y val="0.10464178222621728"/>
          <c:w val="0.90446823572309631"/>
          <c:h val="0.46844290028380686"/>
        </c:manualLayout>
      </c:layout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(план)</c:v>
                </c:pt>
              </c:strCache>
            </c:strRef>
          </c:tx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35918025569114E-2"/>
                  <c:y val="-3.3594150914448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1143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151754.9</c:v>
                </c:pt>
                <c:pt idx="1">
                  <c:v>57353.2</c:v>
                </c:pt>
                <c:pt idx="2">
                  <c:v>41195.5</c:v>
                </c:pt>
                <c:pt idx="3">
                  <c:v>77355.600000000006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62072920"/>
        <c:axId val="162089688"/>
        <c:axId val="119792608"/>
      </c:line3DChart>
      <c:catAx>
        <c:axId val="162072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62089688"/>
        <c:crosses val="autoZero"/>
        <c:auto val="1"/>
        <c:lblAlgn val="ctr"/>
        <c:lblOffset val="100"/>
        <c:noMultiLvlLbl val="0"/>
      </c:catAx>
      <c:valAx>
        <c:axId val="162089688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162072920"/>
        <c:crosses val="autoZero"/>
        <c:crossBetween val="between"/>
      </c:valAx>
      <c:serAx>
        <c:axId val="11979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62089688"/>
        <c:crosses val="autoZero"/>
      </c:serAx>
    </c:plotArea>
    <c:legend>
      <c:legendPos val="r"/>
      <c:layout>
        <c:manualLayout>
          <c:xMode val="edge"/>
          <c:yMode val="edge"/>
          <c:x val="0.79708857885186246"/>
          <c:y val="0.68246289132857296"/>
          <c:w val="0.20291148205754916"/>
          <c:h val="5.3963139898036028E-2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84658231070334"/>
          <c:y val="4.5852018125932127E-2"/>
          <c:w val="0.89715341768929668"/>
          <c:h val="0.56998885645702668"/>
        </c:manualLayout>
      </c:layout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(план)</c:v>
                </c:pt>
              </c:strCache>
            </c:strRef>
          </c:tx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1143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151754.9</c:v>
                </c:pt>
                <c:pt idx="1">
                  <c:v>57353.2</c:v>
                </c:pt>
                <c:pt idx="2">
                  <c:v>41195.5</c:v>
                </c:pt>
                <c:pt idx="3">
                  <c:v>77355.600000000006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50"/>
        <c:axId val="210485936"/>
        <c:axId val="210486328"/>
        <c:axId val="165078496"/>
      </c:line3DChart>
      <c:catAx>
        <c:axId val="210485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210486328"/>
        <c:crosses val="autoZero"/>
        <c:auto val="1"/>
        <c:lblAlgn val="ctr"/>
        <c:lblOffset val="100"/>
        <c:noMultiLvlLbl val="0"/>
      </c:catAx>
      <c:valAx>
        <c:axId val="210486328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210485936"/>
        <c:crosses val="autoZero"/>
        <c:crossBetween val="between"/>
      </c:valAx>
      <c:serAx>
        <c:axId val="165078496"/>
        <c:scaling>
          <c:orientation val="minMax"/>
        </c:scaling>
        <c:delete val="0"/>
        <c:axPos val="b"/>
        <c:majorTickMark val="out"/>
        <c:minorTickMark val="none"/>
        <c:tickLblPos val="nextTo"/>
        <c:crossAx val="210486328"/>
        <c:crosses val="autoZero"/>
      </c:serAx>
    </c:plotArea>
    <c:legend>
      <c:legendPos val="r"/>
      <c:layout>
        <c:manualLayout>
          <c:xMode val="edge"/>
          <c:yMode val="edge"/>
          <c:x val="0.79708857885186246"/>
          <c:y val="0.59160598317358681"/>
          <c:w val="0.20291147606315002"/>
          <c:h val="5.1510269902670755E-2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доходам,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161753"/>
              </p:ext>
            </p:extLst>
          </p:nvPr>
        </p:nvGraphicFramePr>
        <p:xfrm>
          <a:off x="68356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расходам,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933640"/>
              </p:ext>
            </p:extLst>
          </p:nvPr>
        </p:nvGraphicFramePr>
        <p:xfrm>
          <a:off x="467544" y="1484784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1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201</TotalTime>
  <Words>48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Constantia</vt:lpstr>
      <vt:lpstr>Franklin Gothic Book</vt:lpstr>
      <vt:lpstr>Liberation Serif</vt:lpstr>
      <vt:lpstr>Rage Italic</vt:lpstr>
      <vt:lpstr>Кнопка</vt:lpstr>
      <vt:lpstr>Сопоставимые параметры бюджетов сельских поселений  Слободо-Туринского муниципального района по доходам, тыс. руб.</vt:lpstr>
      <vt:lpstr>Сопоставимые параметры бюджетов сельских поселений  Слободо-Туринского муниципального района по расходам, тыс. руб.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6-2</dc:creator>
  <cp:lastModifiedBy>First</cp:lastModifiedBy>
  <cp:revision>16</cp:revision>
  <dcterms:created xsi:type="dcterms:W3CDTF">2022-06-07T06:51:45Z</dcterms:created>
  <dcterms:modified xsi:type="dcterms:W3CDTF">2022-10-24T08:39:56Z</dcterms:modified>
</cp:coreProperties>
</file>