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83" d="100"/>
          <a:sy n="83" d="100"/>
        </p:scale>
        <p:origin x="4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317642769037E-2"/>
          <c:y val="0.10464178222621728"/>
          <c:w val="0.90446823572309631"/>
          <c:h val="0.468442900283806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277298.59999999998</c:v>
                </c:pt>
                <c:pt idx="1">
                  <c:v>52478.1</c:v>
                </c:pt>
                <c:pt idx="2">
                  <c:v>36320.699999999997</c:v>
                </c:pt>
                <c:pt idx="3">
                  <c:v>79713.100000000006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бюджета (факт)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596163579165523E-2"/>
                  <c:y val="-4.3250665750943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6455535441595822E-3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9164428353276648E-3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374664252991498E-2"/>
                  <c:y val="-3.63936634906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effectLst>
                <a:innerShdw blurRad="63500" dist="50800" dir="13500000">
                  <a:prstClr val="black">
                    <a:alpha val="50000"/>
                  </a:prstClr>
                </a:innerShdw>
                <a:softEdge rad="0"/>
              </a:effectLst>
              <a:scene3d>
                <a:camera prst="orthographicFront"/>
                <a:lightRig rig="threePt" dir="t"/>
              </a:scene3d>
              <a:sp3d prstMaterial="legacyWireframe"/>
            </c:spPr>
            <c:txPr>
              <a:bodyPr rot="-5400000" vert="horz" anchor="ctr" anchorCtr="1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275910.7</c:v>
                </c:pt>
                <c:pt idx="1">
                  <c:v>52246.9</c:v>
                </c:pt>
                <c:pt idx="2">
                  <c:v>36201.599999999999</c:v>
                </c:pt>
                <c:pt idx="3">
                  <c:v>80698.399999999994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gapDepth val="0"/>
        <c:shape val="box"/>
        <c:axId val="81077968"/>
        <c:axId val="165371616"/>
        <c:axId val="0"/>
      </c:bar3DChart>
      <c:catAx>
        <c:axId val="81077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65371616"/>
        <c:crosses val="autoZero"/>
        <c:auto val="1"/>
        <c:lblAlgn val="ctr"/>
        <c:lblOffset val="100"/>
        <c:noMultiLvlLbl val="0"/>
      </c:catAx>
      <c:valAx>
        <c:axId val="165371616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8107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857885186246"/>
          <c:y val="0.68246289132857296"/>
          <c:w val="0.20291148205754916"/>
          <c:h val="0.10792627979607206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4658231070334"/>
          <c:y val="4.5852018125932127E-2"/>
          <c:w val="0.89715341768929668"/>
          <c:h val="0.56998885645702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сельское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278309.5</c:v>
                </c:pt>
                <c:pt idx="1">
                  <c:v>52526.2</c:v>
                </c:pt>
                <c:pt idx="2">
                  <c:v>39118.5</c:v>
                </c:pt>
                <c:pt idx="3">
                  <c:v>79944.899999999994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бюджета (факт)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>
              <a:outerShdw sx="1000" sy="1000" algn="ctr" rotWithShape="0">
                <a:srgbClr val="000000"/>
              </a:outerShdw>
            </a:effectLst>
          </c:spPr>
          <c:invertIfNegative val="0"/>
          <c:dLbls>
            <c:dLbl>
              <c:idx val="0"/>
              <c:layout>
                <c:manualLayout>
                  <c:x val="1.0596163579165523E-2"/>
                  <c:y val="-4.3250665750943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6455535441595822E-3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9164428353276648E-3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374664252991498E-2"/>
                  <c:y val="-3.63936634906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effectLst>
                <a:innerShdw blurRad="63500" dist="50800" dir="13500000">
                  <a:prstClr val="black">
                    <a:alpha val="50000"/>
                  </a:prstClr>
                </a:innerShdw>
                <a:softEdge rad="0"/>
              </a:effectLst>
              <a:scene3d>
                <a:camera prst="orthographicFront"/>
                <a:lightRig rig="threePt" dir="t"/>
              </a:scene3d>
              <a:sp3d prstMaterial="legacyWireframe"/>
            </c:spPr>
            <c:txPr>
              <a:bodyPr rot="-5400000" vert="horz" anchor="ctr" anchorCtr="1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сельское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271367.7</c:v>
                </c:pt>
                <c:pt idx="1">
                  <c:v>51767.1</c:v>
                </c:pt>
                <c:pt idx="2">
                  <c:v>37650.03</c:v>
                </c:pt>
                <c:pt idx="3">
                  <c:v>77590.5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0879176"/>
        <c:axId val="164540416"/>
      </c:barChart>
      <c:catAx>
        <c:axId val="80879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64540416"/>
        <c:crosses val="autoZero"/>
        <c:auto val="1"/>
        <c:lblAlgn val="ctr"/>
        <c:lblOffset val="100"/>
        <c:noMultiLvlLbl val="0"/>
      </c:catAx>
      <c:valAx>
        <c:axId val="164540416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808791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371316153787575"/>
          <c:y val="0.75728622745620855"/>
          <c:w val="0.20291147606315002"/>
          <c:h val="0.10302053980534151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доходам,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914263"/>
              </p:ext>
            </p:extLst>
          </p:nvPr>
        </p:nvGraphicFramePr>
        <p:xfrm>
          <a:off x="68356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расходам,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553093"/>
              </p:ext>
            </p:extLst>
          </p:nvPr>
        </p:nvGraphicFramePr>
        <p:xfrm>
          <a:off x="467544" y="1484784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1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198</TotalTime>
  <Words>46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Constantia</vt:lpstr>
      <vt:lpstr>Franklin Gothic Book</vt:lpstr>
      <vt:lpstr>Liberation Serif</vt:lpstr>
      <vt:lpstr>Rage Italic</vt:lpstr>
      <vt:lpstr>Кнопка</vt:lpstr>
      <vt:lpstr>Сопоставимые параметры бюджетов сельских поселений  Слободо-Туринского муниципального района по доходам, тыс. руб.</vt:lpstr>
      <vt:lpstr>Сопоставимые параметры бюджетов сельских поселений  Слободо-Туринского муниципального района по расходам, тыс.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6-2</dc:creator>
  <cp:lastModifiedBy>First</cp:lastModifiedBy>
  <cp:revision>12</cp:revision>
  <dcterms:created xsi:type="dcterms:W3CDTF">2022-06-07T06:51:45Z</dcterms:created>
  <dcterms:modified xsi:type="dcterms:W3CDTF">2022-10-24T06:34:01Z</dcterms:modified>
</cp:coreProperties>
</file>