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84" r:id="rId2"/>
    <p:sldId id="305" r:id="rId3"/>
    <p:sldId id="263" r:id="rId4"/>
    <p:sldId id="286" r:id="rId5"/>
    <p:sldId id="294" r:id="rId6"/>
    <p:sldId id="295" r:id="rId7"/>
    <p:sldId id="287" r:id="rId8"/>
    <p:sldId id="291" r:id="rId9"/>
    <p:sldId id="297" r:id="rId10"/>
    <p:sldId id="301" r:id="rId11"/>
    <p:sldId id="298" r:id="rId12"/>
    <p:sldId id="28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84"/>
            <p14:sldId id="305"/>
            <p14:sldId id="263"/>
            <p14:sldId id="286"/>
            <p14:sldId id="294"/>
            <p14:sldId id="295"/>
            <p14:sldId id="287"/>
            <p14:sldId id="291"/>
            <p14:sldId id="297"/>
            <p14:sldId id="301"/>
            <p14:sldId id="298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569" autoAdjust="0"/>
    <p:restoredTop sz="95078" autoAdjust="0"/>
  </p:normalViewPr>
  <p:slideViewPr>
    <p:cSldViewPr>
      <p:cViewPr varScale="1">
        <p:scale>
          <a:sx n="58" d="100"/>
          <a:sy n="58" d="100"/>
        </p:scale>
        <p:origin x="77" y="6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Плата за пользование жилых помещений муницпального жилищного фонда</c:v>
                </c:pt>
                <c:pt idx="7">
                  <c:v>прочие доходы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281</c:v>
                </c:pt>
                <c:pt idx="1">
                  <c:v>2507</c:v>
                </c:pt>
                <c:pt idx="2">
                  <c:v>1.6</c:v>
                </c:pt>
                <c:pt idx="3">
                  <c:v>61.4</c:v>
                </c:pt>
                <c:pt idx="4">
                  <c:v>100.4</c:v>
                </c:pt>
                <c:pt idx="5">
                  <c:v>5.9</c:v>
                </c:pt>
                <c:pt idx="6">
                  <c:v>32</c:v>
                </c:pt>
                <c:pt idx="7">
                  <c:v>104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7747.4</c:v>
                </c:pt>
                <c:pt idx="1">
                  <c:v>152.80000000000001</c:v>
                </c:pt>
                <c:pt idx="2">
                  <c:v>1188.5999999999999</c:v>
                </c:pt>
                <c:pt idx="3">
                  <c:v>8036</c:v>
                </c:pt>
                <c:pt idx="4">
                  <c:v>5758.5</c:v>
                </c:pt>
                <c:pt idx="5">
                  <c:v>0</c:v>
                </c:pt>
                <c:pt idx="6" formatCode="#,##0.00">
                  <c:v>13066.5</c:v>
                </c:pt>
                <c:pt idx="7">
                  <c:v>36.200000000000003</c:v>
                </c:pt>
                <c:pt idx="8">
                  <c:v>77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</c:spPr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400" baseline="0" dirty="0"/>
                      <a:t>программные направления
</a:t>
                    </a:r>
                    <a:r>
                      <a:rPr lang="ru-RU" sz="1400" baseline="0" dirty="0" smtClean="0"/>
                      <a:t>39276,3</a:t>
                    </a:r>
                  </a:p>
                  <a:p>
                    <a:r>
                      <a:rPr lang="ru-RU" sz="1400" baseline="0" dirty="0" smtClean="0"/>
                      <a:t> тыс. руб. - 92,29%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baseline="0" dirty="0"/>
                      <a:t>непрограммные направления
</a:t>
                    </a:r>
                    <a:r>
                      <a:rPr lang="ru-RU" sz="1400" baseline="0" dirty="0" smtClean="0"/>
                      <a:t>2519,8,0 тыс. руб. -7,7%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программные направления</c:v>
                </c:pt>
                <c:pt idx="1">
                  <c:v>непрограммные направления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2044.6</c:v>
                </c:pt>
                <c:pt idx="1">
                  <c:v>2519.8000000000002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19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БЮДЖЕТ ДЛЯ ГРАЖДАН</a:t>
            </a:r>
            <a:b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ru-RU" sz="2000" b="1" i="1" dirty="0">
                <a:solidFill>
                  <a:srgbClr val="0070C0"/>
                </a:solidFill>
              </a:rPr>
              <a:t>ОБ ИСПОЛНЕНИИ </a:t>
            </a:r>
            <a:r>
              <a:rPr lang="ru-RU" sz="2000" b="1" i="1" dirty="0" smtClean="0">
                <a:solidFill>
                  <a:srgbClr val="0070C0"/>
                </a:solidFill>
              </a:rPr>
              <a:t>БЮДЖЕТА НИЦИНСКОГО </a:t>
            </a:r>
            <a:r>
              <a:rPr lang="ru-RU" sz="2000" b="1" i="1" dirty="0">
                <a:solidFill>
                  <a:srgbClr val="0070C0"/>
                </a:solidFill>
              </a:rPr>
              <a:t>СЕЛЬСКОГО ПОСЕЛЕНИЯ             </a:t>
            </a:r>
            <a:r>
              <a:rPr lang="ru-RU" sz="2000" b="1" i="1" dirty="0" smtClean="0">
                <a:solidFill>
                  <a:srgbClr val="0070C0"/>
                </a:solidFill>
              </a:rPr>
              <a:t/>
            </a:r>
            <a:br>
              <a:rPr lang="ru-RU" sz="2000" b="1" i="1" dirty="0" smtClean="0">
                <a:solidFill>
                  <a:srgbClr val="0070C0"/>
                </a:solidFill>
              </a:rPr>
            </a:br>
            <a:r>
              <a:rPr lang="ru-RU" sz="2000" b="1" i="1" dirty="0" smtClean="0">
                <a:solidFill>
                  <a:srgbClr val="0070C0"/>
                </a:solidFill>
              </a:rPr>
              <a:t>за 2021 год</a:t>
            </a:r>
            <a:r>
              <a:rPr lang="ru-RU" sz="2000" b="1" i="1" dirty="0">
                <a:solidFill>
                  <a:srgbClr val="0070C0"/>
                </a:solidFill>
              </a:rPr>
              <a:t/>
            </a:r>
            <a:br>
              <a:rPr lang="ru-RU" sz="2000" b="1" i="1" dirty="0">
                <a:solidFill>
                  <a:srgbClr val="0070C0"/>
                </a:solidFill>
              </a:rPr>
            </a:b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Ferst\Documents\Фото\на сайт\на сайт\x_103a81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68952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236890" y="3786212"/>
            <a:ext cx="2448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bg1"/>
                </a:solidFill>
              </a:rPr>
              <a:t>К решению Думы </a:t>
            </a:r>
            <a:r>
              <a:rPr lang="ru-RU" i="1" dirty="0" smtClean="0">
                <a:solidFill>
                  <a:schemeClr val="bg1"/>
                </a:solidFill>
              </a:rPr>
              <a:t>Ницинского </a:t>
            </a:r>
            <a:r>
              <a:rPr lang="ru-RU" i="1" dirty="0">
                <a:solidFill>
                  <a:schemeClr val="bg1"/>
                </a:solidFill>
              </a:rPr>
              <a:t>сельского поселения от </a:t>
            </a:r>
            <a:r>
              <a:rPr lang="ru-RU" i="1" dirty="0" smtClean="0">
                <a:solidFill>
                  <a:schemeClr val="bg1"/>
                </a:solidFill>
              </a:rPr>
              <a:t>28 декабря 2020 </a:t>
            </a:r>
            <a:r>
              <a:rPr lang="ru-RU" i="1" dirty="0">
                <a:solidFill>
                  <a:schemeClr val="bg1"/>
                </a:solidFill>
              </a:rPr>
              <a:t>года № </a:t>
            </a:r>
            <a:r>
              <a:rPr lang="ru-RU" i="1" dirty="0" smtClean="0">
                <a:solidFill>
                  <a:schemeClr val="bg1"/>
                </a:solidFill>
              </a:rPr>
              <a:t>247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0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6408"/>
            <a:ext cx="6512511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190497"/>
              </p:ext>
            </p:extLst>
          </p:nvPr>
        </p:nvGraphicFramePr>
        <p:xfrm>
          <a:off x="251520" y="1484784"/>
          <a:ext cx="8568951" cy="242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ПЛАН,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ФАКТ,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36320,7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36201,6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15483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расходы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36320,7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37650,03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2637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Дефицит (-)                     Профицит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(+)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+1495,1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260648"/>
            <a:ext cx="6480720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ИТОГИ ИСПОЛНЕНИЯ БЮДЖЕТА </a:t>
            </a:r>
            <a:endParaRPr lang="en-US" b="1" i="1" dirty="0" smtClean="0"/>
          </a:p>
          <a:p>
            <a:pPr algn="ctr"/>
            <a:r>
              <a:rPr lang="ru-RU" b="1" i="1" dirty="0" smtClean="0"/>
              <a:t>НИЦИНСКОГО СЕЛЬСКОГО ПОСЕЛЕНИЯ                      </a:t>
            </a:r>
            <a:endParaRPr lang="en-US" b="1" i="1" dirty="0" smtClean="0"/>
          </a:p>
          <a:p>
            <a:pPr algn="ctr"/>
            <a:r>
              <a:rPr lang="ru-RU" b="1" i="1" dirty="0" smtClean="0"/>
              <a:t>      В </a:t>
            </a:r>
            <a:r>
              <a:rPr lang="ru-RU" b="1" i="1" dirty="0" smtClean="0"/>
              <a:t>2021ГОДУ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33574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313402"/>
              </p:ext>
            </p:extLst>
          </p:nvPr>
        </p:nvGraphicFramePr>
        <p:xfrm>
          <a:off x="251519" y="2276872"/>
          <a:ext cx="8712968" cy="388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791"/>
                <a:gridCol w="1329698"/>
                <a:gridCol w="1296144"/>
                <a:gridCol w="1333929"/>
                <a:gridCol w="1690406"/>
              </a:tblGrid>
              <a:tr h="2592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  На какие цели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7030A0"/>
                          </a:solidFill>
                          <a:effectLst/>
                        </a:rPr>
                        <a:t>Сальдо 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01.01.2021г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Поступило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Погашение, основного долга списание ,перенос долговых обязательств по  исполнительным документам  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Сальдо  на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01.01.2022г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55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Обязательства по муниципальной гарантии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2019 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1863,6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40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                   ИТОГО:</a:t>
                      </a:r>
                      <a:endParaRPr lang="ru-RU" sz="14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1863,6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32656"/>
            <a:ext cx="8640960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РАЗМЕР И СТРУКТУРА МУНИЦИПАЛЬНОГО ДОЛГА НИЦИНСКОГО СЕЛЬСКОГО ПОСЕЛЕНИЯ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72740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59"/>
            <a:ext cx="4104456" cy="345948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2000" i="1" dirty="0" smtClean="0"/>
              <a:t>Администрация </a:t>
            </a:r>
            <a:r>
              <a:rPr lang="ru-RU" sz="2000" i="1" dirty="0" err="1" smtClean="0"/>
              <a:t>Ницинского</a:t>
            </a:r>
            <a:r>
              <a:rPr lang="ru-RU" sz="2000" i="1" dirty="0" smtClean="0"/>
              <a:t> сельского поселения</a:t>
            </a:r>
          </a:p>
          <a:p>
            <a:pPr algn="ctr"/>
            <a:r>
              <a:rPr lang="ru-RU" sz="2000" i="1" dirty="0" smtClean="0"/>
              <a:t>623944, Свердловская область,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-Туринский район, </a:t>
            </a:r>
          </a:p>
          <a:p>
            <a:pPr algn="ctr"/>
            <a:r>
              <a:rPr lang="ru-RU" sz="2000" i="1" dirty="0" smtClean="0"/>
              <a:t>с. </a:t>
            </a:r>
            <a:r>
              <a:rPr lang="ru-RU" sz="2000" i="1" dirty="0" err="1" smtClean="0"/>
              <a:t>Ницинское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ул.Советская</a:t>
            </a:r>
            <a:r>
              <a:rPr lang="ru-RU" sz="2000" i="1" dirty="0" smtClean="0"/>
              <a:t> 35</a:t>
            </a:r>
          </a:p>
          <a:p>
            <a:pPr algn="ctr"/>
            <a:r>
              <a:rPr lang="ru-RU" sz="2000" i="1" dirty="0"/>
              <a:t>т</a:t>
            </a:r>
            <a:r>
              <a:rPr lang="ru-RU" sz="2000" i="1" dirty="0" smtClean="0"/>
              <a:t>ел. (343)6126169</a:t>
            </a:r>
          </a:p>
          <a:p>
            <a:pPr algn="ctr"/>
            <a:r>
              <a:rPr lang="en-US" sz="2000" i="1" u="sng" dirty="0" smtClean="0">
                <a:solidFill>
                  <a:srgbClr val="0070C0"/>
                </a:solidFill>
              </a:rPr>
              <a:t>E-mail</a:t>
            </a:r>
            <a:r>
              <a:rPr lang="ru-RU" sz="2000" i="1" u="sng" dirty="0" smtClean="0">
                <a:solidFill>
                  <a:srgbClr val="0070C0"/>
                </a:solidFill>
              </a:rPr>
              <a:t>:</a:t>
            </a:r>
            <a:r>
              <a:rPr lang="en-US" sz="2000" i="1" u="sng" dirty="0" smtClean="0">
                <a:solidFill>
                  <a:srgbClr val="0070C0"/>
                </a:solidFill>
              </a:rPr>
              <a:t>nizpos@mail.ru</a:t>
            </a:r>
            <a:endParaRPr lang="ru-RU" sz="2000" i="1" u="sng" dirty="0" smtClean="0">
              <a:solidFill>
                <a:srgbClr val="0070C0"/>
              </a:solidFill>
            </a:endParaRPr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/>
          <a:lstStyle/>
          <a:p>
            <a:pPr lvl="1" algn="ctr"/>
            <a:r>
              <a:rPr lang="ru-RU" sz="2000" b="1" i="1" dirty="0" smtClean="0">
                <a:solidFill>
                  <a:srgbClr val="FF0000"/>
                </a:solidFill>
              </a:rPr>
              <a:t>О ВНЕСЕНИИ ИЗМЕНЕНИЙ В РЕШЕНИЕ ДУМЫ НИЦИНСКОГО СЕЛЬСКОГО ПОСЕЛЕНИЯ                                  ОТ </a:t>
            </a:r>
            <a:r>
              <a:rPr lang="ru-RU" sz="2000" b="1" i="1" dirty="0" smtClean="0">
                <a:solidFill>
                  <a:srgbClr val="FF0000"/>
                </a:solidFill>
              </a:rPr>
              <a:t>28.12.2020№ 247 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680520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В  течение </a:t>
            </a:r>
            <a:r>
              <a:rPr lang="ru-RU" u="sng" dirty="0" smtClean="0">
                <a:solidFill>
                  <a:srgbClr val="FF0000"/>
                </a:solidFill>
              </a:rPr>
              <a:t>2021 </a:t>
            </a:r>
            <a:r>
              <a:rPr lang="ru-RU" u="sng" dirty="0" smtClean="0">
                <a:solidFill>
                  <a:srgbClr val="FF0000"/>
                </a:solidFill>
              </a:rPr>
              <a:t>года вносились изменения </a:t>
            </a:r>
            <a:r>
              <a:rPr lang="ru-RU" u="sng" dirty="0" smtClean="0">
                <a:solidFill>
                  <a:srgbClr val="FF0000"/>
                </a:solidFill>
              </a:rPr>
              <a:t>6 </a:t>
            </a:r>
            <a:r>
              <a:rPr lang="ru-RU" u="sng" dirty="0" smtClean="0">
                <a:solidFill>
                  <a:srgbClr val="FF0000"/>
                </a:solidFill>
              </a:rPr>
              <a:t>раз </a:t>
            </a:r>
          </a:p>
          <a:p>
            <a:pPr algn="ctr"/>
            <a:endParaRPr lang="ru-RU" u="sng" dirty="0">
              <a:solidFill>
                <a:srgbClr val="7030A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852936"/>
            <a:ext cx="7056784" cy="33123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Решения Думы </a:t>
            </a:r>
            <a:r>
              <a:rPr lang="ru-RU" sz="2000" dirty="0" err="1" smtClean="0"/>
              <a:t>Ницинского</a:t>
            </a:r>
            <a:r>
              <a:rPr lang="ru-RU" sz="2000" dirty="0" smtClean="0"/>
              <a:t> сельского поселения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</a:t>
            </a:r>
            <a:r>
              <a:rPr lang="ru-RU" sz="2000" dirty="0" smtClean="0"/>
              <a:t>18.03.2021  </a:t>
            </a:r>
            <a:r>
              <a:rPr lang="ru-RU" sz="2000" dirty="0" smtClean="0"/>
              <a:t>№ </a:t>
            </a:r>
            <a:r>
              <a:rPr lang="ru-RU" sz="2000" dirty="0" smtClean="0"/>
              <a:t>247-1</a:t>
            </a:r>
            <a:endParaRPr lang="ru-RU" sz="2000" dirty="0" smtClean="0"/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</a:t>
            </a:r>
            <a:r>
              <a:rPr lang="ru-RU" sz="2000" dirty="0" smtClean="0"/>
              <a:t>23.04.2021 №247-2</a:t>
            </a:r>
            <a:endParaRPr lang="ru-RU" sz="2000" dirty="0" smtClean="0"/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</a:t>
            </a:r>
            <a:r>
              <a:rPr lang="ru-RU" sz="2000" dirty="0" smtClean="0"/>
              <a:t>24.06.2021 № 247-3</a:t>
            </a:r>
            <a:endParaRPr lang="ru-RU" sz="2000" dirty="0" smtClean="0"/>
          </a:p>
          <a:p>
            <a:pPr algn="ctr"/>
            <a:r>
              <a:rPr lang="ru-RU" sz="2000" dirty="0" smtClean="0"/>
              <a:t>от </a:t>
            </a:r>
            <a:r>
              <a:rPr lang="ru-RU" sz="2000" dirty="0" smtClean="0"/>
              <a:t>21.10.2021 </a:t>
            </a:r>
            <a:r>
              <a:rPr lang="ru-RU" sz="2000" dirty="0"/>
              <a:t>№ </a:t>
            </a:r>
            <a:r>
              <a:rPr lang="ru-RU" sz="2000" dirty="0" smtClean="0"/>
              <a:t>247-4</a:t>
            </a:r>
            <a:endParaRPr lang="ru-RU" sz="2000" dirty="0" smtClean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25.11.2021 № 247-5</a:t>
            </a:r>
            <a:endParaRPr lang="ru-RU" sz="2000" dirty="0"/>
          </a:p>
          <a:p>
            <a:pPr algn="ctr"/>
            <a:r>
              <a:rPr lang="ru-RU" sz="2000" dirty="0"/>
              <a:t>от </a:t>
            </a:r>
            <a:r>
              <a:rPr lang="ru-RU" sz="2000" dirty="0" smtClean="0"/>
              <a:t>24.12.2021 № 247-6</a:t>
            </a:r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68392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936104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ЫЕ ПОКАЗАТЕЛИ СОЦИАЛЬНО-ЭКОНОМИЧЕСКОГО РАЗВИТИЯ УСТЬ-НИЦИНСКОГО СЕЛЬСКОГО </a:t>
            </a:r>
            <a:r>
              <a:rPr lang="ru-RU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ПОСЕЛЕНИЯИнф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667130"/>
              </p:ext>
            </p:extLst>
          </p:nvPr>
        </p:nvGraphicFramePr>
        <p:xfrm>
          <a:off x="251520" y="1628798"/>
          <a:ext cx="8640960" cy="46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45"/>
                <a:gridCol w="1262371"/>
                <a:gridCol w="1490501"/>
                <a:gridCol w="1605843"/>
              </a:tblGrid>
              <a:tr h="7153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измер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постоянного населения МО (на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начало года)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1163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1143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населения в трудоспособном возрасте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562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567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Среднедушевые денежные доходы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(в месяц)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руб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/чел.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15683,57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16229,22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2282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розничной торговли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33,2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36,2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общественного питания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7833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16632"/>
            <a:ext cx="892899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ИНФОРМАЦИЯ ПО ОСНОВНЫМ ПОКАЗАТЕЛЯМ СОЦИАЛЬНО-ЭКОНОМИЧЕСКОГО РАЗВИТИЯ НИЦИНСКОГО СЕЛЬСКОГО ПОСЕЛЕНИЯ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998984"/>
          </a:xfrm>
        </p:spPr>
        <p:txBody>
          <a:bodyPr/>
          <a:lstStyle/>
          <a:p>
            <a:pPr lvl="1"/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179399"/>
              </p:ext>
            </p:extLst>
          </p:nvPr>
        </p:nvGraphicFramePr>
        <p:xfrm>
          <a:off x="108991" y="1556454"/>
          <a:ext cx="8928993" cy="5436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944216"/>
                <a:gridCol w="1512168"/>
                <a:gridCol w="1512169"/>
              </a:tblGrid>
              <a:tr h="590771"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9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Налоговые и неналоговые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доходы, в </a:t>
                      </a:r>
                      <a:r>
                        <a:rPr lang="ru-RU" sz="1400" b="1" baseline="0" dirty="0" err="1" smtClean="0">
                          <a:solidFill>
                            <a:schemeClr val="bg1"/>
                          </a:solidFill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.: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4173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4308,7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103,24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281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172,5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61,37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4450">
                <a:tc>
                  <a:txBody>
                    <a:bodyPr/>
                    <a:lstStyle/>
                    <a:p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на нефтепродукты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2507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2821,3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112,54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90514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Налог, взимаемый с налогоплательщиков, применяющих упрощенную систему налогообложения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177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61,4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34,67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83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892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1005,4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112,7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1431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0287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Плата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за пользование жилых помещений муниципального жилого фонда сельских поселений 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59,4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75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Прочие доходы 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        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210,5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210,5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         100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504" y="116632"/>
            <a:ext cx="8928992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НАЛОГОВЫЕ И НЕНАЛОГОВЫЕ ДОХОДЫ БЮДЖЕТА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ЗА </a:t>
            </a:r>
            <a:r>
              <a:rPr lang="ru-RU" b="1" i="1" dirty="0" smtClean="0">
                <a:solidFill>
                  <a:srgbClr val="FF0000"/>
                </a:solidFill>
              </a:rPr>
              <a:t>2021 </a:t>
            </a:r>
            <a:r>
              <a:rPr lang="ru-RU" b="1" i="1" dirty="0" smtClean="0">
                <a:solidFill>
                  <a:srgbClr val="FF0000"/>
                </a:solidFill>
              </a:rPr>
              <a:t>ГОД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031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242787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В </a:t>
            </a:r>
            <a:r>
              <a:rPr lang="ru-RU" b="1" i="1" dirty="0" smtClean="0">
                <a:solidFill>
                  <a:schemeClr val="bg1"/>
                </a:solidFill>
              </a:rPr>
              <a:t>2021 </a:t>
            </a:r>
            <a:r>
              <a:rPr lang="ru-RU" b="1" i="1" dirty="0" smtClean="0">
                <a:solidFill>
                  <a:schemeClr val="bg1"/>
                </a:solidFill>
              </a:rPr>
              <a:t>ГОДУ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1143000"/>
          </a:xfrm>
        </p:spPr>
        <p:txBody>
          <a:bodyPr/>
          <a:lstStyle/>
          <a:p>
            <a:pPr algn="ctr"/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464402"/>
              </p:ext>
            </p:extLst>
          </p:nvPr>
        </p:nvGraphicFramePr>
        <p:xfrm>
          <a:off x="107504" y="1484784"/>
          <a:ext cx="8928991" cy="849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265"/>
                <a:gridCol w="1887429"/>
                <a:gridCol w="1722976"/>
                <a:gridCol w="1616321"/>
              </a:tblGrid>
              <a:tr h="9863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план,                      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исполнение,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95791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Дотации на выравнивание уровня бюджетной обеспеченности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10957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10957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87598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Субвенция на осуществление первичного воинского учета на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территориях ,где отсутствуют военные комиссариаты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152,8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152,8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08979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выполнение передаваемых полномочий субъектов Российской Федерации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 бюджетам сельских поселений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0,2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Прочие межбюджетные трансферты</a:t>
                      </a:r>
                    </a:p>
                    <a:p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8361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8106,9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96,9</a:t>
                      </a:r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143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19472,6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19218,3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98,7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88640"/>
            <a:ext cx="8496944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БЕЗВОЗМЕЗДНЫЕ ПОСТУПЛЕНИЯ 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 </a:t>
            </a:r>
            <a:r>
              <a:rPr lang="ru-RU" b="1" i="1" dirty="0" smtClean="0">
                <a:solidFill>
                  <a:srgbClr val="FF0000"/>
                </a:solidFill>
              </a:rPr>
              <a:t>2021ГОДУ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192688" cy="1152128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514742"/>
              </p:ext>
            </p:extLst>
          </p:nvPr>
        </p:nvGraphicFramePr>
        <p:xfrm>
          <a:off x="107506" y="1196749"/>
          <a:ext cx="9000998" cy="5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21"/>
                <a:gridCol w="2329445"/>
                <a:gridCol w="1512168"/>
                <a:gridCol w="1368152"/>
                <a:gridCol w="1429126"/>
                <a:gridCol w="1379186"/>
              </a:tblGrid>
              <a:tr h="80873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Уточненное годовое назначение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за год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Процент исполнения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Отклонения +, -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7913,83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7747,4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-166,43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0200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152,8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152,8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285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0300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1188,6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1188,6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0400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8816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8036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91,1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-780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6240,1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5758,5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92,2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-481,6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53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0700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0800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13066,5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13066,5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37,0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36,2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97,8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-0,8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67,6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84,5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-12,4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671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39118,5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37650,03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96,2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-1468,47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4492" y="116632"/>
            <a:ext cx="8317987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ВЫПОЛНЕНИЕ РАСХОДНОЙ ЧАСТИ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СЕЛЬСКОГО ПОСЕЛЕНИЯ                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           ЗА </a:t>
            </a:r>
            <a:r>
              <a:rPr lang="ru-RU" b="1" i="1" dirty="0" smtClean="0">
                <a:solidFill>
                  <a:srgbClr val="FF0000"/>
                </a:solidFill>
              </a:rPr>
              <a:t>2021ГОД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122501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РАСХОДНОЙ ЧАСТИ БЮДЖЕТА НИЦИНСКОГО СЕЛЬСКОГО ПОСЕЛЕНИЯ В </a:t>
            </a:r>
            <a:r>
              <a:rPr lang="ru-RU" dirty="0" smtClean="0"/>
              <a:t>2021 </a:t>
            </a:r>
            <a:r>
              <a:rPr lang="ru-RU" dirty="0" smtClean="0"/>
              <a:t>ГОДУ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785151"/>
              </p:ext>
            </p:extLst>
          </p:nvPr>
        </p:nvGraphicFramePr>
        <p:xfrm>
          <a:off x="1619672" y="2852936"/>
          <a:ext cx="554461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24936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РАСХОДЫ БЮДЖЕТА НИЦИНСКОГО СЕЛЬСКОГО ПОСЕЛЕНИЯ НА РЕАЛИЗАЦИЮ МУНИЦИПАЛЬНОЙ ПРОГРАММЫ В </a:t>
            </a:r>
            <a:r>
              <a:rPr lang="ru-RU" b="1" i="1" dirty="0" smtClean="0">
                <a:solidFill>
                  <a:srgbClr val="FF0000"/>
                </a:solidFill>
              </a:rPr>
              <a:t>2021 </a:t>
            </a:r>
            <a:r>
              <a:rPr lang="ru-RU" b="1" i="1" dirty="0" smtClean="0">
                <a:solidFill>
                  <a:srgbClr val="FF0000"/>
                </a:solidFill>
              </a:rPr>
              <a:t>ГОДУ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48" y="1556792"/>
            <a:ext cx="856895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«Социально-экономическое развитие </a:t>
            </a:r>
            <a:r>
              <a:rPr lang="ru-RU" dirty="0" err="1" smtClean="0">
                <a:solidFill>
                  <a:srgbClr val="FF0000"/>
                </a:solidFill>
              </a:rPr>
              <a:t>Ницинского</a:t>
            </a:r>
            <a:r>
              <a:rPr lang="ru-RU" dirty="0" smtClean="0">
                <a:solidFill>
                  <a:srgbClr val="FF0000"/>
                </a:solidFill>
              </a:rPr>
              <a:t> сельского поселения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на </a:t>
            </a:r>
            <a:r>
              <a:rPr lang="ru-RU" dirty="0" smtClean="0">
                <a:solidFill>
                  <a:srgbClr val="FF0000"/>
                </a:solidFill>
              </a:rPr>
              <a:t>20</a:t>
            </a:r>
            <a:r>
              <a:rPr lang="ru-RU" dirty="0" smtClean="0">
                <a:solidFill>
                  <a:srgbClr val="FF0000"/>
                </a:solidFill>
              </a:rPr>
              <a:t>20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– 202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ru-RU" dirty="0" smtClean="0">
                <a:solidFill>
                  <a:srgbClr val="FF0000"/>
                </a:solidFill>
              </a:rPr>
              <a:t>годы»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1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3425</TotalTime>
  <Words>700</Words>
  <Application>Microsoft Office PowerPoint</Application>
  <PresentationFormat>Экран (4:3)</PresentationFormat>
  <Paragraphs>270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BatangChe</vt:lpstr>
      <vt:lpstr>Arial</vt:lpstr>
      <vt:lpstr>Calibri</vt:lpstr>
      <vt:lpstr>Times New Roman</vt:lpstr>
      <vt:lpstr>Тема Office</vt:lpstr>
      <vt:lpstr>БЮДЖЕТ ДЛЯ ГРАЖДАН ОБ ИСПОЛНЕНИИ БЮДЖЕТА НИЦИНСКОГО СЕЛЬСКОГО ПОСЕЛЕНИЯ              за 2021 год </vt:lpstr>
      <vt:lpstr>О ВНЕСЕНИИ ИЗМЕНЕНИЙ В РЕШЕНИЕ ДУМЫ НИЦИНСКОГО СЕЛЬСКОГО ПОСЕЛЕНИЯ                                  ОТ 28.12.2020№ 247 </vt:lpstr>
      <vt:lpstr>ЫЕ ПОКАЗАТЕЛИ СОЦИАЛЬНО-ЭКОНОМИЧЕСКОГО РАЗВИТИЯ УСТЬ-НИЦИНСКОГО СЕЛЬСКОГО ПОСЕЛЕНИЯИнф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301</cp:revision>
  <cp:lastPrinted>2022-03-31T04:39:43Z</cp:lastPrinted>
  <dcterms:created xsi:type="dcterms:W3CDTF">2018-02-07T06:08:12Z</dcterms:created>
  <dcterms:modified xsi:type="dcterms:W3CDTF">2022-03-31T06:06:34Z</dcterms:modified>
</cp:coreProperties>
</file>