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91" r:id="rId12"/>
    <p:sldId id="267" r:id="rId13"/>
    <p:sldId id="281" r:id="rId14"/>
    <p:sldId id="284" r:id="rId15"/>
    <p:sldId id="269" r:id="rId16"/>
    <p:sldId id="286" r:id="rId17"/>
    <p:sldId id="270" r:id="rId18"/>
    <p:sldId id="271" r:id="rId19"/>
    <p:sldId id="272" r:id="rId20"/>
    <p:sldId id="273" r:id="rId21"/>
    <p:sldId id="275" r:id="rId22"/>
    <p:sldId id="276" r:id="rId23"/>
    <p:sldId id="279" r:id="rId24"/>
    <p:sldId id="278" r:id="rId25"/>
    <p:sldId id="288" r:id="rId26"/>
    <p:sldId id="282" r:id="rId2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91"/>
            <p14:sldId id="267"/>
            <p14:sldId id="281"/>
            <p14:sldId id="284"/>
            <p14:sldId id="269"/>
            <p14:sldId id="286"/>
            <p14:sldId id="270"/>
            <p14:sldId id="271"/>
            <p14:sldId id="272"/>
            <p14:sldId id="273"/>
            <p14:sldId id="275"/>
            <p14:sldId id="276"/>
            <p14:sldId id="279"/>
            <p14:sldId id="278"/>
            <p14:sldId id="288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69" autoAdjust="0"/>
    <p:restoredTop sz="99398" autoAdjust="0"/>
  </p:normalViewPr>
  <p:slideViewPr>
    <p:cSldViewPr>
      <p:cViewPr varScale="1">
        <p:scale>
          <a:sx n="58" d="100"/>
          <a:sy n="58" d="100"/>
        </p:scale>
        <p:origin x="77" y="6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solidFill>
            <a:srgbClr val="7030A0"/>
          </a:solidFill>
        </a:ln>
      </c:spPr>
    </c:sideWall>
    <c:backWall>
      <c:thickness val="0"/>
      <c:spPr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surface3DChart>
        <c:wireframe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38</c:v>
                </c:pt>
                <c:pt idx="1">
                  <c:v>702</c:v>
                </c:pt>
                <c:pt idx="2">
                  <c:v>61</c:v>
                </c:pt>
                <c:pt idx="3">
                  <c:v>2821</c:v>
                </c:pt>
                <c:pt idx="4">
                  <c:v>172</c:v>
                </c:pt>
                <c:pt idx="5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51</c:v>
                </c:pt>
                <c:pt idx="1">
                  <c:v>1000</c:v>
                </c:pt>
                <c:pt idx="2">
                  <c:v>147</c:v>
                </c:pt>
                <c:pt idx="3">
                  <c:v>2883</c:v>
                </c:pt>
                <c:pt idx="4">
                  <c:v>187</c:v>
                </c:pt>
                <c:pt idx="5">
                  <c:v>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53</c:v>
                </c:pt>
                <c:pt idx="1">
                  <c:v>673</c:v>
                </c:pt>
                <c:pt idx="2">
                  <c:v>140</c:v>
                </c:pt>
                <c:pt idx="3">
                  <c:v>2998</c:v>
                </c:pt>
                <c:pt idx="4">
                  <c:v>210</c:v>
                </c:pt>
                <c:pt idx="5">
                  <c:v>73</c:v>
                </c:pt>
              </c:numCache>
            </c:numRef>
          </c:val>
        </c:ser>
        <c:bandFmts/>
        <c:axId val="213990840"/>
        <c:axId val="213991232"/>
        <c:axId val="253769160"/>
      </c:surface3DChart>
      <c:catAx>
        <c:axId val="213990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991232"/>
        <c:crosses val="autoZero"/>
        <c:auto val="1"/>
        <c:lblAlgn val="ctr"/>
        <c:lblOffset val="100"/>
        <c:noMultiLvlLbl val="0"/>
      </c:catAx>
      <c:valAx>
        <c:axId val="21399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90840"/>
        <c:crosses val="autoZero"/>
        <c:crossBetween val="midCat"/>
      </c:valAx>
      <c:serAx>
        <c:axId val="25376916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991232"/>
      </c:serAx>
    </c:plotArea>
    <c:legend>
      <c:legendPos val="b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8801</c:v>
                </c:pt>
                <c:pt idx="1">
                  <c:v>128.6</c:v>
                </c:pt>
                <c:pt idx="2">
                  <c:v>9270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8746</c:v>
                </c:pt>
                <c:pt idx="1">
                  <c:v>121.1</c:v>
                </c:pt>
                <c:pt idx="2" formatCode="0.0">
                  <c:v>9191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8801</c:v>
                </c:pt>
                <c:pt idx="1">
                  <c:v>118.6</c:v>
                </c:pt>
                <c:pt idx="2" formatCode="0.0">
                  <c:v>15452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4726816"/>
        <c:axId val="214727992"/>
        <c:axId val="0"/>
      </c:bar3DChart>
      <c:catAx>
        <c:axId val="214726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727992"/>
        <c:crosses val="autoZero"/>
        <c:auto val="1"/>
        <c:lblAlgn val="ctr"/>
        <c:lblOffset val="100"/>
        <c:noMultiLvlLbl val="0"/>
      </c:catAx>
      <c:valAx>
        <c:axId val="214727992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1472681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8077</c:v>
                </c:pt>
                <c:pt idx="1">
                  <c:v>121.2</c:v>
                </c:pt>
                <c:pt idx="2">
                  <c:v>1025</c:v>
                </c:pt>
                <c:pt idx="3">
                  <c:v>8939</c:v>
                </c:pt>
                <c:pt idx="4">
                  <c:v>5752.5</c:v>
                </c:pt>
                <c:pt idx="5">
                  <c:v>86</c:v>
                </c:pt>
                <c:pt idx="6">
                  <c:v>14899.3</c:v>
                </c:pt>
                <c:pt idx="7">
                  <c:v>25</c:v>
                </c:pt>
                <c:pt idx="8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3267"/>
            <a:ext cx="6348413" cy="3436078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-249862"/>
            <a:ext cx="9299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557" y="-82917"/>
            <a:ext cx="1530042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3748102"/>
            <a:ext cx="686946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 решению Думы Ницинского сельского поселения от 24.12.2021г № 308-НПА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«О бюджете Ницинского сельского поселения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2022год и плановый период 2023 и 2024 годов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4915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599" y="332656"/>
            <a:ext cx="7490793" cy="720080"/>
          </a:xfrm>
        </p:spPr>
        <p:txBody>
          <a:bodyPr>
            <a:noAutofit/>
          </a:bodyPr>
          <a:lstStyle/>
          <a:p>
            <a:r>
              <a:rPr lang="ru-RU" sz="2000" b="1" i="1" dirty="0"/>
              <a:t>СТРУКТУРА НАЛОГОВЫХ И НЕНАЛОГОВЫХ ДОХОДОВ БЮДЖЕТА НИЦИНСКОГО СЕЛЬСКОГО ПОСЕЛЕНИЯ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003553" cy="792088"/>
          </a:xfrm>
        </p:spPr>
        <p:txBody>
          <a:bodyPr>
            <a:normAutofit fontScale="90000"/>
          </a:bodyPr>
          <a:lstStyle/>
          <a:p>
            <a:r>
              <a:rPr lang="ru-RU" sz="1600" b="1" i="1" dirty="0"/>
              <a:t>СТРУКТУРА НАЛОГОВЫХ И НЕНАЛОГОВЫХ ДОХОДОВ БЮДЖЕТА </a:t>
            </a:r>
            <a:r>
              <a:rPr lang="ru-RU" sz="1800" b="1" i="1" dirty="0"/>
              <a:t>НИЦИНСКОГО СЕЛЬСКОГО ПОСЕЛЕНИЯ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775" y="3250841"/>
            <a:ext cx="1646063" cy="17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7564413"/>
              </p:ext>
            </p:extLst>
          </p:nvPr>
        </p:nvGraphicFramePr>
        <p:xfrm>
          <a:off x="323528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32"/>
            <a:ext cx="8496944" cy="6838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915989"/>
              </p:ext>
            </p:extLst>
          </p:nvPr>
        </p:nvGraphicFramePr>
        <p:xfrm>
          <a:off x="0" y="686196"/>
          <a:ext cx="9143999" cy="608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факт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оценка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4558,7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4211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4262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2567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2605,0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2998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8701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совокупный доход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92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Единый сельскохозяйственный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301,0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831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673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26566,8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26566,8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15452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18058,3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22320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0264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41289,1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29624,8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22269,3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26581,0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8077тыс.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121,2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8939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5752,5тыс.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41195,5тыс.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86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14899,3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308005" y="4113076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70,0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НИЦИНСКОГО СЕЛЬСКОГО ПОСЕЛЕНИЯ НА 2022ГОД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НИЦИНСКОГО СЕЛЬСКОГО ПОСЕЛЕНИЯ НА 2022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80586160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512511" cy="1323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/>
              <a:t>БЮДЖЕТ НИЦИНСКОГО СЕЛЬСКОГО ПОСЕЛЕНИЯ НА </a:t>
            </a:r>
            <a:r>
              <a:rPr lang="ru-RU" sz="1800" b="1" i="1" dirty="0" smtClean="0"/>
              <a:t>2022 </a:t>
            </a:r>
            <a:r>
              <a:rPr lang="ru-RU" sz="1800" b="1" i="1" dirty="0"/>
              <a:t>ГОД СФОРМИРОВАН В РАМКАХ ОДНОЙ МУНИЦИПАЛЬНОЙ ПРОГРАММЫ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b="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НИЦИНСКОГО СЕЛЬСКОГО ПОСЕЛЕНИЯ                      НА 2020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4012,8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37182,7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2022ГОД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Ницинского сельского поселения» </a:t>
            </a:r>
          </a:p>
          <a:p>
            <a:pPr algn="ctr"/>
            <a:r>
              <a:rPr lang="ru-RU" dirty="0" smtClean="0"/>
              <a:t>8077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-</a:t>
            </a:r>
            <a:r>
              <a:rPr lang="ru-RU" sz="1200" dirty="0" smtClean="0">
                <a:solidFill>
                  <a:schemeClr val="bg1"/>
                </a:solidFill>
              </a:rPr>
              <a:t>8077,6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3914" y="2220286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Ницинского сельского поселения  - 906,0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8077" y="2217601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25,0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9,0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37398" y="4109879"/>
            <a:ext cx="2952328" cy="14793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правонарушениях- 02,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643" y="3359395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Ницинского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121,2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354" y="3021878"/>
            <a:ext cx="4013572" cy="26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7531" y="3458650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комиссариаты – </a:t>
            </a:r>
          </a:p>
          <a:p>
            <a:pPr algn="ctr"/>
            <a:r>
              <a:rPr lang="ru-RU" dirty="0" smtClean="0"/>
              <a:t>121,2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</a:t>
            </a:r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2022 </a:t>
            </a:r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966" y="3220157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2022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Ницинского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1025тыс.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1012,0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1999" y="2806944"/>
            <a:ext cx="2304256" cy="176352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Создание условий для деятельности формирований общественного порядка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13,0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4586" y="4588309"/>
            <a:ext cx="4969414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2643" y="4142330"/>
            <a:ext cx="3207876" cy="277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6949" y="-27384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2022ГОД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68" y="5013176"/>
            <a:ext cx="2227583" cy="175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95" y="254088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398782" y="1087094"/>
            <a:ext cx="2826785" cy="11295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6753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04469" y="238882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2036тыс.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35467" y="3282507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50,0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447" y="1356331"/>
            <a:ext cx="1872209" cy="13681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Национальная экономика </a:t>
            </a:r>
          </a:p>
          <a:p>
            <a:pPr algn="ctr"/>
            <a:r>
              <a:rPr lang="ru-RU" dirty="0" smtClean="0"/>
              <a:t>8939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02" y="4573293"/>
            <a:ext cx="2787278" cy="21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3392997"/>
            <a:ext cx="5760640" cy="3240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" y="4989394"/>
            <a:ext cx="1279401" cy="95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8334" y="5805263"/>
            <a:ext cx="1608162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РАСХОДЫ БЮДЖЕТА НА </a:t>
            </a:r>
            <a:r>
              <a:rPr lang="ru-RU" sz="2000" b="1" i="1" dirty="0" smtClean="0"/>
              <a:t>2022 ГОД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ПО ЖИЛИЩНО-КОММУНАЛЬНОМУ ХОЗЯЙСТВУ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60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Ницинском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5752,0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-60769" y="3212976"/>
            <a:ext cx="3160970" cy="239002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843,0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3271646"/>
            <a:ext cx="3059832" cy="238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3234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 flipV="1">
            <a:off x="8767906" y="3538700"/>
            <a:ext cx="103690" cy="1772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275856" y="2775866"/>
            <a:ext cx="2808312" cy="216530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1675,5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91680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636912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380312" y="2563747"/>
            <a:ext cx="484632" cy="64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4149080"/>
            <a:ext cx="3888432" cy="2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4" y="1484784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86,0 тыс. руб</a:t>
            </a:r>
            <a:r>
              <a:rPr lang="ru-RU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3356992"/>
            <a:ext cx="41575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54" y="116632"/>
            <a:ext cx="8208912" cy="576064"/>
          </a:xfrm>
        </p:spPr>
        <p:txBody>
          <a:bodyPr>
            <a:noAutofit/>
          </a:bodyPr>
          <a:lstStyle/>
          <a:p>
            <a:pPr lvl="1" algn="ctr"/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Расходы  бюджета  по культуре и кинематографии</a:t>
            </a:r>
            <a:b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ru-RU" sz="2000" b="1" i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2022 год</a:t>
            </a:r>
            <a:endParaRPr lang="ru-RU" sz="2000" b="1" i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764704"/>
            <a:ext cx="8136904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Ницинского сельского поселения  -                                  </a:t>
            </a:r>
          </a:p>
          <a:p>
            <a:pPr algn="ctr"/>
            <a:r>
              <a:rPr lang="ru-RU" dirty="0" smtClean="0"/>
              <a:t>   14899,3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99080" y="1736812"/>
            <a:ext cx="1766771" cy="16887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</a:t>
            </a:r>
            <a:r>
              <a:rPr lang="ru-RU" sz="1600" dirty="0" err="1" smtClean="0"/>
              <a:t>НицинскогоДК</a:t>
            </a:r>
            <a:r>
              <a:rPr lang="ru-RU" sz="1600" dirty="0" smtClean="0"/>
              <a:t> –          3726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7269" y="1736813"/>
            <a:ext cx="2160240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9378,4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5642" y="1736813"/>
            <a:ext cx="1872208" cy="16887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1478,4тыс.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290488" y="1952836"/>
            <a:ext cx="676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 flipV="1">
            <a:off x="6791168" y="1736812"/>
            <a:ext cx="91298" cy="30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4747765"/>
            <a:ext cx="7056784" cy="1705571"/>
          </a:xfrm>
        </p:spPr>
        <p:txBody>
          <a:bodyPr/>
          <a:lstStyle/>
          <a:p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79338" y="3527501"/>
            <a:ext cx="7344816" cy="79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Arial Black" panose="020B0A04020102020204" pitchFamily="34" charset="0"/>
              </a:rPr>
              <a:t>НА ТЕРРИТОРИИ НИЦИНСКОГО СЕЛЬСКОГО ПОСЕЛЕНИЯ ФУНКЦИОНИРУЕТ: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7269" y="4325653"/>
            <a:ext cx="7599147" cy="9035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Муниципальное бюджетное учреждение культуры «</a:t>
            </a:r>
            <a:r>
              <a:rPr lang="ru-RU" dirty="0" err="1"/>
              <a:t>Ницинский</a:t>
            </a:r>
            <a:r>
              <a:rPr lang="ru-RU" dirty="0"/>
              <a:t> КДЦ» Ницинского сельского поселения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3253" y="5301208"/>
            <a:ext cx="8208912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состав учреждения входят 4 дома культуры, 3 сельских библиотеки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628684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162880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94501" y="1592940"/>
            <a:ext cx="484632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/>
              <a:t>РАСХОДЫ БЮДЖЕТА НА </a:t>
            </a:r>
            <a:r>
              <a:rPr lang="ru-RU" sz="1800" b="1" i="1" dirty="0" smtClean="0"/>
              <a:t>2022 </a:t>
            </a:r>
            <a:r>
              <a:rPr lang="ru-RU" sz="1800" b="1" i="1" dirty="0"/>
              <a:t>ГОД НА СОЦИАЛЬНУЮ ПОЛИТИКУ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2757" y="1178077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Ницинском сельском поселении»- 5,0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276873"/>
            <a:ext cx="3744416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25,0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" name="img_85544448679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092477"/>
            <a:ext cx="3488940" cy="21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7" y="4840560"/>
            <a:ext cx="3012141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4668254"/>
            <a:ext cx="3590975" cy="20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2022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Ницинского сельского поселения» -          50,0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50,0 тыс. руб.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3226093"/>
            <a:ext cx="3384376" cy="30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594" y="4572165"/>
            <a:ext cx="409847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/>
              <a:t>СРАВНИТЕЛЬНЫЙ АНАЛИЗ БЮДЖЕТА                            НИЦИНСКОГО СЕЛЬСКОГО ПОСЕЛЕНИЯ С ДРУГИМИ МУНИЦИПАЛЬНЫМИ ОБРАЗОВАНИЯМИ </a:t>
            </a: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НА </a:t>
            </a:r>
            <a:r>
              <a:rPr lang="ru-RU" sz="2200" b="1" i="1" dirty="0" smtClean="0"/>
              <a:t>2022 </a:t>
            </a:r>
            <a:r>
              <a:rPr lang="ru-RU" sz="2200" b="1" i="1" dirty="0"/>
              <a:t>ГОД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52122"/>
              </p:ext>
            </p:extLst>
          </p:nvPr>
        </p:nvGraphicFramePr>
        <p:xfrm>
          <a:off x="107504" y="1666887"/>
          <a:ext cx="7416824" cy="523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84176"/>
              </a:tblGrid>
              <a:tr h="9700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77355,6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56936,7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36201,6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12595,5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6632,0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4010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0187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64760,1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50304,7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25473,7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77355,6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56936,7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41195,5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Ницинского сельского поселения</a:t>
            </a:r>
          </a:p>
          <a:p>
            <a:pPr algn="ctr"/>
            <a:r>
              <a:rPr lang="ru-RU" sz="2000" i="1" dirty="0" smtClean="0"/>
              <a:t>623944,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Ницинское, ул. Советская, 35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(343)6126169, 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nizpos@mail.ru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8" y="157200"/>
            <a:ext cx="41404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17" y="2708920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-1"/>
            <a:ext cx="390618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5446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Село Ницинское располагается в </a:t>
            </a:r>
            <a:r>
              <a:rPr lang="ru-RU" sz="1600" dirty="0" err="1" smtClean="0"/>
              <a:t>Тавдино</a:t>
            </a:r>
            <a:r>
              <a:rPr lang="ru-RU" sz="1600" dirty="0" smtClean="0"/>
              <a:t>-Туринской провинции Западно-Сибирской равнины. Территория представляет собой плоскую, слегка всхолмленную равнину, образованную рыхлыми отложениями. Поверхность расчленена широкой хорошо разработанной речной долиной (р.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). </a:t>
            </a:r>
          </a:p>
          <a:p>
            <a:pPr algn="just"/>
            <a:r>
              <a:rPr lang="ru-RU" sz="1600" dirty="0" smtClean="0"/>
              <a:t>Село расположено на первой надпойменной трассе р.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в 1 км. от русла реки. Река </a:t>
            </a:r>
            <a:r>
              <a:rPr lang="ru-RU" sz="1600" dirty="0" err="1" smtClean="0"/>
              <a:t>Ница</a:t>
            </a:r>
            <a:r>
              <a:rPr lang="ru-RU" sz="1600" dirty="0" smtClean="0"/>
              <a:t> течёт в </a:t>
            </a:r>
            <a:r>
              <a:rPr lang="ru-RU" sz="1600" dirty="0" err="1" smtClean="0"/>
              <a:t>субширотном</a:t>
            </a:r>
            <a:r>
              <a:rPr lang="ru-RU" sz="1600" dirty="0" smtClean="0"/>
              <a:t> направлении на восток. На северо-западной окраине села расположен сосновый бор. В окрестностях поселения имеются  берёзовые рощи, осинники, смешанные леса, которые богаты ягодами и грибами. </a:t>
            </a:r>
            <a:r>
              <a:rPr lang="ru-RU" sz="1600" dirty="0" err="1" smtClean="0"/>
              <a:t>Тимкинский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ремник</a:t>
            </a:r>
            <a:r>
              <a:rPr lang="ru-RU" sz="1600" dirty="0" smtClean="0"/>
              <a:t>.  </a:t>
            </a:r>
          </a:p>
          <a:p>
            <a:pPr algn="just"/>
            <a:r>
              <a:rPr lang="ru-RU" sz="1600" dirty="0" smtClean="0"/>
              <a:t>В составе поселения 4 населенных пункта.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, </a:t>
            </a:r>
            <a:r>
              <a:rPr lang="ru-RU" sz="1600" dirty="0" err="1" smtClean="0"/>
              <a:t>с.Бобровское</a:t>
            </a:r>
            <a:r>
              <a:rPr lang="ru-RU" sz="1600" dirty="0" smtClean="0"/>
              <a:t>, п. Звезда, </a:t>
            </a:r>
            <a:r>
              <a:rPr lang="ru-RU" sz="1600" dirty="0" err="1" smtClean="0"/>
              <a:t>д.Юрты</a:t>
            </a:r>
            <a:r>
              <a:rPr lang="ru-RU" sz="1600" dirty="0" smtClean="0"/>
              <a:t>. Центр поселения - </a:t>
            </a:r>
            <a:r>
              <a:rPr lang="ru-RU" sz="1600" dirty="0" err="1" smtClean="0"/>
              <a:t>с.Ницинское</a:t>
            </a:r>
            <a:r>
              <a:rPr lang="ru-RU" sz="1600" dirty="0" smtClean="0"/>
              <a:t> . Удалено от райцентра Туринской Слободы - на 23 км., от областного центра - Екатеринбурга - на 320 км., до г. Тюмени 130 км. Все населенные пункты соединены асфальтированными автомобильными дорогами.</a:t>
            </a:r>
          </a:p>
          <a:p>
            <a:pPr algn="just"/>
            <a:r>
              <a:rPr lang="ru-RU" sz="1600" dirty="0"/>
              <a:t>Когда основано село Ницинское точно не известно, приблизительно в конце XV века. Принадлежали эти земли помещику </a:t>
            </a:r>
            <a:r>
              <a:rPr lang="ru-RU" sz="1600" dirty="0" err="1"/>
              <a:t>А.Н.Виноградову</a:t>
            </a:r>
            <a:r>
              <a:rPr lang="ru-RU" sz="1600" dirty="0"/>
              <a:t>, Свои десятины, а было их около 900, помещик сдавал в аренду крестьянам. Сеяли ячмень, сажали картофель. </a:t>
            </a:r>
            <a:endParaRPr lang="ru-RU" sz="1600" dirty="0" smtClean="0"/>
          </a:p>
          <a:p>
            <a:pPr algn="just"/>
            <a:r>
              <a:rPr lang="ru-RU" sz="1600" dirty="0"/>
              <a:t>В августе 1919 года на месте помещичьей усадьбы братьев Виноградовых, которые добровольно передали его советской власти, по декрету совнаркома, образовалось государственное хозяйство, которое позднее стало именоваться совхозом «</a:t>
            </a:r>
            <a:r>
              <a:rPr lang="ru-RU" sz="1600" dirty="0" err="1"/>
              <a:t>Ницинским</a:t>
            </a:r>
            <a:r>
              <a:rPr lang="ru-RU" sz="1600" dirty="0" smtClean="0"/>
              <a:t>».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Хозяйство небольшое 40 десятин пашни, около 100 десятин пастбищ, 35 коров, 25 лошадей, паровая мельница, в деревне (она называлась Заводик) - 12 домов, первых рабочих – 15 человек. Позже в хозяйство внесли близлежащие хутора и выселки. В 1957г совхоз расширился за счёт соседних колхозов.</a:t>
            </a:r>
            <a:endParaRPr lang="ru-RU" sz="1600" b="1" dirty="0"/>
          </a:p>
          <a:p>
            <a:pPr algn="just"/>
            <a:r>
              <a:rPr lang="ru-RU" sz="1600" dirty="0" smtClean="0"/>
              <a:t>К </a:t>
            </a:r>
            <a:r>
              <a:rPr lang="ru-RU" sz="1600" dirty="0"/>
              <a:t>1962 г. хозяйство стало крупнейшим в районе. Развивался совхоз в мясо-молочном направлении. Создавались очаги культуры (ДК, библиотеки) школа, издавалась на ручном типографском станке своя газета «За </a:t>
            </a:r>
            <a:r>
              <a:rPr lang="ru-RU" sz="1600" dirty="0" err="1"/>
              <a:t>большевитский</a:t>
            </a:r>
            <a:r>
              <a:rPr lang="ru-RU" sz="1600" dirty="0"/>
              <a:t> совхоз». Хозяйство неоднократно становилось победителем соц. соревнованиях, участвовало в с/х выставке в </a:t>
            </a:r>
            <a:r>
              <a:rPr lang="ru-RU" sz="1600" dirty="0" smtClean="0"/>
              <a:t>Москве.</a:t>
            </a:r>
          </a:p>
          <a:p>
            <a:pPr algn="just"/>
            <a:r>
              <a:rPr lang="ru-RU" sz="1600" dirty="0"/>
              <a:t>На территории поселения существует село Бобровское которое образовано в 1626 г. Оно было большим селом, центром волости. Есть версия, что первым жителем села был охотник за бобрами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Было развито сельское хозяйство, кроме крупнорогатого скота держали свиней, разводили лис, овец, кур, гусей, пчёл. Работала маслобойня, механическая </a:t>
            </a:r>
            <a:r>
              <a:rPr lang="ru-RU" sz="1600" dirty="0" err="1"/>
              <a:t>шерстобитка</a:t>
            </a:r>
            <a:r>
              <a:rPr lang="ru-RU" sz="1600" dirty="0"/>
              <a:t>, овощесушилка, маленькая хлебопекарня. На горе стояла ветреная мельница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Ежегодно проводились ярмарки, куда со своим товаром приезжали даже китайцы.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4941168"/>
            <a:ext cx="1800200" cy="186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НИЦИНСКОГО СЕЛЬСКОГО ПОСЕЛЕНИЯ НА 2020ГОД И ПЛАНОВЫЙ ПЕРИОД 2021 И 2022ГОДОВ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08912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/>
              <a:t>Ницинского </a:t>
            </a:r>
            <a:r>
              <a:rPr lang="ru-RU" sz="1600" dirty="0"/>
              <a:t>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623743"/>
              </p:ext>
            </p:extLst>
          </p:nvPr>
        </p:nvGraphicFramePr>
        <p:xfrm>
          <a:off x="0" y="724719"/>
          <a:ext cx="9468544" cy="684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368152"/>
                <a:gridCol w="1152128"/>
                <a:gridCol w="1080120"/>
                <a:gridCol w="1152128"/>
                <a:gridCol w="1152128"/>
                <a:gridCol w="1152128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49,50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53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4,8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58,5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15683,57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16229,22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16596,49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17329,79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18108,83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41,2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44,0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1121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325923"/>
              </p:ext>
            </p:extLst>
          </p:nvPr>
        </p:nvGraphicFramePr>
        <p:xfrm>
          <a:off x="251520" y="692696"/>
          <a:ext cx="8712968" cy="593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36201,6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25919,6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4308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4262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19218,3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25473,7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22320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37650,03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41195,5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25919,6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7747,4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8077</a:t>
                      </a:r>
                      <a:endParaRPr lang="ru-RU" sz="1400" dirty="0"/>
                    </a:p>
                  </a:txBody>
                  <a:tcPr/>
                </a:tc>
              </a:tr>
              <a:tr h="5019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125,3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1188,6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906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8036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2998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5752,5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2549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</a:t>
                      </a:r>
                      <a:endParaRPr lang="ru-RU" sz="1400" dirty="0"/>
                    </a:p>
                  </a:txBody>
                  <a:tcPr/>
                </a:tc>
              </a:tr>
              <a:tr h="43645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13066,50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14899,3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10234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329786" y="701422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58516" y="701422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3255</TotalTime>
  <Words>1867</Words>
  <Application>Microsoft Office PowerPoint</Application>
  <PresentationFormat>Экран (4:3)</PresentationFormat>
  <Paragraphs>388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Arial Black</vt:lpstr>
      <vt:lpstr>Calibri</vt:lpstr>
      <vt:lpstr>Trebuchet MS</vt:lpstr>
      <vt:lpstr>Wingdings 3</vt:lpstr>
      <vt:lpstr>Грань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НИЦИНСКОГО СЕЛЬСКОГО ПОСЕЛЕНИЯ НА 2020ГОД И ПЛАНОВЫЙ ПЕРИОД 2021 И 2022ГОДОВ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НИЦИНСКОГО СЕЛЬСКОГО ПОСЕЛЕНИЯ, ТЫС. РУБ.</vt:lpstr>
      <vt:lpstr>ДОХОДЫ БЮДЖЕТА НИЦИНСКОГО СЕЛЬСКОГО ПОСЕЛЕНИЯ</vt:lpstr>
      <vt:lpstr>СТРУКТУРА НАЛОГОВЫХ И НЕНАЛОГОВЫХ ДОХОДОВ БЮДЖЕТА НИЦИНСКОГО СЕЛЬСКОГО ПОСЕЛЕНИЯ  </vt:lpstr>
      <vt:lpstr>СТРУКТУРА НАЛОГОВЫХ И НЕНАЛОГОВЫХ ДОХОДОВ БЮДЖЕТА НИЦИНСКОГО СЕЛЬСКОГО ПОСЕЛЕНИЯ    </vt:lpstr>
      <vt:lpstr>ОСНОВНЫЕ ДОХОДНЫЕ ИСТОЧНИКИ БЮДЖЕТА</vt:lpstr>
      <vt:lpstr>Презентация PowerPoint</vt:lpstr>
      <vt:lpstr>СТРУКТУРА РАСХОДОВ БЮДЖЕТА НИЦИНСКОГО СЕЛЬСКОГО ПОСЕЛЕНИЯ НА 2022 ГОД</vt:lpstr>
      <vt:lpstr>БЮДЖЕТ НИЦИНСКОГО СЕЛЬСКОГО ПОСЕЛЕНИЯ НА 2022 ГОД СФОРМИРОВАН В РАМКАХ ОДНОЙ МУНИЦИПАЛЬНОЙ ПРОГРАММЫ   </vt:lpstr>
      <vt:lpstr>Презентация PowerPoint</vt:lpstr>
      <vt:lpstr>НАЦИОНАЛЬНАЯ ОБОРОНА</vt:lpstr>
      <vt:lpstr>Презентация PowerPoint</vt:lpstr>
      <vt:lpstr>Презентация PowerPoint</vt:lpstr>
      <vt:lpstr>РАСХОДЫ БЮДЖЕТА НА 2022 ГОД  ПО ЖИЛИЩНО-КОММУНАЛЬНОМУ ХОЗЯЙСТВУ   </vt:lpstr>
      <vt:lpstr>Презентация PowerPoint</vt:lpstr>
      <vt:lpstr>Расходы  бюджета  по культуре и кинематографии 2022 год</vt:lpstr>
      <vt:lpstr>РАСХОДЫ БЮДЖЕТА НА 2022 ГОД НА СОЦИАЛЬНУЮ ПОЛИТИКУ </vt:lpstr>
      <vt:lpstr>Презентация PowerPoint</vt:lpstr>
      <vt:lpstr>СРАВНИТЕЛЬНЫЙ АНАЛИЗ БЮДЖЕТА                            НИЦИНСКОГО СЕЛЬСКОГО ПОСЕЛЕНИЯ С ДРУГИМИ МУНИЦИПАЛЬНЫМИ ОБРАЗОВАНИЯМИ  НА 2022 ГОД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First</cp:lastModifiedBy>
  <cp:revision>301</cp:revision>
  <cp:lastPrinted>2020-08-27T06:03:38Z</cp:lastPrinted>
  <dcterms:created xsi:type="dcterms:W3CDTF">2018-02-07T06:08:12Z</dcterms:created>
  <dcterms:modified xsi:type="dcterms:W3CDTF">2022-03-28T08:45:54Z</dcterms:modified>
</cp:coreProperties>
</file>