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1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2" r:id="rId8"/>
    <p:sldId id="263" r:id="rId9"/>
    <p:sldId id="264" r:id="rId10"/>
    <p:sldId id="268" r:id="rId11"/>
    <p:sldId id="269" r:id="rId1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5" d="100"/>
          <a:sy n="65" d="100"/>
        </p:scale>
        <p:origin x="53" y="4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89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413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5739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260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0779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4927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298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52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482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76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578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584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329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953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355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778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3E51B-682F-42FB-8A6F-FB4F927E5DCE}" type="datetimeFigureOut">
              <a:rPr lang="ru-RU" smtClean="0"/>
              <a:pPr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21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  <p:sldLayoutId id="2147483913" r:id="rId12"/>
    <p:sldLayoutId id="2147483914" r:id="rId13"/>
    <p:sldLayoutId id="2147483915" r:id="rId14"/>
    <p:sldLayoutId id="2147483916" r:id="rId15"/>
    <p:sldLayoutId id="21474839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8916" y="688369"/>
            <a:ext cx="11229654" cy="2661321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Отчет о выполнении </a:t>
            </a:r>
            <a:br>
              <a:rPr lang="ru-RU" sz="3600" dirty="0" smtClean="0"/>
            </a:br>
            <a:r>
              <a:rPr lang="ru-RU" sz="3600" dirty="0" smtClean="0"/>
              <a:t>плана противодействия коррупции и достигнутых целевых показателей</a:t>
            </a:r>
            <a:br>
              <a:rPr lang="ru-RU" sz="3600" dirty="0" smtClean="0"/>
            </a:br>
            <a:r>
              <a:rPr lang="ru-RU" sz="3600" dirty="0" smtClean="0"/>
              <a:t>в органах местного самоуправления </a:t>
            </a:r>
            <a:r>
              <a:rPr lang="ru-RU" sz="3600" dirty="0" smtClean="0"/>
              <a:t>Ницинского сельского поселения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85788" y="4898571"/>
            <a:ext cx="4189112" cy="1439269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</a:rPr>
              <a:t>И.А. Молодых специалист 1 категории Администрации Ницинского сельского поселения.</a:t>
            </a:r>
            <a:endParaRPr lang="ru-RU" sz="1400" dirty="0" smtClean="0">
              <a:solidFill>
                <a:schemeClr val="tx1"/>
              </a:solidFill>
            </a:endParaRPr>
          </a:p>
        </p:txBody>
      </p:sp>
      <p:pic>
        <p:nvPicPr>
          <p:cNvPr id="2050" name="Picture 2" descr="C:\Users\Tkachenko\Desktop\Служебная переписка\2022\Департамент по противодействию коррупции\Протокольные поручения\Протокол № 4-К от 30.12.2021\пп 7.1 п.7р.1\kor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1110" y="4460033"/>
            <a:ext cx="1716833" cy="18264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4410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2447" y="624110"/>
            <a:ext cx="8942165" cy="1874541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Выполнение целевых показателей реализации плана мероприятий по противодействию коррупции в </a:t>
            </a:r>
            <a:r>
              <a:rPr lang="ru-RU" sz="28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Ницинском сельском поселении в </a:t>
            </a:r>
            <a:r>
              <a:rPr lang="ru-RU" sz="28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2021 году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51814" y="2528596"/>
            <a:ext cx="8920900" cy="3648269"/>
          </a:xfrm>
        </p:spPr>
        <p:txBody>
          <a:bodyPr>
            <a:noAutofit/>
          </a:bodyPr>
          <a:lstStyle/>
          <a:p>
            <a:r>
              <a:rPr lang="ru-RU" sz="1100" dirty="0" smtClean="0"/>
              <a:t>1. Увеличение доли принятых в текущем году муниципальных нормативных правовых актов </a:t>
            </a:r>
            <a:r>
              <a:rPr lang="ru-RU" sz="1100" dirty="0" smtClean="0"/>
              <a:t>Ницинского сельского поселения, </a:t>
            </a:r>
            <a:r>
              <a:rPr lang="ru-RU" sz="1100" dirty="0" smtClean="0"/>
              <a:t>в отношении проектов которых проведена антикоррупционная экспертиза, от общего количества принятых в текущем году муниципальных нормативных правовых актов – проведена антикоррупционная экспертиза100% проектов муниципальных нормативных правовых актов. Выполнено.</a:t>
            </a:r>
          </a:p>
          <a:p>
            <a:r>
              <a:rPr lang="ru-RU" sz="1100" dirty="0" smtClean="0"/>
              <a:t>2. Увеличение доли муниципальных служащих </a:t>
            </a:r>
            <a:r>
              <a:rPr lang="ru-RU" sz="1100" dirty="0" smtClean="0"/>
              <a:t>Ницинского сельского поселения, </a:t>
            </a:r>
            <a:r>
              <a:rPr lang="ru-RU" sz="1100" dirty="0" smtClean="0"/>
              <a:t>своевременно представивших сведения о доходах, расходах, об имуществе и обязательствах имущественного характера, от общего числа муниципальных служащих </a:t>
            </a:r>
            <a:r>
              <a:rPr lang="ru-RU" sz="1100" dirty="0" smtClean="0"/>
              <a:t>Ницинского сельского поселения , </a:t>
            </a:r>
            <a:r>
              <a:rPr lang="ru-RU" sz="1100" dirty="0" smtClean="0"/>
              <a:t>обязанных представлять такие сведения – 100% муниципальных служащих предоставили сведения своевременно. Выполнено.</a:t>
            </a:r>
          </a:p>
          <a:p>
            <a:r>
              <a:rPr lang="ru-RU" sz="1100" dirty="0" smtClean="0"/>
              <a:t>3. Количество размещенных в средствах массовой информации информационных материалов антикоррупционной направленности – размещено 2 информационных материала </a:t>
            </a:r>
            <a:r>
              <a:rPr lang="ru-RU" sz="1100" kern="100" dirty="0"/>
              <a:t>периодическом издании газете Думы и Администрации Ницинского сельского поселения «Информационный вестник Ницинского сельского поселения», </a:t>
            </a:r>
            <a:r>
              <a:rPr lang="ru-RU" sz="1100" kern="100" dirty="0" smtClean="0"/>
              <a:t>.</a:t>
            </a:r>
            <a:r>
              <a:rPr lang="ru-RU" sz="1100" dirty="0" smtClean="0"/>
              <a:t> Выполнено</a:t>
            </a:r>
          </a:p>
          <a:p>
            <a:r>
              <a:rPr lang="ru-RU" sz="1100" dirty="0" smtClean="0"/>
              <a:t>4</a:t>
            </a:r>
            <a:r>
              <a:rPr lang="ru-RU" sz="1100" dirty="0" smtClean="0"/>
              <a:t>. Количество институтов гражданского общества, принявших участие в реализации Плана мероприятий – 1</a:t>
            </a:r>
            <a:r>
              <a:rPr lang="ru-RU" sz="1100" dirty="0" smtClean="0"/>
              <a:t>,. </a:t>
            </a:r>
            <a:r>
              <a:rPr lang="ru-RU" sz="1100" dirty="0" smtClean="0"/>
              <a:t>Выполнено.</a:t>
            </a:r>
          </a:p>
          <a:p>
            <a:r>
              <a:rPr lang="ru-RU" sz="1100" dirty="0" smtClean="0"/>
              <a:t>Увеличение доли заседаний комиссии по соблюдению требований к служебному поведению и урегулированию конфликта интересов в Администрации </a:t>
            </a:r>
            <a:r>
              <a:rPr lang="ru-RU" sz="1100" dirty="0" smtClean="0"/>
              <a:t>Ницинского сельского поселения, </a:t>
            </a:r>
            <a:r>
              <a:rPr lang="ru-RU" sz="1100" dirty="0" smtClean="0"/>
              <a:t>информация о которых размещена на официальном сайте Администрации </a:t>
            </a:r>
            <a:r>
              <a:rPr lang="ru-RU" sz="1100" dirty="0" smtClean="0"/>
              <a:t>Ницинского сельского поселения в </a:t>
            </a:r>
            <a:r>
              <a:rPr lang="ru-RU" sz="1100" dirty="0" smtClean="0"/>
              <a:t>информационно-телекоммуникационной сети «Интернет»,  от общего количества проведенных заседаний указанной комиссии – размещена информация о всех заседаниях комиссии. Выполнено.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4245304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Содержимое 6" descr="1oj_korrupcij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6875" y="2160588"/>
            <a:ext cx="6898288" cy="3881437"/>
          </a:xfrm>
        </p:spPr>
      </p:pic>
      <p:pic>
        <p:nvPicPr>
          <p:cNvPr id="1026" name="Picture 2" descr="C:\Users\Tkachenko\Desktop\Служебная переписка\2022\Департамент по противодействию коррупции\Протокольные поручения\Протокол № 4-К от 30.12.2021\пп 7.1 п.7р.1\net_korrupcii_2_201661714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2065" y="410547"/>
            <a:ext cx="9479901" cy="24912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8134" y="599303"/>
            <a:ext cx="8911687" cy="784283"/>
          </a:xfrm>
        </p:spPr>
        <p:txBody>
          <a:bodyPr/>
          <a:lstStyle/>
          <a:p>
            <a:r>
              <a:rPr lang="ru-RU" dirty="0" smtClean="0"/>
              <a:t>Коррупция - это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88134" y="1383586"/>
            <a:ext cx="8911687" cy="527406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100" dirty="0" smtClean="0">
                <a:solidFill>
                  <a:schemeClr val="tx1"/>
                </a:solidFill>
              </a:rPr>
              <a:t>злоупотребление </a:t>
            </a:r>
            <a:r>
              <a:rPr lang="ru-RU" sz="2100" dirty="0">
                <a:solidFill>
                  <a:schemeClr val="tx1"/>
                </a:solidFill>
              </a:rPr>
              <a:t>служебным положением,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дача взятки,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получение взятки,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злоупотребление полномочиями,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коммерческий подкуп либо иное незаконное использование физическим лицом своего должностного положения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вопреки законным интересам общества и государства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solidFill>
                  <a:schemeClr val="tx1"/>
                </a:solidFill>
              </a:rPr>
              <a:t>в целях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получения выгоды в виде денег,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ценностей,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иного имущества или услуг имущественного характера,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иных имущественных прав для себя или для третьих лиц либо незаконное предоставление такой выгоды указанному лицу другими физическими лицами, а также совершение деяний от имени или в интересах юридического </a:t>
            </a:r>
            <a:r>
              <a:rPr lang="ru-RU" sz="2100" dirty="0" smtClean="0">
                <a:solidFill>
                  <a:schemeClr val="tx1"/>
                </a:solidFill>
              </a:rPr>
              <a:t>лица</a:t>
            </a:r>
            <a:endParaRPr lang="ru-RU" sz="2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72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6204" y="506792"/>
            <a:ext cx="9833347" cy="151291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Базовые документы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по профилактике коррупции в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err="1" smtClean="0">
                <a:solidFill>
                  <a:srgbClr val="FF0000"/>
                </a:solidFill>
              </a:rPr>
              <a:t>Слободо-Туринском</a:t>
            </a:r>
            <a:r>
              <a:rPr lang="ru-RU" dirty="0" smtClean="0">
                <a:solidFill>
                  <a:srgbClr val="FF0000"/>
                </a:solidFill>
              </a:rPr>
              <a:t> муниципальном районе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03198" y="3051109"/>
            <a:ext cx="8943402" cy="1548883"/>
          </a:xfrm>
        </p:spPr>
        <p:txBody>
          <a:bodyPr>
            <a:normAutofit fontScale="92500"/>
          </a:bodyPr>
          <a:lstStyle/>
          <a:p>
            <a:pPr marL="3175" indent="539750" algn="just"/>
            <a:r>
              <a:rPr lang="ru-RU" sz="2000" dirty="0" smtClean="0">
                <a:solidFill>
                  <a:schemeClr val="tx1"/>
                </a:solidFill>
              </a:rPr>
              <a:t>Постановлением Администрации </a:t>
            </a:r>
            <a:r>
              <a:rPr lang="ru-RU" sz="2000" dirty="0" smtClean="0">
                <a:solidFill>
                  <a:schemeClr val="tx1"/>
                </a:solidFill>
              </a:rPr>
              <a:t>Ницинского сельского поселения от 14.09.2021 </a:t>
            </a:r>
            <a:r>
              <a:rPr lang="ru-RU" sz="2000" dirty="0">
                <a:solidFill>
                  <a:schemeClr val="tx1"/>
                </a:solidFill>
              </a:rPr>
              <a:t>года № </a:t>
            </a:r>
            <a:r>
              <a:rPr lang="ru-RU" sz="2000" dirty="0" smtClean="0">
                <a:solidFill>
                  <a:schemeClr val="tx1"/>
                </a:solidFill>
              </a:rPr>
              <a:t>108 </a:t>
            </a:r>
            <a:r>
              <a:rPr lang="ru-RU" sz="2000" dirty="0" smtClean="0">
                <a:solidFill>
                  <a:schemeClr val="tx1"/>
                </a:solidFill>
              </a:rPr>
              <a:t>утверждены План мероприятий по противодействию коррупции в </a:t>
            </a:r>
            <a:r>
              <a:rPr lang="ru-RU" sz="2000" dirty="0" smtClean="0">
                <a:solidFill>
                  <a:schemeClr val="tx1"/>
                </a:solidFill>
              </a:rPr>
              <a:t>Ницинском сельском поселении на </a:t>
            </a:r>
            <a:r>
              <a:rPr lang="ru-RU" sz="2000" dirty="0" smtClean="0">
                <a:solidFill>
                  <a:schemeClr val="tx1"/>
                </a:solidFill>
              </a:rPr>
              <a:t>2021 - 2024 годы и перечень целевых показателей реализации Плана мероприятий по противодействию коррупции в </a:t>
            </a:r>
            <a:r>
              <a:rPr lang="ru-RU" sz="2000" dirty="0" smtClean="0">
                <a:solidFill>
                  <a:schemeClr val="tx1"/>
                </a:solidFill>
              </a:rPr>
              <a:t>Ницинском сельском поселении  </a:t>
            </a:r>
            <a:r>
              <a:rPr lang="ru-RU" sz="2000" dirty="0" smtClean="0">
                <a:solidFill>
                  <a:schemeClr val="tx1"/>
                </a:solidFill>
              </a:rPr>
              <a:t>на 2021 - 2024 годы.</a:t>
            </a:r>
          </a:p>
          <a:p>
            <a:pPr marL="3175" indent="539750" algn="just"/>
            <a:endParaRPr lang="ru-RU" sz="2000" dirty="0" smtClean="0">
              <a:solidFill>
                <a:schemeClr val="tx1"/>
              </a:solidFill>
            </a:endParaRPr>
          </a:p>
          <a:p>
            <a:pPr marL="3175" indent="539750" algn="just">
              <a:buNone/>
            </a:pP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29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5494" y="517783"/>
            <a:ext cx="10087911" cy="111963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В </a:t>
            </a:r>
            <a:r>
              <a:rPr lang="ru-RU" dirty="0" smtClean="0"/>
              <a:t>Ницинском сельском поселении </a:t>
            </a:r>
            <a:r>
              <a:rPr lang="ru-RU" dirty="0" smtClean="0"/>
              <a:t>созданы </a:t>
            </a:r>
            <a:r>
              <a:rPr lang="ru-RU" dirty="0"/>
              <a:t>и действуют комиссии: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527850" y="1988188"/>
            <a:ext cx="4295737" cy="4348815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по координации работы по противодействию коррупции в </a:t>
            </a:r>
            <a:r>
              <a:rPr lang="ru-RU" sz="2000" dirty="0" smtClean="0"/>
              <a:t>Ницинском сельском поселении</a:t>
            </a:r>
            <a:endParaRPr lang="ru-RU" sz="2000" dirty="0" smtClean="0"/>
          </a:p>
          <a:p>
            <a:pPr algn="ctr"/>
            <a:endParaRPr lang="ru-RU" sz="2000" dirty="0">
              <a:solidFill>
                <a:schemeClr val="tx1"/>
              </a:solidFill>
            </a:endParaRPr>
          </a:p>
          <a:p>
            <a:pPr algn="ctr"/>
            <a:endParaRPr lang="ru-RU" sz="2000" dirty="0" smtClean="0">
              <a:solidFill>
                <a:schemeClr val="tx1"/>
              </a:solidFill>
            </a:endParaRPr>
          </a:p>
          <a:p>
            <a:pPr algn="ctr"/>
            <a:endParaRPr lang="ru-RU" sz="2000" dirty="0">
              <a:solidFill>
                <a:schemeClr val="tx1"/>
              </a:solidFill>
            </a:endParaRPr>
          </a:p>
          <a:p>
            <a:pPr algn="ctr"/>
            <a:endParaRPr lang="ru-RU" sz="20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2000" dirty="0">
                <a:solidFill>
                  <a:schemeClr val="tx1"/>
                </a:solidFill>
              </a:rPr>
              <a:t>В </a:t>
            </a:r>
            <a:r>
              <a:rPr lang="ru-RU" sz="2000" dirty="0" smtClean="0">
                <a:solidFill>
                  <a:schemeClr val="tx1"/>
                </a:solidFill>
              </a:rPr>
              <a:t>2021 </a:t>
            </a:r>
            <a:r>
              <a:rPr lang="ru-RU" sz="2000" dirty="0">
                <a:solidFill>
                  <a:schemeClr val="tx1"/>
                </a:solidFill>
              </a:rPr>
              <a:t>году проведено </a:t>
            </a: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4 заседания</a:t>
            </a:r>
            <a:endParaRPr lang="ru-RU" sz="2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2000" dirty="0"/>
          </a:p>
        </p:txBody>
      </p:sp>
      <p:sp>
        <p:nvSpPr>
          <p:cNvPr id="5" name="Объект 4"/>
          <p:cNvSpPr txBox="1">
            <a:spLocks/>
          </p:cNvSpPr>
          <p:nvPr/>
        </p:nvSpPr>
        <p:spPr>
          <a:xfrm>
            <a:off x="2467659" y="1988189"/>
            <a:ext cx="4369075" cy="43488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/>
              <a:t>по соблюдению требований к служебному поведению лицами, замещающими должности муниципальной службы в органах местного самоуправления </a:t>
            </a:r>
            <a:r>
              <a:rPr lang="ru-RU" sz="2000" dirty="0" smtClean="0"/>
              <a:t>Ницинского сельского поселения и </a:t>
            </a:r>
            <a:r>
              <a:rPr lang="ru-RU" sz="2000" dirty="0" smtClean="0"/>
              <a:t>урегулированию конфликта интересов </a:t>
            </a:r>
          </a:p>
          <a:p>
            <a:pPr marL="0" indent="0" algn="ctr">
              <a:buFont typeface="Wingdings 3" charset="2"/>
              <a:buNone/>
            </a:pPr>
            <a:endParaRPr lang="ru-RU" sz="1200" dirty="0" smtClean="0">
              <a:solidFill>
                <a:schemeClr val="tx1"/>
              </a:solidFill>
            </a:endParaRPr>
          </a:p>
          <a:p>
            <a:pPr marL="0" indent="0" algn="ctr">
              <a:buFont typeface="Wingdings 3" charset="2"/>
              <a:buNone/>
            </a:pPr>
            <a:endParaRPr lang="ru-RU" sz="900" dirty="0">
              <a:solidFill>
                <a:schemeClr val="tx1"/>
              </a:solidFill>
            </a:endParaRPr>
          </a:p>
          <a:p>
            <a:pPr marL="0" indent="0" algn="ctr">
              <a:buFont typeface="Wingdings 3" charset="2"/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В 2021 году проведено </a:t>
            </a:r>
          </a:p>
          <a:p>
            <a:pPr marL="0" indent="0" algn="ctr">
              <a:buFont typeface="Wingdings 3" charset="2"/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4 заседания</a:t>
            </a:r>
          </a:p>
          <a:p>
            <a:pPr marL="0" indent="0" algn="ctr">
              <a:buFont typeface="Wingdings 3" charset="2"/>
              <a:buNone/>
            </a:pPr>
            <a:endParaRPr lang="ru-RU" sz="2000" dirty="0" smtClean="0">
              <a:solidFill>
                <a:schemeClr val="tx1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254772" y="4766651"/>
            <a:ext cx="595901" cy="7089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9424655" y="4384095"/>
            <a:ext cx="595901" cy="7089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93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2595" y="379562"/>
            <a:ext cx="9941441" cy="264008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Независимая </a:t>
            </a:r>
            <a:r>
              <a:rPr lang="ru-RU" dirty="0" err="1" smtClean="0">
                <a:solidFill>
                  <a:schemeClr val="tx1"/>
                </a:solidFill>
              </a:rPr>
              <a:t>антикоррупционная</a:t>
            </a:r>
            <a:r>
              <a:rPr lang="ru-RU" dirty="0" smtClean="0"/>
              <a:t> </a:t>
            </a:r>
            <a:r>
              <a:rPr lang="ru-RU" dirty="0"/>
              <a:t>экспертиза нормативных </a:t>
            </a:r>
            <a:r>
              <a:rPr lang="ru-RU" dirty="0" smtClean="0"/>
              <a:t>проектов правовых </a:t>
            </a:r>
            <a:r>
              <a:rPr lang="ru-RU" dirty="0"/>
              <a:t>актов в целях выявления в них положений, способствующих созданию условий для проявления коррупции.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2308965" y="3429624"/>
            <a:ext cx="3157870" cy="223166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sz="12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2000" dirty="0" smtClean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5530242" y="3468024"/>
            <a:ext cx="3143891" cy="215486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2021 год</a:t>
            </a:r>
            <a:endParaRPr lang="ru-RU" sz="2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16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2000" dirty="0"/>
              <a:t>9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проектов </a:t>
            </a:r>
            <a:r>
              <a:rPr lang="ru-RU" sz="2000" dirty="0" smtClean="0">
                <a:solidFill>
                  <a:schemeClr val="tx1"/>
                </a:solidFill>
              </a:rPr>
              <a:t>нормативно-правовых актов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6840720" y="3901749"/>
            <a:ext cx="595901" cy="7089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бъект 5"/>
          <p:cNvSpPr txBox="1">
            <a:spLocks/>
          </p:cNvSpPr>
          <p:nvPr/>
        </p:nvSpPr>
        <p:spPr>
          <a:xfrm>
            <a:off x="8847082" y="3468024"/>
            <a:ext cx="3143891" cy="21548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4098" name="Picture 2" descr="C:\Users\Tkachenko\Desktop\Служебная переписка\2022\Департамент по противодействию коррупции\Протокольные поручения\Протокол № 4-К от 30.12.2021\пп 7.1 п.7р.1\kor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6752" y="3303037"/>
            <a:ext cx="2537926" cy="30581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5024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6163" y="221266"/>
            <a:ext cx="9683113" cy="15422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>Раздел «Противодействие коррупции» размещен на  официальном сайте Администрации </a:t>
            </a:r>
            <a:br>
              <a:rPr lang="ru-RU" sz="2700" dirty="0" smtClean="0"/>
            </a:br>
            <a:r>
              <a:rPr lang="ru-RU" sz="2700" dirty="0" err="1" smtClean="0"/>
              <a:t>Слободо-Туринского</a:t>
            </a:r>
            <a:r>
              <a:rPr lang="ru-RU" sz="2700" dirty="0" smtClean="0"/>
              <a:t> муниципального района </a:t>
            </a:r>
            <a:br>
              <a:rPr lang="ru-RU" sz="2700" dirty="0" smtClean="0"/>
            </a:br>
            <a:r>
              <a:rPr lang="en-US" sz="2700" dirty="0" smtClean="0"/>
              <a:t>http://slturmr.ru/protivodeystvie_korruptsii/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06894" y="2015412"/>
            <a:ext cx="9359758" cy="4673064"/>
          </a:xfrm>
        </p:spPr>
        <p:txBody>
          <a:bodyPr>
            <a:noAutofit/>
          </a:bodyPr>
          <a:lstStyle/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«Нормативные </a:t>
            </a:r>
            <a:r>
              <a:rPr lang="ru-RU" sz="1600" dirty="0">
                <a:solidFill>
                  <a:schemeClr val="tx1"/>
                </a:solidFill>
              </a:rPr>
              <a:t>правовые и иные акты в сфере противодействия коррупции»;</a:t>
            </a: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</a:t>
            </a:r>
            <a:r>
              <a:rPr lang="ru-RU" sz="1600" dirty="0" err="1" smtClean="0">
                <a:solidFill>
                  <a:schemeClr val="tx1"/>
                </a:solidFill>
              </a:rPr>
              <a:t>Антикоррупционная</a:t>
            </a:r>
            <a:r>
              <a:rPr lang="ru-RU" sz="1600" dirty="0" smtClean="0">
                <a:solidFill>
                  <a:schemeClr val="tx1"/>
                </a:solidFill>
              </a:rPr>
              <a:t> экспертиза»;</a:t>
            </a:r>
            <a:endParaRPr lang="ru-RU" sz="1600" dirty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«Методические </a:t>
            </a:r>
            <a:r>
              <a:rPr lang="ru-RU" sz="1600" dirty="0">
                <a:solidFill>
                  <a:schemeClr val="tx1"/>
                </a:solidFill>
              </a:rPr>
              <a:t>материалы</a:t>
            </a:r>
            <a:r>
              <a:rPr lang="ru-RU" sz="1600" dirty="0" smtClean="0">
                <a:solidFill>
                  <a:schemeClr val="tx1"/>
                </a:solidFill>
              </a:rPr>
              <a:t>»;</a:t>
            </a: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</a:t>
            </a:r>
            <a:r>
              <a:rPr lang="ru-RU" sz="1600" dirty="0" err="1" smtClean="0">
                <a:solidFill>
                  <a:schemeClr val="tx1"/>
                </a:solidFill>
              </a:rPr>
              <a:t>Антикоррупционное</a:t>
            </a:r>
            <a:r>
              <a:rPr lang="ru-RU" sz="1600" dirty="0" smtClean="0">
                <a:solidFill>
                  <a:schemeClr val="tx1"/>
                </a:solidFill>
              </a:rPr>
              <a:t> просвещение»;</a:t>
            </a:r>
            <a:endParaRPr lang="ru-RU" sz="1600" dirty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«Сведения </a:t>
            </a:r>
            <a:r>
              <a:rPr lang="ru-RU" sz="1600" dirty="0">
                <a:solidFill>
                  <a:schemeClr val="tx1"/>
                </a:solidFill>
              </a:rPr>
              <a:t>о доходах, расходах, об имуществе и обязательствах имущественного характера</a:t>
            </a:r>
            <a:r>
              <a:rPr lang="ru-RU" sz="1600" dirty="0" smtClean="0">
                <a:solidFill>
                  <a:schemeClr val="tx1"/>
                </a:solidFill>
              </a:rPr>
              <a:t>»;</a:t>
            </a: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«Реестр постоянно действующих комиссий»;</a:t>
            </a: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«Деятельность комиссии по координации работы по противодействию коррупции»;</a:t>
            </a:r>
            <a:endParaRPr lang="ru-RU" sz="1600" dirty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«Комиссия </a:t>
            </a:r>
            <a:r>
              <a:rPr lang="ru-RU" sz="1600" dirty="0">
                <a:solidFill>
                  <a:schemeClr val="tx1"/>
                </a:solidFill>
              </a:rPr>
              <a:t>по соблюдению требований к служебному </a:t>
            </a:r>
            <a:r>
              <a:rPr lang="ru-RU" sz="1600" dirty="0" smtClean="0">
                <a:solidFill>
                  <a:schemeClr val="tx1"/>
                </a:solidFill>
              </a:rPr>
              <a:t>поведению и </a:t>
            </a:r>
            <a:r>
              <a:rPr lang="ru-RU" sz="1600" dirty="0">
                <a:solidFill>
                  <a:schemeClr val="tx1"/>
                </a:solidFill>
              </a:rPr>
              <a:t>урегулированию конфликта интересов</a:t>
            </a:r>
            <a:r>
              <a:rPr lang="ru-RU" sz="1600" dirty="0" smtClean="0">
                <a:solidFill>
                  <a:schemeClr val="tx1"/>
                </a:solidFill>
              </a:rPr>
              <a:t>»;</a:t>
            </a:r>
          </a:p>
          <a:p>
            <a:pPr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«Доклады, отчеты, обзоры, статистическая информация»;</a:t>
            </a:r>
          </a:p>
          <a:p>
            <a:pPr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 «Формы документов, связанных с противодействием коррупции, для заполнения»;</a:t>
            </a:r>
            <a:endParaRPr lang="ru-RU" sz="1600" dirty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«Обратная </a:t>
            </a:r>
            <a:r>
              <a:rPr lang="ru-RU" sz="1600" dirty="0">
                <a:solidFill>
                  <a:schemeClr val="tx1"/>
                </a:solidFill>
              </a:rPr>
              <a:t>связь для сообщений о фактах коррупции»;</a:t>
            </a: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«Часто </a:t>
            </a:r>
            <a:r>
              <a:rPr lang="ru-RU" sz="1600" dirty="0">
                <a:solidFill>
                  <a:schemeClr val="tx1"/>
                </a:solidFill>
              </a:rPr>
              <a:t>задаваемые вопросы</a:t>
            </a:r>
            <a:r>
              <a:rPr lang="ru-RU" sz="1600" dirty="0" smtClean="0">
                <a:solidFill>
                  <a:schemeClr val="tx1"/>
                </a:solidFill>
              </a:rPr>
              <a:t>».</a:t>
            </a:r>
            <a:endParaRPr lang="ru-RU" sz="16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ru-RU" sz="1600" dirty="0" smtClean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endParaRPr lang="ru-RU" sz="1600" dirty="0">
              <a:solidFill>
                <a:schemeClr val="tx1"/>
              </a:solidFill>
            </a:endParaRPr>
          </a:p>
          <a:p>
            <a:pPr marL="0" lvl="0" indent="0">
              <a:spcBef>
                <a:spcPts val="600"/>
              </a:spcBef>
              <a:buNone/>
            </a:pPr>
            <a:endParaRPr lang="ru-RU" sz="2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30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1028" y="661395"/>
            <a:ext cx="8879605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Правовое просвещение для муниципальных служащих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34429" y="2123317"/>
            <a:ext cx="9440579" cy="376669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</a:rPr>
              <a:t>Семинар по подготовке к декларативной кампании за 2020 год «Рекомендации </a:t>
            </a:r>
            <a:r>
              <a:rPr lang="ru-RU" sz="2000" dirty="0">
                <a:solidFill>
                  <a:schemeClr val="tx1"/>
                </a:solidFill>
              </a:rPr>
              <a:t>по вопросам предоставления сведений  о доходах, расходах, об имуществе и обязательствах имущественного характера и заполнения соответствующей формы справки </a:t>
            </a:r>
            <a:r>
              <a:rPr lang="ru-RU" sz="2000" dirty="0" smtClean="0">
                <a:solidFill>
                  <a:schemeClr val="tx1"/>
                </a:solidFill>
              </a:rPr>
              <a:t>с </a:t>
            </a:r>
            <a:r>
              <a:rPr lang="ru-RU" sz="2000" dirty="0">
                <a:solidFill>
                  <a:schemeClr val="tx1"/>
                </a:solidFill>
              </a:rPr>
              <a:t>использованием специального программного обеспечения «Справки БК</a:t>
            </a:r>
            <a:r>
              <a:rPr lang="ru-RU" sz="2000" dirty="0" smtClean="0">
                <a:solidFill>
                  <a:schemeClr val="tx1"/>
                </a:solidFill>
              </a:rPr>
              <a:t>»;</a:t>
            </a:r>
          </a:p>
          <a:p>
            <a:pPr algn="just">
              <a:spcBef>
                <a:spcPts val="0"/>
              </a:spcBef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</a:rPr>
              <a:t>Семинар «Взятка». Персональная ответственность за несоблюдение обязательных требований, ограничений, запретов».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6" name="Picture 2" descr="C:\Users\Tkachenko\Desktop\Служебная переписка\2022\Департамент по противодействию коррупции\Протокольные поручения\Протокол № 4-К от 30.12.2021\пп 7.1 п.7р.1\kor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9839" y="4385388"/>
            <a:ext cx="1884782" cy="20060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544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3106" y="219506"/>
            <a:ext cx="10164726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Противодействие коррупции при осуществлении государственных и муниципальных закупок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03450" y="1886712"/>
            <a:ext cx="9497138" cy="4608576"/>
          </a:xfrm>
        </p:spPr>
        <p:txBody>
          <a:bodyPr>
            <a:noAutofit/>
          </a:bodyPr>
          <a:lstStyle/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2 муниципальных служащих прошли повышение квалификации по теме: «Противодействие коррупции при осуществлении государственных и муниципальных закупок».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Администрацией </a:t>
            </a:r>
            <a:r>
              <a:rPr lang="ru-RU" sz="1400" dirty="0" smtClean="0">
                <a:solidFill>
                  <a:schemeClr val="tx1"/>
                </a:solidFill>
              </a:rPr>
              <a:t>Ницинского сельского поселения приняты </a:t>
            </a:r>
            <a:r>
              <a:rPr lang="ru-RU" sz="1400" dirty="0" smtClean="0">
                <a:solidFill>
                  <a:schemeClr val="tx1"/>
                </a:solidFill>
              </a:rPr>
              <a:t>правовые акты в сфере закупок</a:t>
            </a:r>
            <a:r>
              <a:rPr lang="ru-RU" sz="1400" dirty="0" smtClean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ru-RU" sz="1400" dirty="0" smtClean="0"/>
              <a:t>О создании комиссии по соблюдению требований и служебному поведению муниципальных служащих Ницинского сельского поселения и урегулированию конфликтов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О создании комиссии по координации работы по противодействию коррупции Ницинского сельского поселения.</a:t>
            </a:r>
            <a:endParaRPr lang="ru-RU" sz="1400" dirty="0" smtClean="0">
              <a:solidFill>
                <a:schemeClr val="tx1"/>
              </a:solidFill>
            </a:endParaRP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«</a:t>
            </a:r>
            <a:r>
              <a:rPr lang="ru-RU" sz="1400" dirty="0" smtClean="0">
                <a:solidFill>
                  <a:schemeClr val="tx1"/>
                </a:solidFill>
              </a:rPr>
              <a:t>О работе направленной на выявление личной заинтересованности муниципальных служащих органов местного самоуправления </a:t>
            </a:r>
            <a:r>
              <a:rPr lang="ru-RU" sz="1400" dirty="0" smtClean="0">
                <a:solidFill>
                  <a:schemeClr val="tx1"/>
                </a:solidFill>
              </a:rPr>
              <a:t>Ницинского сельского поселения и </a:t>
            </a:r>
            <a:r>
              <a:rPr lang="ru-RU" sz="1400" dirty="0" smtClean="0">
                <a:solidFill>
                  <a:schemeClr val="tx1"/>
                </a:solidFill>
              </a:rPr>
              <a:t>работе по оценки коррупционных рисков при осуществлении закупок органами местного самоуправления </a:t>
            </a:r>
            <a:r>
              <a:rPr lang="ru-RU" sz="1400" dirty="0" smtClean="0">
                <a:solidFill>
                  <a:schemeClr val="tx1"/>
                </a:solidFill>
              </a:rPr>
              <a:t>Ницинского сельского поселения»;</a:t>
            </a:r>
            <a:endParaRPr lang="ru-RU" sz="1400" dirty="0" smtClean="0">
              <a:solidFill>
                <a:schemeClr val="tx1"/>
              </a:solidFill>
            </a:endParaRP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«</a:t>
            </a:r>
            <a:r>
              <a:rPr lang="ru-RU" sz="1400" dirty="0" smtClean="0">
                <a:solidFill>
                  <a:schemeClr val="tx1"/>
                </a:solidFill>
              </a:rPr>
              <a:t>Об утверждении критериев выбора закупок товаров, услуг, для обеспечения нужд органов местного самоуправления </a:t>
            </a:r>
            <a:r>
              <a:rPr lang="ru-RU" sz="1400" dirty="0" smtClean="0">
                <a:solidFill>
                  <a:schemeClr val="tx1"/>
                </a:solidFill>
              </a:rPr>
              <a:t>Ницинского сельского поселения для </a:t>
            </a:r>
            <a:r>
              <a:rPr lang="ru-RU" sz="1400" dirty="0" smtClean="0">
                <a:solidFill>
                  <a:schemeClr val="tx1"/>
                </a:solidFill>
              </a:rPr>
              <a:t>проведения анализа».</a:t>
            </a:r>
          </a:p>
          <a:p>
            <a:endParaRPr lang="ru-RU" sz="1200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853" y="4191000"/>
            <a:ext cx="19050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4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0065" y="305134"/>
            <a:ext cx="10069033" cy="96383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Взаимодействие с институтами гражданского общества, выступления </a:t>
            </a:r>
            <a:r>
              <a:rPr lang="ru-RU" sz="2400" dirty="0" err="1" smtClean="0">
                <a:solidFill>
                  <a:schemeClr val="tx1"/>
                </a:solidFill>
              </a:rPr>
              <a:t>антикоррупционной</a:t>
            </a:r>
            <a:r>
              <a:rPr lang="ru-RU" sz="2400" dirty="0" smtClean="0">
                <a:solidFill>
                  <a:schemeClr val="tx1"/>
                </a:solidFill>
              </a:rPr>
              <a:t> направленности в СМИ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7853" y="2017142"/>
            <a:ext cx="9444292" cy="3777622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1400" dirty="0" smtClean="0">
              <a:solidFill>
                <a:schemeClr val="tx1"/>
              </a:solidFill>
            </a:endParaRPr>
          </a:p>
          <a:p>
            <a:r>
              <a:rPr lang="ru-RU" sz="1300" kern="100" dirty="0" smtClean="0">
                <a:solidFill>
                  <a:schemeClr val="tx1"/>
                </a:solidFill>
              </a:rPr>
              <a:t>Информация по антикоррупционной направленности публикуется в </a:t>
            </a:r>
            <a:r>
              <a:rPr lang="ru-RU" sz="1300" kern="100" dirty="0" smtClean="0">
                <a:solidFill>
                  <a:schemeClr val="tx1"/>
                </a:solidFill>
              </a:rPr>
              <a:t>периодическом издании </a:t>
            </a:r>
            <a:r>
              <a:rPr lang="ru-RU" sz="1300" kern="100" dirty="0" smtClean="0">
                <a:solidFill>
                  <a:schemeClr val="tx1"/>
                </a:solidFill>
              </a:rPr>
              <a:t>газете </a:t>
            </a:r>
            <a:r>
              <a:rPr lang="ru-RU" sz="1300" kern="100" dirty="0" smtClean="0">
                <a:solidFill>
                  <a:schemeClr val="tx1"/>
                </a:solidFill>
              </a:rPr>
              <a:t>Думы и Администрации Ницинского сельского поселения «Информационный вестник Ницинского сельского поселения», </a:t>
            </a:r>
            <a:r>
              <a:rPr lang="ru-RU" sz="1300" kern="100" dirty="0" smtClean="0">
                <a:solidFill>
                  <a:schemeClr val="tx1"/>
                </a:solidFill>
              </a:rPr>
              <a:t>за 2021 год было опубликовано </a:t>
            </a:r>
            <a:r>
              <a:rPr lang="ru-RU" sz="1300" kern="100" dirty="0" smtClean="0">
                <a:solidFill>
                  <a:schemeClr val="tx1"/>
                </a:solidFill>
              </a:rPr>
              <a:t>2 </a:t>
            </a:r>
            <a:r>
              <a:rPr lang="ru-RU" sz="1300" kern="100" dirty="0" smtClean="0">
                <a:solidFill>
                  <a:schemeClr val="tx1"/>
                </a:solidFill>
              </a:rPr>
              <a:t>материала.</a:t>
            </a:r>
            <a:endParaRPr lang="ru-RU" sz="1300" kern="100" dirty="0">
              <a:solidFill>
                <a:schemeClr val="tx1"/>
              </a:solidFill>
            </a:endParaRPr>
          </a:p>
        </p:txBody>
      </p:sp>
      <p:pic>
        <p:nvPicPr>
          <p:cNvPr id="5" name="Picture 2" descr="C:\Users\Tkachenko\Desktop\Служебная переписка\2022\Департамент по противодействию коррупции\Протокольные поручения\Протокол № 4-К от 30.12.2021\пп 7.1 п.7р.1\kor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564" y="4142792"/>
            <a:ext cx="1828799" cy="24422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5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860</TotalTime>
  <Words>780</Words>
  <Application>Microsoft Office PowerPoint</Application>
  <PresentationFormat>Широкоэкранный</PresentationFormat>
  <Paragraphs>68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Грань</vt:lpstr>
      <vt:lpstr>Отчет о выполнении  плана противодействия коррупции и достигнутых целевых показателей в органах местного самоуправления Ницинского сельского поселения</vt:lpstr>
      <vt:lpstr>Коррупция - это</vt:lpstr>
      <vt:lpstr>Базовые документы  по профилактике коррупции в  Слободо-Туринском муниципальном районе</vt:lpstr>
      <vt:lpstr>В Ницинском сельском поселении созданы и действуют комиссии:</vt:lpstr>
      <vt:lpstr>Независимая антикоррупционная экспертиза нормативных проектов правовых актов в целях выявления в них положений, способствующих созданию условий для проявления коррупции.</vt:lpstr>
      <vt:lpstr>Раздел «Противодействие коррупции» размещен на  официальном сайте Администрации  Слободо-Туринского муниципального района  http://slturmr.ru/protivodeystvie_korruptsii/</vt:lpstr>
      <vt:lpstr>Правовое просвещение для муниципальных служащих </vt:lpstr>
      <vt:lpstr>Противодействие коррупции при осуществлении государственных и муниципальных закупок  </vt:lpstr>
      <vt:lpstr>Взаимодействие с институтами гражданского общества, выступления антикоррупционной направленности в СМИ</vt:lpstr>
      <vt:lpstr>Выполнение целевых показателей реализации плана мероприятий по противодействию коррупции в Ницинском сельском поселении в 2021 году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результатах профилактики коррупции в органах местного самоуправления  Ирбитского муниципального образования  и применение института утраты доверия</dc:title>
  <dc:creator>Kadry</dc:creator>
  <cp:lastModifiedBy>First</cp:lastModifiedBy>
  <cp:revision>68</cp:revision>
  <cp:lastPrinted>2022-02-01T05:57:00Z</cp:lastPrinted>
  <dcterms:created xsi:type="dcterms:W3CDTF">2018-12-14T04:51:41Z</dcterms:created>
  <dcterms:modified xsi:type="dcterms:W3CDTF">2022-02-01T06:18:32Z</dcterms:modified>
</cp:coreProperties>
</file>