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41" r:id="rId1"/>
  </p:sldMasterIdLst>
  <p:notesMasterIdLst>
    <p:notesMasterId r:id="rId5"/>
  </p:notesMasterIdLst>
  <p:sldIdLst>
    <p:sldId id="294" r:id="rId2"/>
    <p:sldId id="291" r:id="rId3"/>
    <p:sldId id="295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D50E7B8D-D4EA-436C-A2D6-E14B9E0A1026}">
          <p14:sldIdLst/>
        </p14:section>
        <p14:section name="Раздел без заголовка" id="{226039B0-BF5B-4BFA-8BCE-B3E952E09EB2}">
          <p14:sldIdLst>
            <p14:sldId id="294"/>
            <p14:sldId id="291"/>
            <p14:sldId id="29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569" autoAdjust="0"/>
    <p:restoredTop sz="97593" autoAdjust="0"/>
  </p:normalViewPr>
  <p:slideViewPr>
    <p:cSldViewPr>
      <p:cViewPr varScale="1">
        <p:scale>
          <a:sx n="58" d="100"/>
          <a:sy n="58" d="100"/>
        </p:scale>
        <p:origin x="120" y="4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818675409920435E-2"/>
          <c:y val="8.8263707015646911E-2"/>
          <c:w val="0.83755431921525147"/>
          <c:h val="0.81831983949397591"/>
        </c:manualLayout>
      </c:layout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tint val="64000"/>
                      <a:lumMod val="118000"/>
                    </a:schemeClr>
                  </a:gs>
                  <a:gs pos="100000">
                    <a:schemeClr val="accent1">
                      <a:tint val="92000"/>
                      <a:alpha val="100000"/>
                      <a:lumMod val="11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shade val="95000"/>
                  </a:schemeClr>
                </a:solidFill>
                <a:round/>
              </a:ln>
              <a:effectLst/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tint val="64000"/>
                      <a:lumMod val="118000"/>
                    </a:schemeClr>
                  </a:gs>
                  <a:gs pos="100000">
                    <a:schemeClr val="accent2">
                      <a:tint val="92000"/>
                      <a:alpha val="100000"/>
                      <a:lumMod val="11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2">
                    <a:shade val="95000"/>
                  </a:schemeClr>
                </a:solidFill>
                <a:round/>
              </a:ln>
              <a:effectLst/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3">
                      <a:tint val="64000"/>
                      <a:lumMod val="118000"/>
                    </a:schemeClr>
                  </a:gs>
                  <a:gs pos="100000">
                    <a:schemeClr val="accent3">
                      <a:tint val="92000"/>
                      <a:alpha val="100000"/>
                      <a:lumMod val="11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3">
                    <a:shade val="95000"/>
                  </a:schemeClr>
                </a:solidFill>
                <a:round/>
              </a:ln>
              <a:effectLst/>
            </c:spPr>
          </c:dPt>
          <c:dPt>
            <c:idx val="3"/>
            <c:bubble3D val="0"/>
            <c:spPr>
              <a:gradFill rotWithShape="1">
                <a:gsLst>
                  <a:gs pos="0">
                    <a:schemeClr val="accent4">
                      <a:tint val="64000"/>
                      <a:lumMod val="118000"/>
                    </a:schemeClr>
                  </a:gs>
                  <a:gs pos="100000">
                    <a:schemeClr val="accent4">
                      <a:tint val="92000"/>
                      <a:alpha val="100000"/>
                      <a:lumMod val="11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4">
                    <a:shade val="95000"/>
                  </a:schemeClr>
                </a:solidFill>
                <a:round/>
              </a:ln>
              <a:effectLst/>
            </c:spPr>
          </c:dPt>
          <c:dPt>
            <c:idx val="4"/>
            <c:bubble3D val="0"/>
            <c:spPr>
              <a:gradFill rotWithShape="1">
                <a:gsLst>
                  <a:gs pos="0">
                    <a:schemeClr val="accent5">
                      <a:tint val="64000"/>
                      <a:lumMod val="118000"/>
                    </a:schemeClr>
                  </a:gs>
                  <a:gs pos="100000">
                    <a:schemeClr val="accent5">
                      <a:tint val="92000"/>
                      <a:alpha val="100000"/>
                      <a:lumMod val="11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5">
                    <a:shade val="95000"/>
                  </a:schemeClr>
                </a:solidFill>
                <a:round/>
              </a:ln>
              <a:effectLst/>
            </c:spPr>
          </c:dPt>
          <c:dPt>
            <c:idx val="5"/>
            <c:bubble3D val="0"/>
            <c:spPr>
              <a:gradFill rotWithShape="1">
                <a:gsLst>
                  <a:gs pos="0">
                    <a:schemeClr val="accent6">
                      <a:tint val="64000"/>
                      <a:lumMod val="118000"/>
                    </a:schemeClr>
                  </a:gs>
                  <a:gs pos="100000">
                    <a:schemeClr val="accent6">
                      <a:tint val="92000"/>
                      <a:alpha val="100000"/>
                      <a:lumMod val="11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6">
                    <a:shade val="95000"/>
                  </a:schemeClr>
                </a:solidFill>
                <a:round/>
              </a:ln>
              <a:effectLst/>
            </c:spPr>
          </c:dPt>
          <c:dPt>
            <c:idx val="6"/>
            <c:bubble3D val="0"/>
            <c:spPr>
              <a:gradFill rotWithShape="1">
                <a:gsLst>
                  <a:gs pos="0">
                    <a:schemeClr val="accent1">
                      <a:lumMod val="60000"/>
                      <a:tint val="64000"/>
                      <a:lumMod val="118000"/>
                    </a:schemeClr>
                  </a:gs>
                  <a:gs pos="100000">
                    <a:schemeClr val="accent1">
                      <a:lumMod val="60000"/>
                      <a:tint val="92000"/>
                      <a:alpha val="100000"/>
                      <a:lumMod val="110000"/>
                    </a:schemeClr>
                  </a:gs>
                </a:gsLst>
                <a:lin ang="5400000" scaled="0"/>
              </a:gradFill>
              <a:ln w="9525" cap="flat" cmpd="sng" algn="ctr">
                <a:solidFill>
                  <a:schemeClr val="accent1">
                    <a:lumMod val="60000"/>
                    <a:shade val="95000"/>
                  </a:schemeClr>
                </a:solidFill>
                <a:round/>
              </a:ln>
              <a:effectLst/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доходы физических лиц
</a:t>
                    </a:r>
                    <a:r>
                      <a:rPr lang="ru-RU" sz="1100" baseline="0" dirty="0" smtClean="0"/>
                      <a:t>15,70%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100" baseline="0" dirty="0" smtClean="0"/>
                      <a:t>Акцизы </a:t>
                    </a:r>
                    <a:r>
                      <a:rPr lang="ru-RU" sz="1100" baseline="0" dirty="0"/>
                      <a:t>на нефтепродукты
</a:t>
                    </a:r>
                    <a:r>
                      <a:rPr lang="ru-RU" sz="1100" baseline="0" dirty="0" smtClean="0"/>
                      <a:t>46,0%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sz="1100" baseline="0" dirty="0"/>
                      <a:t>Налог, взимаемый с налогоплательщиков, применяющих упрощенную систему налогообложения
</a:t>
                    </a:r>
                    <a:r>
                      <a:rPr lang="ru-RU" sz="1100" baseline="0" dirty="0" smtClean="0"/>
                      <a:t>0,5%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100" baseline="0" dirty="0"/>
                      <a:t>Налог на имущество физических лиц
</a:t>
                    </a:r>
                    <a:r>
                      <a:rPr lang="ru-RU" sz="1100" baseline="0" dirty="0" smtClean="0"/>
                      <a:t>%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sz="1100" baseline="0" dirty="0"/>
                      <a:t>Земельный налог
</a:t>
                    </a:r>
                    <a:r>
                      <a:rPr lang="ru-RU" sz="1100" baseline="0" dirty="0" smtClean="0"/>
                      <a:t>29,2%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sz="1100" baseline="0" dirty="0"/>
                      <a:t>Доходы от использования имущества, находящегося в государственной и муниципальной собственности
</a:t>
                    </a:r>
                    <a:r>
                      <a:rPr lang="ru-RU" sz="1100" baseline="0" dirty="0" smtClean="0"/>
                      <a:t>0,26%</a:t>
                    </a:r>
                    <a:endParaRPr lang="ru-RU" dirty="0"/>
                  </a:p>
                </c:rich>
              </c:tx>
              <c:dLblPos val="ctr"/>
              <c:showLegendKey val="0"/>
              <c:showVal val="1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dLblPos val="ctr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1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tx1">
                      <a:lumMod val="35000"/>
                      <a:lumOff val="65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Лист1!$A$2:$A$8</c:f>
              <c:strCache>
                <c:ptCount val="7"/>
                <c:pt idx="0">
                  <c:v>Налог на доходы физических лиц</c:v>
                </c:pt>
                <c:pt idx="1">
                  <c:v>Акцизы на нефтепродукты</c:v>
                </c:pt>
                <c:pt idx="2">
                  <c:v>Налог, взимаемый с налогоплательщиков, применяющих упрощенную систему налогообложения</c:v>
                </c:pt>
                <c:pt idx="3">
                  <c:v>Налог на имущество физических лиц</c:v>
                </c:pt>
                <c:pt idx="4">
                  <c:v>Земельный налог</c:v>
                </c:pt>
                <c:pt idx="5">
                  <c:v>Доходы от использования имущества, находящегося в государственной и муниципальной собственности</c:v>
                </c:pt>
                <c:pt idx="6">
                  <c:v>Штрафы, санкции, возмещение ущерба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392</c:v>
                </c:pt>
                <c:pt idx="1">
                  <c:v>1060</c:v>
                </c:pt>
                <c:pt idx="2">
                  <c:v>50</c:v>
                </c:pt>
                <c:pt idx="3">
                  <c:v>171</c:v>
                </c:pt>
                <c:pt idx="4">
                  <c:v>561</c:v>
                </c:pt>
                <c:pt idx="5">
                  <c:v>6</c:v>
                </c:pt>
                <c:pt idx="6">
                  <c:v>0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0136929230085543E-2"/>
          <c:y val="9.3662411210829646E-2"/>
          <c:w val="0.83972614153982894"/>
          <c:h val="0.81267517757834073"/>
        </c:manualLayout>
      </c:layout>
      <c:ofPieChart>
        <c:ofPieType val="bar"/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dirty="0"/>
                      <a:t>Общегосударственные </a:t>
                    </a:r>
                    <a:r>
                      <a:rPr lang="ru-RU" dirty="0" smtClean="0"/>
                      <a:t>вопросы-31,4%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1.1540260958658915E-2"/>
                  <c:y val="-8.6495257253536795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Национальная</a:t>
                    </a:r>
                    <a:r>
                      <a:rPr lang="ru-RU" baseline="0" dirty="0" smtClean="0"/>
                      <a:t> оборона -</a:t>
                    </a:r>
                    <a:r>
                      <a:rPr lang="ru-RU" dirty="0" smtClean="0"/>
                      <a:t>0,5%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1.3164818106630128E-2"/>
                  <c:y val="0.51907103155934564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Национальная </a:t>
                    </a:r>
                    <a:r>
                      <a:rPr lang="ru-RU" sz="1200" baseline="0" dirty="0"/>
                      <a:t>безопасность и правоохранительная деятельность
</a:t>
                    </a:r>
                    <a:r>
                      <a:rPr lang="ru-RU" sz="1200" baseline="0" dirty="0" smtClean="0"/>
                      <a:t>-5,2%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2829477280302187"/>
                  <c:y val="-0.16894228823826091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/>
                      <a:t>Национальная экономика
</a:t>
                    </a:r>
                    <a:r>
                      <a:rPr lang="ru-RU" sz="1200" baseline="0" dirty="0" smtClean="0"/>
                      <a:t>-2,8%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
</a:t>
                    </a:r>
                    <a:r>
                      <a:rPr lang="ru-RU" dirty="0" smtClean="0"/>
                      <a:t>-15,34%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r>
                      <a:rPr lang="ru-RU" dirty="0" smtClean="0"/>
                      <a:t>Образование</a:t>
                    </a:r>
                    <a:r>
                      <a:rPr lang="ru-RU" baseline="0" dirty="0" smtClean="0"/>
                      <a:t> -0,0%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/>
              <c:tx>
                <c:rich>
                  <a:bodyPr/>
                  <a:lstStyle/>
                  <a:p>
                    <a:r>
                      <a:rPr lang="ru-RU" dirty="0"/>
                      <a:t>Культура, кинематография
</a:t>
                    </a:r>
                    <a:r>
                      <a:rPr lang="ru-RU" dirty="0" smtClean="0"/>
                      <a:t>-44,3%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7"/>
              <c:layout/>
              <c:tx>
                <c:rich>
                  <a:bodyPr/>
                  <a:lstStyle/>
                  <a:p>
                    <a:r>
                      <a:rPr lang="ru-RU" dirty="0"/>
                      <a:t>Социальная политика
</a:t>
                    </a:r>
                    <a:r>
                      <a:rPr lang="ru-RU" dirty="0" smtClean="0"/>
                      <a:t>-0,05%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8"/>
              <c:layout/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</a:t>
                    </a:r>
                    <a:r>
                      <a:rPr lang="ru-RU" dirty="0" smtClean="0"/>
                      <a:t>спорт
-0,1%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solidFill>
                <a:schemeClr val="accent1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 и правоохранительная деятельность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</c:strCache>
            </c:strRef>
          </c:cat>
          <c:val>
            <c:numRef>
              <c:f>Лист1!$B$2:$B$10</c:f>
              <c:numCache>
                <c:formatCode>General</c:formatCode>
                <c:ptCount val="9"/>
                <c:pt idx="0">
                  <c:v>6397.6</c:v>
                </c:pt>
                <c:pt idx="1">
                  <c:v>112.2</c:v>
                </c:pt>
                <c:pt idx="2">
                  <c:v>788</c:v>
                </c:pt>
                <c:pt idx="3">
                  <c:v>1227</c:v>
                </c:pt>
                <c:pt idx="4">
                  <c:v>4457</c:v>
                </c:pt>
                <c:pt idx="5">
                  <c:v>4</c:v>
                </c:pt>
                <c:pt idx="6" formatCode="#,##0.00">
                  <c:v>12517</c:v>
                </c:pt>
                <c:pt idx="7">
                  <c:v>4</c:v>
                </c:pt>
                <c:pt idx="8">
                  <c:v>77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gapWidth val="100"/>
        <c:secondPieSize val="75"/>
        <c:serLines/>
      </c:ofPieChart>
    </c:plotArea>
    <c:plotVisOnly val="1"/>
    <c:dispBlanksAs val="gap"/>
    <c:showDLblsOverMax val="0"/>
  </c:chart>
  <c:spPr>
    <a:solidFill>
      <a:schemeClr val="accent5">
        <a:lumMod val="20000"/>
        <a:lumOff val="80000"/>
      </a:schemeClr>
    </a:solidFill>
  </c:spPr>
  <c:txPr>
    <a:bodyPr/>
    <a:lstStyle/>
    <a:p>
      <a:pPr>
        <a:defRPr sz="1800"/>
      </a:pPr>
      <a:endParaRPr lang="ru-RU"/>
    </a:p>
  </c:txPr>
  <c:externalData r:id="rId1">
    <c:autoUpdate val="0"/>
  </c:externalData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15"/>
      <c:rotY val="2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Ряд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cat>
            <c:strRef>
              <c:f>Лист1!$A$2:$A$11</c:f>
              <c:strCache>
                <c:ptCount val="10"/>
                <c:pt idx="0">
                  <c:v>на 2016</c:v>
                </c:pt>
                <c:pt idx="1">
                  <c:v>на 2017</c:v>
                </c:pt>
                <c:pt idx="2">
                  <c:v>на 2018</c:v>
                </c:pt>
                <c:pt idx="3">
                  <c:v>на 01.01.2019</c:v>
                </c:pt>
                <c:pt idx="4">
                  <c:v>на 01.04.2019</c:v>
                </c:pt>
                <c:pt idx="5">
                  <c:v>на 01.07.2019</c:v>
                </c:pt>
                <c:pt idx="6">
                  <c:v>на 01.10.2019</c:v>
                </c:pt>
                <c:pt idx="7">
                  <c:v>на 2020</c:v>
                </c:pt>
                <c:pt idx="8">
                  <c:v>на 2021</c:v>
                </c:pt>
                <c:pt idx="9">
                  <c:v>на 2022</c:v>
                </c:pt>
              </c:strCache>
            </c:strRef>
          </c:cat>
          <c:val>
            <c:numRef>
              <c:f>Лист1!$B$2:$B$11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05213424"/>
        <c:axId val="205213816"/>
        <c:axId val="0"/>
      </c:bar3DChart>
      <c:catAx>
        <c:axId val="2052134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5213816"/>
        <c:crosses val="autoZero"/>
        <c:auto val="1"/>
        <c:lblAlgn val="ctr"/>
        <c:lblOffset val="100"/>
        <c:noMultiLvlLbl val="0"/>
      </c:catAx>
      <c:valAx>
        <c:axId val="205213816"/>
        <c:scaling>
          <c:orientation val="minMax"/>
          <c:max val="2000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205213424"/>
        <c:crosses val="autoZero"/>
        <c:crossBetween val="between"/>
        <c:majorUnit val="5000"/>
        <c:minorUnit val="1000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4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/>
    <cs:fillRef idx="2">
      <cs:styleClr val="auto"/>
    </cs:fillRef>
    <cs:effectRef idx="1"/>
    <cs:fontRef idx="minor">
      <a:schemeClr val="dk1"/>
    </cs:fontRef>
    <cs:spPr/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0.16705</cdr:x>
      <cdr:y>0.745</cdr:y>
    </cdr:from>
    <cdr:to>
      <cdr:x>0.21531</cdr:x>
      <cdr:y>0.80344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H="1">
          <a:off x="1246448" y="3672408"/>
          <a:ext cx="360090" cy="288075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0.35856</cdr:x>
      <cdr:y>0.07304</cdr:y>
    </cdr:from>
    <cdr:to>
      <cdr:x>0.48552</cdr:x>
      <cdr:y>0.1899</cdr:y>
    </cdr:to>
    <cdr:cxnSp macro="">
      <cdr:nvCxnSpPr>
        <cdr:cNvPr id="4" name="Прямая соединительная линия 3"/>
        <cdr:cNvCxnSpPr/>
      </cdr:nvCxnSpPr>
      <cdr:spPr>
        <a:xfrm xmlns:a="http://schemas.openxmlformats.org/drawingml/2006/main">
          <a:off x="2675355" y="360040"/>
          <a:ext cx="947357" cy="576064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0.85909</cdr:x>
      <cdr:y>0.33732</cdr:y>
    </cdr:from>
    <cdr:to>
      <cdr:x>0.91667</cdr:x>
      <cdr:y>0.72282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>
          <a:off x="6804756" y="1512168"/>
          <a:ext cx="456077" cy="1728199"/>
        </a:xfrm>
        <a:prstGeom xmlns:a="http://schemas.openxmlformats.org/drawingml/2006/main" prst="line">
          <a:avLst/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A2B2A3-72AE-453E-9692-B029D7955CC4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4EF91C-20F7-4970-9039-50E9C7A4D1C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5251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7339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48282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656893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189156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5375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50087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73795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116704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52442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8421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8541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25111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337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26785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7625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5191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58836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28.08.2020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749692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42" r:id="rId1"/>
    <p:sldLayoutId id="2147484143" r:id="rId2"/>
    <p:sldLayoutId id="2147484144" r:id="rId3"/>
    <p:sldLayoutId id="2147484145" r:id="rId4"/>
    <p:sldLayoutId id="2147484146" r:id="rId5"/>
    <p:sldLayoutId id="2147484147" r:id="rId6"/>
    <p:sldLayoutId id="2147484148" r:id="rId7"/>
    <p:sldLayoutId id="2147484149" r:id="rId8"/>
    <p:sldLayoutId id="2147484150" r:id="rId9"/>
    <p:sldLayoutId id="2147484151" r:id="rId10"/>
    <p:sldLayoutId id="2147484152" r:id="rId11"/>
    <p:sldLayoutId id="2147484153" r:id="rId12"/>
    <p:sldLayoutId id="2147484154" r:id="rId13"/>
    <p:sldLayoutId id="2147484155" r:id="rId14"/>
    <p:sldLayoutId id="2147484156" r:id="rId15"/>
    <p:sldLayoutId id="2147484157" r:id="rId16"/>
    <p:sldLayoutId id="2147484158" r:id="rId17"/>
  </p:sldLayoutIdLst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6840760" cy="934040"/>
          </a:xfrm>
        </p:spPr>
        <p:txBody>
          <a:bodyPr/>
          <a:lstStyle/>
          <a:p>
            <a:endParaRPr lang="ru-RU" sz="1800" b="0" i="1" dirty="0">
              <a:solidFill>
                <a:srgbClr val="FF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46464480"/>
              </p:ext>
            </p:extLst>
          </p:nvPr>
        </p:nvGraphicFramePr>
        <p:xfrm>
          <a:off x="611559" y="1700808"/>
          <a:ext cx="8148157" cy="49294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478797" y="116632"/>
            <a:ext cx="8280920" cy="134644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СТРУКТУРА НАЛОГОВЫХ И НЕНАЛОГОВЫХ ДОХОДОВ БЮДЖЕТА НА 2018 ГОД</a:t>
            </a:r>
            <a:endParaRPr lang="ru-RU" b="1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435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632848" cy="1143000"/>
          </a:xfrm>
        </p:spPr>
        <p:txBody>
          <a:bodyPr/>
          <a:lstStyle/>
          <a:p>
            <a:pPr algn="ctr"/>
            <a:endParaRPr lang="ru-RU" sz="20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4259471"/>
              </p:ext>
            </p:extLst>
          </p:nvPr>
        </p:nvGraphicFramePr>
        <p:xfrm>
          <a:off x="647564" y="1844824"/>
          <a:ext cx="8100900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647565" y="476672"/>
            <a:ext cx="8100900" cy="11521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СТРУКТУРА РАСХОДОВ БЮДЖЕТА НИЦИНСКОГО СЕЛЬСКОГО ПОСЕЛЕНИЯ НА 2019 ГОД </a:t>
            </a:r>
            <a:endParaRPr lang="ru-RU" dirty="0"/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H="1">
            <a:off x="3131840" y="5301208"/>
            <a:ext cx="485016" cy="50405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94108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7778825" cy="13208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1600" dirty="0" smtClean="0">
                <a:solidFill>
                  <a:schemeClr val="bg1"/>
                </a:solidFill>
              </a:rPr>
              <a:t>       МУНИЦИПАЛЬНЫЙ ДОЛГ НИЦИНСКОГО СЕЛЬСКОГО ПОСЕЛЕНИЯ</a:t>
            </a:r>
            <a:endParaRPr lang="ru-RU" sz="1600" dirty="0">
              <a:solidFill>
                <a:schemeClr val="bg1"/>
              </a:solidFill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87352006"/>
              </p:ext>
            </p:extLst>
          </p:nvPr>
        </p:nvGraphicFramePr>
        <p:xfrm>
          <a:off x="609600" y="2160588"/>
          <a:ext cx="7778824" cy="388143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539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F9C9D"/>
      </a:accent5>
      <a:accent6>
        <a:srgbClr val="9E5E9B"/>
      </a:accent6>
      <a:hlink>
        <a:srgbClr val="58C1BA"/>
      </a:hlink>
      <a:folHlink>
        <a:srgbClr val="9DD0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3150</TotalTime>
  <Words>93</Words>
  <Application>Microsoft Office PowerPoint</Application>
  <PresentationFormat>Экран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8" baseType="lpstr">
      <vt:lpstr>Arial</vt:lpstr>
      <vt:lpstr>Calibri</vt:lpstr>
      <vt:lpstr>Century Gothic</vt:lpstr>
      <vt:lpstr>Wingdings 3</vt:lpstr>
      <vt:lpstr>Ион</vt:lpstr>
      <vt:lpstr>Презентация PowerPoint</vt:lpstr>
      <vt:lpstr>Презентация PowerPoint</vt:lpstr>
      <vt:lpstr>       МУНИЦИПАЛЬНЫЙ ДОЛГ НИЦИНСКОГО СЕЛЬСКОГО ПОСЕЛЕНИЯ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Бюджет 2018 года</dc:title>
  <dc:creator>76</dc:creator>
  <cp:lastModifiedBy>First</cp:lastModifiedBy>
  <cp:revision>291</cp:revision>
  <cp:lastPrinted>2018-04-25T09:43:32Z</cp:lastPrinted>
  <dcterms:created xsi:type="dcterms:W3CDTF">2018-02-07T06:08:12Z</dcterms:created>
  <dcterms:modified xsi:type="dcterms:W3CDTF">2020-08-28T09:18:51Z</dcterms:modified>
</cp:coreProperties>
</file>