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91" r:id="rId12"/>
    <p:sldId id="267" r:id="rId13"/>
    <p:sldId id="281" r:id="rId14"/>
    <p:sldId id="284" r:id="rId15"/>
    <p:sldId id="269" r:id="rId16"/>
    <p:sldId id="286" r:id="rId17"/>
    <p:sldId id="270" r:id="rId18"/>
    <p:sldId id="271" r:id="rId19"/>
    <p:sldId id="272" r:id="rId20"/>
    <p:sldId id="273" r:id="rId21"/>
    <p:sldId id="275" r:id="rId22"/>
    <p:sldId id="276" r:id="rId23"/>
    <p:sldId id="279" r:id="rId24"/>
    <p:sldId id="278" r:id="rId25"/>
    <p:sldId id="288" r:id="rId26"/>
    <p:sldId id="282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3"/>
            <p14:sldId id="291"/>
            <p14:sldId id="267"/>
            <p14:sldId id="281"/>
            <p14:sldId id="284"/>
            <p14:sldId id="269"/>
            <p14:sldId id="286"/>
            <p14:sldId id="270"/>
            <p14:sldId id="271"/>
            <p14:sldId id="272"/>
            <p14:sldId id="273"/>
            <p14:sldId id="275"/>
            <p14:sldId id="276"/>
            <p14:sldId id="279"/>
            <p14:sldId id="278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 varScale="1">
        <p:scale>
          <a:sx n="58" d="100"/>
          <a:sy n="58" d="100"/>
        </p:scale>
        <p:origin x="77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4524676469639"/>
          <c:y val="3.5388383974652167E-2"/>
          <c:w val="0.85830909020861479"/>
          <c:h val="0.53533157210526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>
                  <a:lumMod val="7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317</c:v>
                </c:pt>
                <c:pt idx="1">
                  <c:v>3038</c:v>
                </c:pt>
                <c:pt idx="2">
                  <c:v>26</c:v>
                </c:pt>
                <c:pt idx="3">
                  <c:v>301</c:v>
                </c:pt>
                <c:pt idx="4">
                  <c:v>702</c:v>
                </c:pt>
                <c:pt idx="5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295</c:v>
                </c:pt>
                <c:pt idx="1">
                  <c:v>2813</c:v>
                </c:pt>
                <c:pt idx="2">
                  <c:v>25</c:v>
                </c:pt>
                <c:pt idx="3">
                  <c:v>301</c:v>
                </c:pt>
                <c:pt idx="4">
                  <c:v>702</c:v>
                </c:pt>
                <c:pt idx="5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281</c:v>
                </c:pt>
                <c:pt idx="1">
                  <c:v>2605</c:v>
                </c:pt>
                <c:pt idx="2">
                  <c:v>21</c:v>
                </c:pt>
                <c:pt idx="3">
                  <c:v>301</c:v>
                </c:pt>
                <c:pt idx="4">
                  <c:v>702</c:v>
                </c:pt>
                <c:pt idx="5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4686496"/>
        <c:axId val="164686888"/>
      </c:barChart>
      <c:catAx>
        <c:axId val="16468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4686888"/>
        <c:crosses val="autoZero"/>
        <c:auto val="1"/>
        <c:lblAlgn val="ctr"/>
        <c:lblOffset val="100"/>
        <c:noMultiLvlLbl val="0"/>
      </c:catAx>
      <c:valAx>
        <c:axId val="1646868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4686496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3004690300111583E-2"/>
                  <c:y val="4.84356185114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8801</c:v>
                </c:pt>
                <c:pt idx="1">
                  <c:v>128.6</c:v>
                </c:pt>
                <c:pt idx="2">
                  <c:v>9270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8746</c:v>
                </c:pt>
                <c:pt idx="1">
                  <c:v>121.1</c:v>
                </c:pt>
                <c:pt idx="2" formatCode="0.0">
                  <c:v>9191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8801</c:v>
                </c:pt>
                <c:pt idx="1">
                  <c:v>118.6</c:v>
                </c:pt>
                <c:pt idx="2" formatCode="0.0">
                  <c:v>15452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6331584"/>
        <c:axId val="236331976"/>
        <c:axId val="0"/>
      </c:bar3DChart>
      <c:catAx>
        <c:axId val="236331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331976"/>
        <c:crosses val="autoZero"/>
        <c:auto val="1"/>
        <c:lblAlgn val="ctr"/>
        <c:lblOffset val="100"/>
        <c:noMultiLvlLbl val="0"/>
      </c:catAx>
      <c:valAx>
        <c:axId val="2363319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363315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68163923815228"/>
          <c:y val="3.5927078061285374E-2"/>
          <c:w val="0.5285741197837921"/>
          <c:h val="0.1021090249231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8041.2</c:v>
                </c:pt>
                <c:pt idx="1">
                  <c:v>118.6</c:v>
                </c:pt>
                <c:pt idx="2">
                  <c:v>973</c:v>
                </c:pt>
                <c:pt idx="3">
                  <c:v>4649</c:v>
                </c:pt>
                <c:pt idx="4">
                  <c:v>5138</c:v>
                </c:pt>
                <c:pt idx="5">
                  <c:v>25</c:v>
                </c:pt>
                <c:pt idx="6">
                  <c:v>10538</c:v>
                </c:pt>
                <c:pt idx="7">
                  <c:v>35</c:v>
                </c:pt>
                <c:pt idx="8">
                  <c:v>77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3267"/>
            <a:ext cx="6348413" cy="3436078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249862"/>
            <a:ext cx="9299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557" y="-82917"/>
            <a:ext cx="1530042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748102"/>
            <a:ext cx="686946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К решению Думы Ницинского сельского поселения от 26.11.2019г № 173-НПА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«О бюджете Ницинского сельского поселения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а 2020год и плановый период 2021 и 2022 годов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873009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332656"/>
            <a:ext cx="7490793" cy="720080"/>
          </a:xfrm>
        </p:spPr>
        <p:txBody>
          <a:bodyPr>
            <a:noAutofit/>
          </a:bodyPr>
          <a:lstStyle/>
          <a:p>
            <a:r>
              <a:rPr lang="ru-RU" sz="2000" b="1" i="1" dirty="0"/>
              <a:t>СТРУКТУРА НАЛОГОВЫХ И НЕНАЛОГОВЫХ ДОХОДОВ БЮДЖЕТА НИЦИНСКОГО СЕЛЬСКОГО ПОСЕЛЕНИЯ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03553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СТРУКТУРА НАЛОГОВЫХ И НЕНАЛОГОВЫХ ДОХОДОВ БЮДЖЕТА </a:t>
            </a:r>
            <a:r>
              <a:rPr lang="ru-RU" sz="1800" b="1" i="1" dirty="0"/>
              <a:t>НИЦИНСКОГО СЕЛЬСКОГО ПОСЕЛЕНИЯ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775" y="325084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7564413"/>
              </p:ext>
            </p:extLst>
          </p:nvPr>
        </p:nvGraphicFramePr>
        <p:xfrm>
          <a:off x="323528" y="119675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32"/>
            <a:ext cx="8496944" cy="6838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491864"/>
              </p:ext>
            </p:extLst>
          </p:nvPr>
        </p:nvGraphicFramePr>
        <p:xfrm>
          <a:off x="0" y="686196"/>
          <a:ext cx="9143999" cy="5911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г. факт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2249,0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4558,7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3983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4211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4462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317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2567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3038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70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совокупный доход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Единый сельскохозяйственный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561,0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15930,0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26566,8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15452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18058,3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18202,6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26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29704,9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41289,1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22664,6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8041,2 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118,6,1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973,0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4649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5138тыс.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29624,8тыс.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10538,0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308005" y="4113076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НИЦИНСКОГО СЕЛЬСКОГО ПОСЕЛЕНИЯ НА 2020ГОД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НИЦИНСКОГО СЕЛЬСКОГО ПОСЕЛЕНИЯ НА 2020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3945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42633472"/>
              </p:ext>
            </p:extLst>
          </p:nvPr>
        </p:nvGraphicFramePr>
        <p:xfrm>
          <a:off x="179512" y="1412776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3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/>
              <a:t>БЮДЖЕТ НИЦИНСКОГО СЕЛЬСКОГО ПОСЕЛЕНИЯ НА </a:t>
            </a:r>
            <a:r>
              <a:rPr lang="ru-RU" sz="1800" b="1" i="1" dirty="0" smtClean="0"/>
              <a:t>2020 </a:t>
            </a:r>
            <a:r>
              <a:rPr lang="ru-RU" sz="1800" b="1" i="1" dirty="0"/>
              <a:t>ГОД СФОРМИРОВАН В РАМКАХ ОДНОЙ МУНИЦИПАЛЬНОЙ 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b="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НИЦИНСКОГО СЕЛЬСКОГО ПОСЕЛЕНИЯ                      НА 2019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b="1" dirty="0" smtClean="0"/>
              <a:t>2764,0</a:t>
            </a:r>
            <a:r>
              <a:rPr lang="ru-RU" dirty="0" smtClean="0"/>
              <a:t>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b="1" smtClean="0"/>
              <a:t>27248,8</a:t>
            </a:r>
            <a:r>
              <a:rPr lang="ru-RU" smtClean="0"/>
              <a:t>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2020ГОД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</a:t>
            </a:r>
          </a:p>
          <a:p>
            <a:pPr algn="ctr"/>
            <a:r>
              <a:rPr lang="ru-RU" dirty="0" smtClean="0"/>
              <a:t>«Общегосударственные вопросы Ницинского сельского поселения» </a:t>
            </a:r>
          </a:p>
          <a:p>
            <a:pPr algn="ctr"/>
            <a:r>
              <a:rPr lang="ru-RU" dirty="0" smtClean="0"/>
              <a:t>6947,2 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5684,0тыс.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3914" y="2220286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Ницинского сельского поселения  - 145,0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8077" y="2217601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26,0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25,0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7398" y="4109879"/>
            <a:ext cx="2952328" cy="14793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правонарушениях- 02,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643" y="3359395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Ницинского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118,6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354" y="3021878"/>
            <a:ext cx="4013572" cy="26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7531" y="3458650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комиссариаты – </a:t>
            </a:r>
          </a:p>
          <a:p>
            <a:pPr algn="ctr"/>
            <a:r>
              <a:rPr lang="ru-RU" dirty="0" smtClean="0"/>
              <a:t>118,6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2020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66" y="3220157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340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2020 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Ницинского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973,0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2960346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960,0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1999" y="2806944"/>
            <a:ext cx="2304256" cy="17635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условий для деятельности формирований общественного порядка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86" y="4588309"/>
            <a:ext cx="4969414" cy="2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643" y="4142330"/>
            <a:ext cx="3207876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6949" y="-27384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2020 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68" y="5013176"/>
            <a:ext cx="2227583" cy="17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95" y="2540888"/>
            <a:ext cx="2232248" cy="2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98782" y="1087094"/>
            <a:ext cx="2826785" cy="11295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пользования– местного значения  - </a:t>
            </a:r>
          </a:p>
          <a:p>
            <a:pPr algn="ctr"/>
            <a:r>
              <a:rPr lang="ru-RU" sz="1400" dirty="0" smtClean="0"/>
              <a:t>755,0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04469" y="238882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1836 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435467" y="3282507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50,0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60108" y="1087095"/>
            <a:ext cx="1634478" cy="13017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2008,0 тыс. руб</a:t>
            </a:r>
            <a:r>
              <a:rPr lang="ru-RU" sz="1030" dirty="0" smtClean="0"/>
              <a:t>.</a:t>
            </a:r>
            <a:endParaRPr lang="ru-RU" sz="103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447" y="1356331"/>
            <a:ext cx="1872209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 </a:t>
            </a:r>
          </a:p>
          <a:p>
            <a:pPr algn="ctr"/>
            <a:r>
              <a:rPr lang="ru-RU" dirty="0" smtClean="0"/>
              <a:t>4649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2" y="4573293"/>
            <a:ext cx="2787278" cy="21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3392997"/>
            <a:ext cx="5760640" cy="324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5" y="4989394"/>
            <a:ext cx="1279401" cy="9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8334" y="5805263"/>
            <a:ext cx="160816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РАСХОДЫ БЮДЖЕТА НА </a:t>
            </a:r>
            <a:r>
              <a:rPr lang="ru-RU" sz="2000" b="1" i="1" dirty="0" smtClean="0"/>
              <a:t>2020 ГОД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ПО ЖИЛИЩНО-КОММУНАЛЬНОМУ ХОЗЯЙСТВУ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Ницинском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5138,0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60769" y="3212976"/>
            <a:ext cx="3160970" cy="23900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405,0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56176" y="3271646"/>
            <a:ext cx="3059832" cy="23896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2438,0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 flipV="1">
            <a:off x="8767906" y="3538700"/>
            <a:ext cx="103690" cy="1772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75856" y="2775866"/>
            <a:ext cx="2808312" cy="2165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2064,0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91680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36912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4149080"/>
            <a:ext cx="3888432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2020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4" y="1484784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25,0 тыс. руб</a:t>
            </a:r>
            <a:r>
              <a:rPr lang="ru-RU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356992"/>
            <a:ext cx="41575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54" y="116632"/>
            <a:ext cx="8208912" cy="576064"/>
          </a:xfrm>
        </p:spPr>
        <p:txBody>
          <a:bodyPr>
            <a:noAutofit/>
          </a:bodyPr>
          <a:lstStyle/>
          <a:p>
            <a:pPr lvl="1" algn="ctr"/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Расходы  бюджета  по культуре и кинематографии</a:t>
            </a:r>
            <a:b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2020 год</a:t>
            </a:r>
            <a:endParaRPr lang="ru-RU" sz="2000" b="1" i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764704"/>
            <a:ext cx="8136904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Ницинского сельского поселения  -                                  </a:t>
            </a:r>
          </a:p>
          <a:p>
            <a:pPr algn="ctr"/>
            <a:r>
              <a:rPr lang="ru-RU" dirty="0" smtClean="0"/>
              <a:t>   10538,0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9080" y="1736812"/>
            <a:ext cx="1766771" cy="168874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</a:t>
            </a:r>
            <a:r>
              <a:rPr lang="ru-RU" sz="1600" dirty="0" err="1" smtClean="0"/>
              <a:t>НицинскогоДК</a:t>
            </a:r>
            <a:r>
              <a:rPr lang="ru-RU" sz="1600" dirty="0" smtClean="0"/>
              <a:t> –          452,0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269" y="1736813"/>
            <a:ext cx="2160240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8586,0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5642" y="1736813"/>
            <a:ext cx="1872208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1500,0тыс.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90488" y="1952836"/>
            <a:ext cx="67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 flipV="1">
            <a:off x="6791168" y="1736812"/>
            <a:ext cx="91298" cy="30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47765"/>
            <a:ext cx="7056784" cy="1705571"/>
          </a:xfrm>
        </p:spPr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79338" y="3527501"/>
            <a:ext cx="7344816" cy="79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Arial Black" panose="020B0A04020102020204" pitchFamily="34" charset="0"/>
              </a:rPr>
              <a:t>НА ТЕРРИТОРИИ НИЦИНСКОГО СЕЛЬСКОГО ПОСЕЛЕНИЯ ФУНКЦИОНИРУЕТ: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7269" y="4325653"/>
            <a:ext cx="7599147" cy="9035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бюджетное учреждение культуры «</a:t>
            </a:r>
            <a:r>
              <a:rPr lang="ru-RU" dirty="0" err="1"/>
              <a:t>Ницинский</a:t>
            </a:r>
            <a:r>
              <a:rPr lang="ru-RU" dirty="0"/>
              <a:t> КДЦ» Ницинского сельского поселения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3253" y="5301208"/>
            <a:ext cx="82089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состав учреждения входят 4 дома культуры, 3 сельских библиотеки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7269" y="5877272"/>
            <a:ext cx="7815171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 Ницинского сельского поселения на культуру в расчете на одного жителя в 2019 году составляет -8781 рублей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628684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94501" y="159294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РАСХОДЫ БЮДЖЕТА НА </a:t>
            </a:r>
            <a:r>
              <a:rPr lang="ru-RU" sz="1800" b="1" i="1" dirty="0" smtClean="0"/>
              <a:t>2020 </a:t>
            </a:r>
            <a:r>
              <a:rPr lang="ru-RU" sz="1800" b="1" i="1" dirty="0"/>
              <a:t>ГОД НА СОЦИАЛЬНУЮ ПОЛИТИКУ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2757" y="1178077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Ницинском сельском поселении»- 5,0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3"/>
            <a:ext cx="3744416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</a:t>
            </a:r>
            <a:r>
              <a:rPr lang="ru-RU" dirty="0">
                <a:solidFill>
                  <a:srgbClr val="7030A0"/>
                </a:solidFill>
              </a:rPr>
              <a:t>3</a:t>
            </a:r>
            <a:r>
              <a:rPr lang="ru-RU" dirty="0" smtClean="0">
                <a:solidFill>
                  <a:srgbClr val="7030A0"/>
                </a:solidFill>
              </a:rPr>
              <a:t>5,0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" name="img_8554444867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92477"/>
            <a:ext cx="3488940" cy="21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07" y="4840560"/>
            <a:ext cx="3012141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68254"/>
            <a:ext cx="3590975" cy="20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2020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Ницинского сельского поселения» -          80,0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67240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80,0 тыс. руб.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26093"/>
            <a:ext cx="3384376" cy="30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94" y="4572165"/>
            <a:ext cx="40984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СРАВНИТЕЛЬНЫЙ АНАЛИЗ БЮДЖЕТА                            НИЦИНСКОГО СЕЛЬСКОГО ПОСЕЛЕНИЯ С ДРУГИМИ МУНИЦИПАЛЬНЫМИ ОБРАЗОВАНИЯМИ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i="1" dirty="0"/>
              <a:t>НА </a:t>
            </a:r>
            <a:r>
              <a:rPr lang="ru-RU" sz="2200" b="1" i="1" dirty="0" smtClean="0"/>
              <a:t>2020 </a:t>
            </a:r>
            <a:r>
              <a:rPr lang="ru-RU" sz="2200" b="1" i="1" dirty="0"/>
              <a:t>ГОД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475128"/>
              </p:ext>
            </p:extLst>
          </p:nvPr>
        </p:nvGraphicFramePr>
        <p:xfrm>
          <a:off x="107504" y="1666887"/>
          <a:ext cx="8928992" cy="51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12168"/>
                <a:gridCol w="1584176"/>
              </a:tblGrid>
              <a:tr h="928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ТАБАРИНСКОГО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54421,8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44400,0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47173,3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11950,0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6786,0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5670,6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3571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187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42471,8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37614,0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41502,7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29607,5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54421,8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44400,0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47173,3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33178,5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-118,5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Ницинского сельского поселения</a:t>
            </a:r>
          </a:p>
          <a:p>
            <a:pPr algn="ctr"/>
            <a:r>
              <a:rPr lang="ru-RU" sz="2000" i="1" dirty="0" smtClean="0"/>
              <a:t>623944,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Ницинское, ул. Советская, 35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(343)6126169, 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nizpos@mail.ru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8" y="157200"/>
            <a:ext cx="414045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7" y="2708920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-1"/>
            <a:ext cx="390618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Село Ницинское располагается в </a:t>
            </a:r>
            <a:r>
              <a:rPr lang="ru-RU" sz="1600" dirty="0" err="1" smtClean="0"/>
              <a:t>Тавдино</a:t>
            </a:r>
            <a:r>
              <a:rPr lang="ru-RU" sz="1600" dirty="0" smtClean="0"/>
              <a:t>-Туринской провинции Западно-Сибирской равнины. Территория представляет собой плоскую, слегка всхолмленную равнину, образованную рыхлыми отложениями. Поверхность расчленена широкой хорошо разработанной речной долиной (р.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). </a:t>
            </a:r>
          </a:p>
          <a:p>
            <a:pPr algn="just"/>
            <a:r>
              <a:rPr lang="ru-RU" sz="1600" dirty="0" smtClean="0"/>
              <a:t>Село расположено на первой надпойменной трассе 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в 1 км. от русла реки. Река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течёт в </a:t>
            </a:r>
            <a:r>
              <a:rPr lang="ru-RU" sz="1600" dirty="0" err="1" smtClean="0"/>
              <a:t>субширотном</a:t>
            </a:r>
            <a:r>
              <a:rPr lang="ru-RU" sz="1600" dirty="0" smtClean="0"/>
              <a:t> направлении на восток. На северо-западной окраине села расположен сосновый бор. В окрестностях поселения имеются  берёзовые рощи, осинники, смешанные леса, которые богаты ягодами и грибами. </a:t>
            </a:r>
            <a:r>
              <a:rPr lang="ru-RU" sz="1600" dirty="0" err="1" smtClean="0"/>
              <a:t>Тимкинский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рям</a:t>
            </a:r>
            <a:r>
              <a:rPr lang="ru-RU" sz="1600" dirty="0" smtClean="0"/>
              <a:t>, </a:t>
            </a:r>
            <a:r>
              <a:rPr lang="ru-RU" sz="1600" dirty="0" err="1" smtClean="0"/>
              <a:t>ремник</a:t>
            </a:r>
            <a:r>
              <a:rPr lang="ru-RU" sz="1600" dirty="0" smtClean="0"/>
              <a:t>.  </a:t>
            </a:r>
          </a:p>
          <a:p>
            <a:pPr algn="just"/>
            <a:r>
              <a:rPr lang="ru-RU" sz="1600" dirty="0" smtClean="0"/>
              <a:t>В составе поселения 4 населенных пункта.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с.Бобровское</a:t>
            </a:r>
            <a:r>
              <a:rPr lang="ru-RU" sz="1600" dirty="0" smtClean="0"/>
              <a:t>, п. Звезда, </a:t>
            </a:r>
            <a:r>
              <a:rPr lang="ru-RU" sz="1600" dirty="0" err="1" smtClean="0"/>
              <a:t>д.Юрты</a:t>
            </a:r>
            <a:r>
              <a:rPr lang="ru-RU" sz="1600" dirty="0" smtClean="0"/>
              <a:t>. Центр поселения -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 . Удалено от райцентра Туринской Слободы - на 23 км., от областного центра - Екатеринбурга - на 320 км., до г. Тюмени 130 км. Все населенные пункты соединены асфальтированными автомобильными дорогами.</a:t>
            </a:r>
          </a:p>
          <a:p>
            <a:pPr algn="just"/>
            <a:r>
              <a:rPr lang="ru-RU" sz="1600" dirty="0"/>
              <a:t>Когда основано село Ницинское точно не известно, приблизительно в конце XV века. Принадлежали эти земли помещику </a:t>
            </a:r>
            <a:r>
              <a:rPr lang="ru-RU" sz="1600" dirty="0" err="1"/>
              <a:t>А.Н.Виноградову</a:t>
            </a:r>
            <a:r>
              <a:rPr lang="ru-RU" sz="1600" dirty="0"/>
              <a:t>, Свои десятины, а было их около 900, помещик сдавал в аренду крестьянам. Сеяли ячмень, сажали картофель. </a:t>
            </a:r>
            <a:endParaRPr lang="ru-RU" sz="1600" dirty="0" smtClean="0"/>
          </a:p>
          <a:p>
            <a:pPr algn="just"/>
            <a:r>
              <a:rPr lang="ru-RU" sz="1600" dirty="0"/>
              <a:t>В августе 1919 года на месте помещичьей усадьбы братьев Виноградовых, которые добровольно передали его советской власти, по декрету совнаркома, образовалось государственное хозяйство, которое позднее стало именоваться совхозом «</a:t>
            </a:r>
            <a:r>
              <a:rPr lang="ru-RU" sz="1600" dirty="0" err="1"/>
              <a:t>Ницинским</a:t>
            </a:r>
            <a:r>
              <a:rPr lang="ru-RU" sz="1600" dirty="0" smtClean="0"/>
              <a:t>».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Хозяйство небольшое 40 десятин пашни, около 100 десятин пастбищ, 35 коров, 25 лошадей, паровая мельница, в деревне (она называлась Заводик) - 12 домов, первых рабочих – 15 человек. Позже в хозяйство внесли близлежащие хутора и выселки. В 1957г совхоз расширился за счёт соседних колхозов.</a:t>
            </a:r>
            <a:endParaRPr lang="ru-RU" sz="1600" b="1" dirty="0"/>
          </a:p>
          <a:p>
            <a:pPr algn="just"/>
            <a:r>
              <a:rPr lang="ru-RU" sz="1600" dirty="0" smtClean="0"/>
              <a:t>К </a:t>
            </a:r>
            <a:r>
              <a:rPr lang="ru-RU" sz="1600" dirty="0"/>
              <a:t>1962 г. хозяйство стало крупнейшим в районе. Развивался совхоз в мясо-молочном направлении. Создавались очаги культуры (ДК, библиотеки) школа, издавалась на ручном типографском станке своя газета «За </a:t>
            </a:r>
            <a:r>
              <a:rPr lang="ru-RU" sz="1600" dirty="0" err="1"/>
              <a:t>большевитский</a:t>
            </a:r>
            <a:r>
              <a:rPr lang="ru-RU" sz="1600" dirty="0"/>
              <a:t> совхоз». Хозяйство неоднократно становилось победителем соц. соревнованиях, участвовало в с/х выставке в </a:t>
            </a:r>
            <a:r>
              <a:rPr lang="ru-RU" sz="1600" dirty="0" smtClean="0"/>
              <a:t>Москве.</a:t>
            </a:r>
          </a:p>
          <a:p>
            <a:pPr algn="just"/>
            <a:r>
              <a:rPr lang="ru-RU" sz="1600" dirty="0"/>
              <a:t>На территории поселения существует село Бобровское которое образовано в 1626 г. Оно было большим селом, центром волости. Есть версия, что первым жителем села был охотник за бобрами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Было развито сельское хозяйство, кроме крупнорогатого скота держали свиней, разводили лис, овец, кур, гусей, пчёл. Работала маслобойня, механическая </a:t>
            </a:r>
            <a:r>
              <a:rPr lang="ru-RU" sz="1600" dirty="0" err="1"/>
              <a:t>шерстобитка</a:t>
            </a:r>
            <a:r>
              <a:rPr lang="ru-RU" sz="1600" dirty="0"/>
              <a:t>, овощесушилка, маленькая хлебопекарня. На горе стояла ветреная мельница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Ежегодно проводились ярмарки, куда со своим товаром приезжали даже китайцы.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941168"/>
            <a:ext cx="1800200" cy="18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НИЦИНСКОГО СЕЛЬСКОГО ПОСЕЛЕНИЯ НА 2020ГОД И ПЛАНОВЫЙ ПЕРИОД 2021 И 2022ГОДОВ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Основная </a:t>
            </a:r>
            <a:r>
              <a:rPr lang="ru-RU" sz="6400" dirty="0"/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/>
            <a:r>
              <a:rPr lang="ru-RU" sz="6400" dirty="0"/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   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 </a:t>
            </a:r>
            <a:r>
              <a:rPr lang="ru-RU" sz="6400" dirty="0" smtClean="0"/>
              <a:t> </a:t>
            </a:r>
            <a:r>
              <a:rPr lang="ru-RU" sz="64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/>
              <a:t>муниципальных учреждений</a:t>
            </a:r>
            <a:r>
              <a:rPr lang="ru-RU" sz="6400" dirty="0"/>
              <a:t>;</a:t>
            </a:r>
            <a:br>
              <a:rPr lang="ru-RU" sz="6400" dirty="0"/>
            </a:br>
            <a:r>
              <a:rPr lang="ru-RU" sz="6400" dirty="0"/>
              <a:t>   </a:t>
            </a:r>
            <a:r>
              <a:rPr lang="ru-RU" sz="6400" dirty="0" smtClean="0"/>
              <a:t>    </a:t>
            </a:r>
            <a:r>
              <a:rPr lang="ru-RU" sz="64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r>
              <a:rPr lang="ru-RU" sz="6400" dirty="0" smtClean="0"/>
              <a:t>. </a:t>
            </a:r>
            <a:endParaRPr lang="ru-RU" sz="6400" dirty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28678"/>
              </p:ext>
            </p:extLst>
          </p:nvPr>
        </p:nvGraphicFramePr>
        <p:xfrm>
          <a:off x="0" y="724719"/>
          <a:ext cx="9324527" cy="671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1416335"/>
                <a:gridCol w="1152064"/>
                <a:gridCol w="1063152"/>
                <a:gridCol w="1145802"/>
                <a:gridCol w="1129522"/>
                <a:gridCol w="861876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137,8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142,9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144,6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146,4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22,51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27,2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65,9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77,40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13859,50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14953,66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15953,81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16992,22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18157,59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39,2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1157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1140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188394"/>
              </p:ext>
            </p:extLst>
          </p:nvPr>
        </p:nvGraphicFramePr>
        <p:xfrm>
          <a:off x="251520" y="692696"/>
          <a:ext cx="8712968" cy="573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29624,8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22664,6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4462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25641,8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18058,3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182020,6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22664,6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8041,2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7401,5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8091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128,6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2813,0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3038,0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1815,40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8200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329786" y="701422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58516" y="701422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2967</TotalTime>
  <Words>1911</Words>
  <Application>Microsoft Office PowerPoint</Application>
  <PresentationFormat>Экран (4:3)</PresentationFormat>
  <Paragraphs>393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Trebuchet MS</vt:lpstr>
      <vt:lpstr>Wingdings 3</vt:lpstr>
      <vt:lpstr>Грань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НИЦИНСКОГО СЕЛЬСКОГО ПОСЕЛЕНИЯ НА 2020ГОД И ПЛАНОВЫЙ ПЕРИОД 2021 И 2022ГОДОВ</vt:lpstr>
      <vt:lpstr>4</vt:lpstr>
      <vt:lpstr>ОСНОВНЫЕ ПОКАЗАТЕЛИ СОЦИАЛЬНО-ЭКОНОМИЧЕСКОГО РАЗВИТИЯ УСТЬ-НИЦИНСКОГО СЕЛЬСКОГО ПОСЕЛЕНИЯ</vt:lpstr>
      <vt:lpstr>ДОХОДЫ И РАСХОДЫ БЮДЖЕТА НИЦИНСКОГО СЕЛЬСКОГО ПОСЕЛЕНИЯ, ТЫС. РУБ.</vt:lpstr>
      <vt:lpstr>ДОХОДЫ БЮДЖЕТА НИЦИНСКОГО СЕЛЬСКОГО ПОСЕЛЕНИЯ</vt:lpstr>
      <vt:lpstr>СТРУКТУРА НАЛОГОВЫХ И НЕНАЛОГОВЫХ ДОХОДОВ БЮДЖЕТА НИЦИНСКОГО СЕЛЬСКОГО ПОСЕЛЕНИЯ  </vt:lpstr>
      <vt:lpstr>СТРУКТУРА НАЛОГОВЫХ И НЕНАЛОГОВЫХ ДОХОДОВ БЮДЖЕТА НИЦИНСКОГО СЕЛЬСКОГО ПОСЕЛЕНИЯ    </vt:lpstr>
      <vt:lpstr>ОСНОВНЫЕ ДОХОДНЫЕ ИСТОЧНИКИ БЮДЖЕТА</vt:lpstr>
      <vt:lpstr>Презентация PowerPoint</vt:lpstr>
      <vt:lpstr>СТРУКТУРА РАСХОДОВ БЮДЖЕТА НИЦИНСКОГО СЕЛЬСКОГО ПОСЕЛЕНИЯ НА 2020 ГОД</vt:lpstr>
      <vt:lpstr>БЮДЖЕТ НИЦИНСКОГО СЕЛЬСКОГО ПОСЕЛЕНИЯ НА 2020 ГОД СФОРМИРОВАН В РАМКАХ ОДНОЙ МУНИЦИПАЛЬНОЙ ПРОГРАММЫ   </vt:lpstr>
      <vt:lpstr>Презентация PowerPoint</vt:lpstr>
      <vt:lpstr>НАЦИОНАЛЬНАЯ ОБОРОНА</vt:lpstr>
      <vt:lpstr>Презентация PowerPoint</vt:lpstr>
      <vt:lpstr>Презентация PowerPoint</vt:lpstr>
      <vt:lpstr>РАСХОДЫ БЮДЖЕТА НА 2020 ГОД  ПО ЖИЛИЩНО-КОММУНАЛЬНОМУ ХОЗЯЙСТВУ   </vt:lpstr>
      <vt:lpstr>Презентация PowerPoint</vt:lpstr>
      <vt:lpstr>Расходы  бюджета  по культуре и кинематографии 2020 год</vt:lpstr>
      <vt:lpstr>РАСХОДЫ БЮДЖЕТА НА 2020 ГОД НА СОЦИАЛЬНУЮ ПОЛИТИКУ </vt:lpstr>
      <vt:lpstr>Презентация PowerPoint</vt:lpstr>
      <vt:lpstr>СРАВНИТЕЛЬНЫЙ АНАЛИЗ БЮДЖЕТА                            НИЦИНСКОГО СЕЛЬСКОГО ПОСЕЛЕНИЯ С ДРУГИМИ МУНИЦИПАЛЬНЫМИ ОБРАЗОВАНИЯМИ  НА 2020 ГОД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First</cp:lastModifiedBy>
  <cp:revision>288</cp:revision>
  <cp:lastPrinted>2020-08-27T06:03:38Z</cp:lastPrinted>
  <dcterms:created xsi:type="dcterms:W3CDTF">2018-02-07T06:08:12Z</dcterms:created>
  <dcterms:modified xsi:type="dcterms:W3CDTF">2020-08-27T06:32:49Z</dcterms:modified>
</cp:coreProperties>
</file>