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4"/>
  </p:notesMasterIdLst>
  <p:sldIdLst>
    <p:sldId id="284" r:id="rId2"/>
    <p:sldId id="305" r:id="rId3"/>
    <p:sldId id="263" r:id="rId4"/>
    <p:sldId id="286" r:id="rId5"/>
    <p:sldId id="294" r:id="rId6"/>
    <p:sldId id="295" r:id="rId7"/>
    <p:sldId id="287" r:id="rId8"/>
    <p:sldId id="291" r:id="rId9"/>
    <p:sldId id="297" r:id="rId10"/>
    <p:sldId id="301" r:id="rId11"/>
    <p:sldId id="298" r:id="rId12"/>
    <p:sldId id="282" r:id="rId1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50E7B8D-D4EA-436C-A2D6-E14B9E0A1026}">
          <p14:sldIdLst/>
        </p14:section>
        <p14:section name="Раздел без заголовка" id="{226039B0-BF5B-4BFA-8BCE-B3E952E09EB2}">
          <p14:sldIdLst>
            <p14:sldId id="284"/>
            <p14:sldId id="305"/>
            <p14:sldId id="263"/>
            <p14:sldId id="286"/>
            <p14:sldId id="294"/>
            <p14:sldId id="295"/>
            <p14:sldId id="287"/>
            <p14:sldId id="291"/>
            <p14:sldId id="297"/>
            <p14:sldId id="301"/>
            <p14:sldId id="298"/>
            <p14:sldId id="282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69" autoAdjust="0"/>
    <p:restoredTop sz="97593" autoAdjust="0"/>
  </p:normalViewPr>
  <p:slideViewPr>
    <p:cSldViewPr>
      <p:cViewPr varScale="1">
        <p:scale>
          <a:sx n="96" d="100"/>
          <a:sy n="96" d="100"/>
        </p:scale>
        <p:origin x="-108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7818675409920435E-2"/>
          <c:y val="8.8263707015646911E-2"/>
          <c:w val="0.83755431921525147"/>
          <c:h val="0.818319839493975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0.19914365147354776"/>
                  <c:y val="4.6374515408537736E-2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Налог на доходы физических лиц
</a:t>
                    </a:r>
                    <a:r>
                      <a:rPr lang="ru-RU" sz="1100" baseline="0" dirty="0" smtClean="0"/>
                      <a:t>15,70%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7361241410514419"/>
                  <c:y val="-9.7902183019874592E-2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 smtClean="0"/>
                      <a:t>Акцизы </a:t>
                    </a:r>
                    <a:r>
                      <a:rPr lang="ru-RU" sz="1100" baseline="0" dirty="0"/>
                      <a:t>на нефтепродукты
</a:t>
                    </a:r>
                    <a:r>
                      <a:rPr lang="ru-RU" sz="1100" baseline="0" dirty="0" smtClean="0"/>
                      <a:t>46,0%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0212494947361424E-2"/>
                  <c:y val="3.3492852085746476E-2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Налог, взимаемый с налогоплательщиков, применяющих упрощенную систему налогообложения
</a:t>
                    </a:r>
                    <a:r>
                      <a:rPr lang="ru-RU" sz="1100" baseline="0" dirty="0" smtClean="0"/>
                      <a:t>0,5%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3446451680692542"/>
                  <c:y val="-0.14427690129244677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Налог на имущество физических лиц
</a:t>
                    </a:r>
                    <a:r>
                      <a:rPr lang="ru-RU" sz="1100" baseline="0" dirty="0" smtClean="0"/>
                      <a:t>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5.5278680492043902E-2"/>
                  <c:y val="0.10820767596933507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Земельный налог
</a:t>
                    </a:r>
                    <a:r>
                      <a:rPr lang="ru-RU" sz="1100" baseline="0" dirty="0" smtClean="0"/>
                      <a:t>29,2%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6510213567125309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Доходы от использования имущества, находящегося в государственной и муниципальной собственности
</a:t>
                    </a:r>
                    <a:r>
                      <a:rPr lang="ru-RU" sz="1100" baseline="0" dirty="0" smtClean="0"/>
                      <a:t>0,26%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rgbClr val="FFFF00"/>
              </a:solidFill>
            </c:spPr>
            <c:txPr>
              <a:bodyPr/>
              <a:lstStyle/>
              <a:p>
                <a:pPr>
                  <a:defRPr sz="1100" baseline="0"/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Лист1!$A$2:$A$9</c:f>
              <c:strCache>
                <c:ptCount val="8"/>
                <c:pt idx="0">
                  <c:v>Налог на доходы физических лиц</c:v>
                </c:pt>
                <c:pt idx="1">
                  <c:v>Акцизы на нефтепродукты</c:v>
                </c:pt>
                <c:pt idx="2">
                  <c:v>Налог, взимаемый с налогоплательщиков, применяющих упрощенную систему налогообложения</c:v>
                </c:pt>
                <c:pt idx="3">
                  <c:v>Налог на имущество физических лиц</c:v>
                </c:pt>
                <c:pt idx="4">
                  <c:v>Земельный налог</c:v>
                </c:pt>
                <c:pt idx="5">
                  <c:v>Доходы от использования имущества, находящегося в государственной и муниципальной собственности</c:v>
                </c:pt>
                <c:pt idx="6">
                  <c:v>Штрафы, санкции, возмещение ущерба</c:v>
                </c:pt>
                <c:pt idx="7">
                  <c:v>единый сельскохозяйственныйналог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292</c:v>
                </c:pt>
                <c:pt idx="1">
                  <c:v>2567.8000000000002</c:v>
                </c:pt>
                <c:pt idx="2">
                  <c:v>1.6</c:v>
                </c:pt>
                <c:pt idx="3">
                  <c:v>284</c:v>
                </c:pt>
                <c:pt idx="4">
                  <c:v>635</c:v>
                </c:pt>
                <c:pt idx="5">
                  <c:v>5.9</c:v>
                </c:pt>
                <c:pt idx="6">
                  <c:v>87</c:v>
                </c:pt>
                <c:pt idx="7">
                  <c:v>104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136929230085543E-2"/>
          <c:y val="9.3662411210829646E-2"/>
          <c:w val="0.83972614153982894"/>
          <c:h val="0.8126751775783407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Общегосударственные </a:t>
                    </a:r>
                    <a:r>
                      <a:rPr lang="ru-RU" dirty="0" smtClean="0"/>
                      <a:t>вопросы-31,4%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1540260958658915E-2"/>
                  <c:y val="-8.649525725353679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Национальная</a:t>
                    </a:r>
                    <a:r>
                      <a:rPr lang="ru-RU" baseline="0" dirty="0" smtClean="0"/>
                      <a:t> оборона -</a:t>
                    </a:r>
                    <a:r>
                      <a:rPr lang="ru-RU" dirty="0" smtClean="0"/>
                      <a:t>0,5%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3164818106630128E-2"/>
                  <c:y val="0.51907103155934564"/>
                </c:manualLayout>
              </c:layout>
              <c:tx>
                <c:rich>
                  <a:bodyPr/>
                  <a:lstStyle/>
                  <a:p>
                    <a:r>
                      <a:rPr lang="ru-RU" sz="1200" baseline="0" dirty="0" smtClean="0"/>
                      <a:t>Национальная </a:t>
                    </a:r>
                    <a:r>
                      <a:rPr lang="ru-RU" sz="1200" baseline="0" dirty="0"/>
                      <a:t>безопасность и правоохранительная деятельность
</a:t>
                    </a:r>
                    <a:r>
                      <a:rPr lang="ru-RU" sz="1200" baseline="0" dirty="0" smtClean="0"/>
                      <a:t>-5,2%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2829477280302187"/>
                  <c:y val="-0.16894228823826091"/>
                </c:manualLayout>
              </c:layout>
              <c:tx>
                <c:rich>
                  <a:bodyPr/>
                  <a:lstStyle/>
                  <a:p>
                    <a:r>
                      <a:rPr lang="ru-RU" sz="1200" baseline="0" dirty="0"/>
                      <a:t>Национальная экономика
</a:t>
                    </a:r>
                    <a:r>
                      <a:rPr lang="ru-RU" sz="1200" baseline="0" dirty="0" smtClean="0"/>
                      <a:t>-2,8%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dirty="0"/>
                      <a:t>Жилищно-коммунальное хозяйство
</a:t>
                    </a:r>
                    <a:r>
                      <a:rPr lang="ru-RU" dirty="0" smtClean="0"/>
                      <a:t>-15,34%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Образование</a:t>
                    </a:r>
                    <a:r>
                      <a:rPr lang="ru-RU" baseline="0" dirty="0" smtClean="0"/>
                      <a:t> -0,0%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dirty="0"/>
                      <a:t>Культура, кинематография
</a:t>
                    </a:r>
                    <a:r>
                      <a:rPr lang="ru-RU" dirty="0" smtClean="0"/>
                      <a:t>-44,3%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 dirty="0"/>
                      <a:t>Социальная политика
</a:t>
                    </a:r>
                    <a:r>
                      <a:rPr lang="ru-RU" dirty="0" smtClean="0"/>
                      <a:t>-0,05%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 dirty="0"/>
                      <a:t>Физическая культура и </a:t>
                    </a:r>
                    <a:r>
                      <a:rPr lang="ru-RU" dirty="0" smtClean="0"/>
                      <a:t>спорт
-0,1%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7411.1</c:v>
                </c:pt>
                <c:pt idx="1">
                  <c:v>123.1</c:v>
                </c:pt>
                <c:pt idx="2">
                  <c:v>1210.3</c:v>
                </c:pt>
                <c:pt idx="3">
                  <c:v>2793.1</c:v>
                </c:pt>
                <c:pt idx="4">
                  <c:v>16629.099999999999</c:v>
                </c:pt>
                <c:pt idx="5">
                  <c:v>5</c:v>
                </c:pt>
                <c:pt idx="6" formatCode="#,##0.00">
                  <c:v>11980.8</c:v>
                </c:pt>
                <c:pt idx="7">
                  <c:v>15</c:v>
                </c:pt>
                <c:pt idx="8">
                  <c:v>70.900000000000006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solidFill>
      <a:schemeClr val="accent5">
        <a:lumMod val="20000"/>
        <a:lumOff val="8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00B050"/>
            </a:solidFill>
          </c:spPr>
          <c:dPt>
            <c:idx val="1"/>
            <c:bubble3D val="0"/>
            <c:spPr>
              <a:solidFill>
                <a:schemeClr val="accent5">
                  <a:lumMod val="50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400" baseline="0" dirty="0"/>
                      <a:t>программные направления
</a:t>
                    </a:r>
                    <a:r>
                      <a:rPr lang="en-US" sz="1400" baseline="0" dirty="0" smtClean="0"/>
                      <a:t>39276,3</a:t>
                    </a:r>
                    <a:endParaRPr lang="ru-RU" sz="1400" baseline="0" dirty="0" smtClean="0"/>
                  </a:p>
                  <a:p>
                    <a:r>
                      <a:rPr lang="ru-RU" sz="1400" baseline="0" dirty="0" smtClean="0"/>
                      <a:t> тыс. руб. - 92,29%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400" baseline="0" dirty="0"/>
                      <a:t>непрограммные направления
</a:t>
                    </a:r>
                    <a:r>
                      <a:rPr lang="en-US" sz="1400" baseline="0" dirty="0" smtClean="0"/>
                      <a:t>2519,8</a:t>
                    </a:r>
                    <a:r>
                      <a:rPr lang="ru-RU" sz="1400" baseline="0" dirty="0" smtClean="0"/>
                      <a:t>,0 тыс. руб. </a:t>
                    </a:r>
                    <a:r>
                      <a:rPr lang="en-US" sz="1400" baseline="0" dirty="0" smtClean="0"/>
                      <a:t>-7,7%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bg1"/>
              </a:solidFill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программные направления</c:v>
                </c:pt>
                <c:pt idx="1">
                  <c:v>непрограммные направления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39276.300000000003</c:v>
                </c:pt>
                <c:pt idx="1">
                  <c:v>2519.8000000000002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spPr>
    <a:solidFill>
      <a:schemeClr val="accent5">
        <a:lumMod val="20000"/>
        <a:lumOff val="8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0.16705</cdr:x>
      <cdr:y>0.745</cdr:y>
    </cdr:from>
    <cdr:to>
      <cdr:x>0.21531</cdr:x>
      <cdr:y>0.80344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246448" y="3672408"/>
          <a:ext cx="360090" cy="28807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0.35856</cdr:x>
      <cdr:y>0.07304</cdr:y>
    </cdr:from>
    <cdr:to>
      <cdr:x>0.48552</cdr:x>
      <cdr:y>0.1899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2675355" y="360040"/>
          <a:ext cx="947357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0.85909</cdr:x>
      <cdr:y>0.33732</cdr:y>
    </cdr:from>
    <cdr:to>
      <cdr:x>0.91667</cdr:x>
      <cdr:y>0.72282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6804756" y="1512168"/>
          <a:ext cx="456077" cy="172819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2B2A3-72AE-453E-9692-B029D7955CC4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4EF91C-20F7-4970-9039-50E9C7A4D1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251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4EF91C-20F7-4970-9039-50E9C7A4D1CA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919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4EF91C-20F7-4970-9039-50E9C7A4D1CA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387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028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056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465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534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289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5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703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86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42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508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105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963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920880" cy="1224136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lvl="1" algn="ctr"/>
            <a:r>
              <a:rPr lang="ru-RU" sz="2000" b="1" i="1" dirty="0">
                <a:solidFill>
                  <a:srgbClr val="C00000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БЮДЖЕТ ДЛЯ ГРАЖДАН</a:t>
            </a:r>
            <a:br>
              <a:rPr lang="ru-RU" sz="2000" b="1" i="1" dirty="0">
                <a:solidFill>
                  <a:srgbClr val="C00000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</a:br>
            <a:r>
              <a:rPr lang="ru-RU" sz="2000" b="1" i="1" dirty="0">
                <a:solidFill>
                  <a:srgbClr val="0070C0"/>
                </a:solidFill>
              </a:rPr>
              <a:t>ОБ ИСПОЛНЕНИИ </a:t>
            </a:r>
            <a:r>
              <a:rPr lang="ru-RU" sz="2000" b="1" i="1" dirty="0" smtClean="0">
                <a:solidFill>
                  <a:srgbClr val="0070C0"/>
                </a:solidFill>
              </a:rPr>
              <a:t>БЮДЖЕТА НИЦИНСКОГО </a:t>
            </a:r>
            <a:r>
              <a:rPr lang="ru-RU" sz="2000" b="1" i="1" dirty="0">
                <a:solidFill>
                  <a:srgbClr val="0070C0"/>
                </a:solidFill>
              </a:rPr>
              <a:t>СЕЛЬСКОГО ПОСЕЛЕНИЯ             </a:t>
            </a:r>
            <a:r>
              <a:rPr lang="ru-RU" sz="2000" b="1" i="1" dirty="0" smtClean="0">
                <a:solidFill>
                  <a:srgbClr val="0070C0"/>
                </a:solidFill>
              </a:rPr>
              <a:t/>
            </a:r>
            <a:br>
              <a:rPr lang="ru-RU" sz="2000" b="1" i="1" dirty="0" smtClean="0">
                <a:solidFill>
                  <a:srgbClr val="0070C0"/>
                </a:solidFill>
              </a:rPr>
            </a:br>
            <a:r>
              <a:rPr lang="ru-RU" sz="2000" b="1" i="1" dirty="0" smtClean="0">
                <a:solidFill>
                  <a:srgbClr val="0070C0"/>
                </a:solidFill>
              </a:rPr>
              <a:t>за 2019 год</a:t>
            </a:r>
            <a:r>
              <a:rPr lang="ru-RU" sz="2000" b="1" i="1" dirty="0">
                <a:solidFill>
                  <a:srgbClr val="0070C0"/>
                </a:solidFill>
              </a:rPr>
              <a:t/>
            </a:r>
            <a:br>
              <a:rPr lang="ru-RU" sz="2000" b="1" i="1" dirty="0">
                <a:solidFill>
                  <a:srgbClr val="0070C0"/>
                </a:solidFill>
              </a:rPr>
            </a:br>
            <a:endParaRPr lang="ru-RU" sz="2000" b="1" i="1" dirty="0">
              <a:solidFill>
                <a:srgbClr val="FF0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251520" y="1700808"/>
            <a:ext cx="8568952" cy="424847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8" name="Picture 4" descr="C:\Users\Ferst\Documents\Фото\на сайт\на сайт\x_103a816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8568952" cy="431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6236890" y="3786212"/>
            <a:ext cx="24482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>
                <a:solidFill>
                  <a:schemeClr val="bg1"/>
                </a:solidFill>
              </a:rPr>
              <a:t>К решению Думы </a:t>
            </a:r>
            <a:r>
              <a:rPr lang="ru-RU" i="1" dirty="0" smtClean="0">
                <a:solidFill>
                  <a:schemeClr val="bg1"/>
                </a:solidFill>
              </a:rPr>
              <a:t>Ницинского </a:t>
            </a:r>
            <a:r>
              <a:rPr lang="ru-RU" i="1" dirty="0">
                <a:solidFill>
                  <a:schemeClr val="bg1"/>
                </a:solidFill>
              </a:rPr>
              <a:t>сельского поселения от </a:t>
            </a:r>
            <a:r>
              <a:rPr lang="ru-RU" i="1" dirty="0" smtClean="0">
                <a:solidFill>
                  <a:schemeClr val="bg1"/>
                </a:solidFill>
              </a:rPr>
              <a:t>25 декабря 2018 </a:t>
            </a:r>
            <a:r>
              <a:rPr lang="ru-RU" i="1" dirty="0">
                <a:solidFill>
                  <a:schemeClr val="bg1"/>
                </a:solidFill>
              </a:rPr>
              <a:t>года № </a:t>
            </a:r>
            <a:r>
              <a:rPr lang="ru-RU" i="1" dirty="0" smtClean="0">
                <a:solidFill>
                  <a:schemeClr val="bg1"/>
                </a:solidFill>
              </a:rPr>
              <a:t>113</a:t>
            </a:r>
            <a:endParaRPr lang="ru-RU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2083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66408"/>
            <a:ext cx="6512511" cy="1143000"/>
          </a:xfrm>
        </p:spPr>
        <p:txBody>
          <a:bodyPr/>
          <a:lstStyle/>
          <a:p>
            <a:pPr algn="ctr"/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7602436"/>
              </p:ext>
            </p:extLst>
          </p:nvPr>
        </p:nvGraphicFramePr>
        <p:xfrm>
          <a:off x="251520" y="1484784"/>
          <a:ext cx="8568951" cy="2421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6317"/>
                <a:gridCol w="2856317"/>
                <a:gridCol w="2856317"/>
              </a:tblGrid>
              <a:tr h="5040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030A0"/>
                          </a:solidFill>
                        </a:rPr>
                        <a:t>ПЛАН, ТЫС. РУБ.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030A0"/>
                          </a:solidFill>
                        </a:rPr>
                        <a:t>ФАКТ, ТЫС. РУБ.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доходы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41377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41289,1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515483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расходы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41377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40301,1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826371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Дефицит (-)                     Профицит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(+)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+1495,1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403648" y="260648"/>
            <a:ext cx="6480720" cy="108012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/>
              <a:t>ИТОГИ ИСПОЛНЕНИЯ БЮДЖЕТА </a:t>
            </a:r>
            <a:endParaRPr lang="en-US" b="1" i="1" dirty="0" smtClean="0"/>
          </a:p>
          <a:p>
            <a:pPr algn="ctr"/>
            <a:r>
              <a:rPr lang="ru-RU" b="1" i="1" dirty="0" smtClean="0"/>
              <a:t>НИЦИНСКОГО СЕЛЬСКОГО ПОСЕЛЕНИЯ                      </a:t>
            </a:r>
            <a:endParaRPr lang="en-US" b="1" i="1" dirty="0" smtClean="0"/>
          </a:p>
          <a:p>
            <a:pPr algn="ctr"/>
            <a:r>
              <a:rPr lang="ru-RU" b="1" i="1" dirty="0" smtClean="0"/>
              <a:t>      В 2019ГОДУ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133574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424936" cy="1143000"/>
          </a:xfrm>
        </p:spPr>
        <p:txBody>
          <a:bodyPr/>
          <a:lstStyle/>
          <a:p>
            <a:pPr algn="ctr"/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3952838"/>
              </p:ext>
            </p:extLst>
          </p:nvPr>
        </p:nvGraphicFramePr>
        <p:xfrm>
          <a:off x="251519" y="2276872"/>
          <a:ext cx="8712968" cy="38887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2791"/>
                <a:gridCol w="1329698"/>
                <a:gridCol w="1296144"/>
                <a:gridCol w="1333929"/>
                <a:gridCol w="1690406"/>
              </a:tblGrid>
              <a:tr h="25922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  На какие цели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kern="0" dirty="0">
                          <a:solidFill>
                            <a:srgbClr val="7030A0"/>
                          </a:solidFill>
                          <a:effectLst/>
                        </a:rPr>
                        <a:t>Сальдо на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</a:rPr>
                        <a:t>01.01.2019г</a:t>
                      </a: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.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Поступило 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Погашение, основного долга списание ,перенос долговых обязательств по  исполнительным документам   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Сальдо  на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</a:rPr>
                        <a:t>01.01.2019г</a:t>
                      </a: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.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7554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Обязательства по муниципальной гарантии </a:t>
                      </a: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</a:rPr>
                        <a:t>2019 г</a:t>
                      </a: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. 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</a:rPr>
                        <a:t>1785,00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5409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7030A0"/>
                          </a:solidFill>
                          <a:effectLst/>
                        </a:rPr>
                        <a:t>                   ИТОГО:</a:t>
                      </a:r>
                      <a:endParaRPr lang="ru-RU" sz="1400" b="1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</a:rPr>
                        <a:t>1785,00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51520" y="332656"/>
            <a:ext cx="8640960" cy="129614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/>
              <a:t>РАЗМЕР И СТРУКТУРА МУНИЦИПАЛЬНОГО ДОЛГА НИЦИНСКОГО СЕЛЬСКОГО ПОСЕЛЕНИЯ</a:t>
            </a:r>
            <a:endParaRPr lang="ru-RU" sz="2000" b="1" i="1" dirty="0"/>
          </a:p>
        </p:txBody>
      </p:sp>
    </p:spTree>
    <p:extLst>
      <p:ext uri="{BB962C8B-B14F-4D97-AF65-F5344CB8AC3E}">
        <p14:creationId xmlns:p14="http://schemas.microsoft.com/office/powerpoint/2010/main" val="272740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16016" y="3068959"/>
            <a:ext cx="4104456" cy="3459485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ctr"/>
            <a:r>
              <a:rPr lang="ru-RU" sz="2000" i="1" dirty="0" smtClean="0"/>
              <a:t>Администрация </a:t>
            </a:r>
            <a:r>
              <a:rPr lang="ru-RU" sz="2000" i="1" dirty="0" err="1" smtClean="0"/>
              <a:t>Ницинского</a:t>
            </a:r>
            <a:r>
              <a:rPr lang="ru-RU" sz="2000" i="1" dirty="0" smtClean="0"/>
              <a:t> сельского поселения</a:t>
            </a:r>
          </a:p>
          <a:p>
            <a:pPr algn="ctr"/>
            <a:r>
              <a:rPr lang="ru-RU" sz="2000" i="1" dirty="0" smtClean="0"/>
              <a:t>623944, Свердловская область, </a:t>
            </a:r>
            <a:r>
              <a:rPr lang="ru-RU" sz="2000" i="1" dirty="0" err="1" smtClean="0"/>
              <a:t>Слободо</a:t>
            </a:r>
            <a:r>
              <a:rPr lang="ru-RU" sz="2000" i="1" dirty="0" smtClean="0"/>
              <a:t>-Туринский район, </a:t>
            </a:r>
          </a:p>
          <a:p>
            <a:pPr algn="ctr"/>
            <a:r>
              <a:rPr lang="ru-RU" sz="2000" i="1" dirty="0" smtClean="0"/>
              <a:t>с. </a:t>
            </a:r>
            <a:r>
              <a:rPr lang="ru-RU" sz="2000" i="1" dirty="0" err="1" smtClean="0"/>
              <a:t>Ницинское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ул.Советская</a:t>
            </a:r>
            <a:r>
              <a:rPr lang="ru-RU" sz="2000" i="1" dirty="0" smtClean="0"/>
              <a:t> 35</a:t>
            </a:r>
          </a:p>
          <a:p>
            <a:pPr algn="ctr"/>
            <a:r>
              <a:rPr lang="ru-RU" sz="2000" i="1" dirty="0"/>
              <a:t>т</a:t>
            </a:r>
            <a:r>
              <a:rPr lang="ru-RU" sz="2000" i="1" dirty="0" smtClean="0"/>
              <a:t>ел. (343)6126169</a:t>
            </a:r>
          </a:p>
          <a:p>
            <a:pPr algn="ctr"/>
            <a:r>
              <a:rPr lang="en-US" sz="2000" i="1" u="sng" dirty="0" smtClean="0">
                <a:solidFill>
                  <a:srgbClr val="0070C0"/>
                </a:solidFill>
              </a:rPr>
              <a:t>E-mail</a:t>
            </a:r>
            <a:r>
              <a:rPr lang="ru-RU" sz="2000" i="1" u="sng" dirty="0" smtClean="0">
                <a:solidFill>
                  <a:srgbClr val="0070C0"/>
                </a:solidFill>
              </a:rPr>
              <a:t>:</a:t>
            </a:r>
            <a:r>
              <a:rPr lang="en-US" sz="2000" i="1" u="sng" dirty="0" smtClean="0">
                <a:solidFill>
                  <a:srgbClr val="0070C0"/>
                </a:solidFill>
              </a:rPr>
              <a:t>nizpos@mail.ru</a:t>
            </a:r>
            <a:endParaRPr lang="ru-RU" sz="2000" i="1" u="sng" dirty="0" smtClean="0">
              <a:solidFill>
                <a:srgbClr val="0070C0"/>
              </a:solidFill>
            </a:endParaRPr>
          </a:p>
        </p:txBody>
      </p:sp>
      <p:sp>
        <p:nvSpPr>
          <p:cNvPr id="5" name="AutoShape 8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93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920880" cy="1224136"/>
          </a:xfrm>
          <a:solidFill>
            <a:srgbClr val="FFFF00"/>
          </a:solidFill>
        </p:spPr>
        <p:txBody>
          <a:bodyPr/>
          <a:lstStyle/>
          <a:p>
            <a:pPr lvl="1" algn="ctr"/>
            <a:r>
              <a:rPr lang="ru-RU" sz="2000" b="1" i="1" dirty="0" smtClean="0">
                <a:solidFill>
                  <a:srgbClr val="FF0000"/>
                </a:solidFill>
              </a:rPr>
              <a:t>О ВНЕСЕНИИ ИЗМЕНЕНИЙ В РЕШЕНИЕ ДУМЫ НИЦИНСКОГО СЕЛЬСКОГО ПОСЕЛЕНИЯ                                  ОТ 25.12.2018№ 113 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772816"/>
            <a:ext cx="8136904" cy="4680520"/>
          </a:xfrm>
        </p:spPr>
        <p:txBody>
          <a:bodyPr/>
          <a:lstStyle/>
          <a:p>
            <a:pPr algn="ctr"/>
            <a:r>
              <a:rPr lang="ru-RU" u="sng" dirty="0" smtClean="0">
                <a:solidFill>
                  <a:srgbClr val="FF0000"/>
                </a:solidFill>
              </a:rPr>
              <a:t>В  течение 2019 года вносились изменения 10 раз </a:t>
            </a:r>
          </a:p>
          <a:p>
            <a:pPr algn="ctr"/>
            <a:endParaRPr lang="ru-RU" u="sng" dirty="0">
              <a:solidFill>
                <a:srgbClr val="7030A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2852936"/>
            <a:ext cx="7056784" cy="331236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Решения Думы </a:t>
            </a:r>
            <a:r>
              <a:rPr lang="ru-RU" sz="2000" dirty="0" err="1" smtClean="0"/>
              <a:t>Ницинского</a:t>
            </a:r>
            <a:r>
              <a:rPr lang="ru-RU" sz="2000" dirty="0" smtClean="0"/>
              <a:t> сельского поселения</a:t>
            </a:r>
          </a:p>
          <a:p>
            <a:pPr algn="ctr"/>
            <a:endParaRPr lang="ru-RU" sz="2000" dirty="0" smtClean="0"/>
          </a:p>
          <a:p>
            <a:pPr algn="ctr"/>
            <a:r>
              <a:rPr lang="ru-RU" sz="2000" dirty="0"/>
              <a:t>о</a:t>
            </a:r>
            <a:r>
              <a:rPr lang="ru-RU" sz="2000" dirty="0" smtClean="0"/>
              <a:t>т 21.02.2019  № 113-1</a:t>
            </a:r>
          </a:p>
          <a:p>
            <a:pPr algn="ctr"/>
            <a:r>
              <a:rPr lang="ru-RU" sz="2000" dirty="0"/>
              <a:t>о</a:t>
            </a:r>
            <a:r>
              <a:rPr lang="ru-RU" sz="2000" dirty="0" smtClean="0"/>
              <a:t>т 26.03.2019 №113-2</a:t>
            </a:r>
          </a:p>
          <a:p>
            <a:pPr algn="ctr"/>
            <a:r>
              <a:rPr lang="ru-RU" sz="2000" dirty="0"/>
              <a:t>о</a:t>
            </a:r>
            <a:r>
              <a:rPr lang="ru-RU" sz="2000" dirty="0" smtClean="0"/>
              <a:t>т 24.05.2019 № 113-3</a:t>
            </a:r>
          </a:p>
          <a:p>
            <a:pPr algn="ctr"/>
            <a:r>
              <a:rPr lang="ru-RU" sz="2000" dirty="0" smtClean="0"/>
              <a:t>от 20.06.2019 </a:t>
            </a:r>
            <a:r>
              <a:rPr lang="ru-RU" sz="2000" dirty="0"/>
              <a:t>№ </a:t>
            </a:r>
            <a:r>
              <a:rPr lang="ru-RU" sz="2000" dirty="0" smtClean="0"/>
              <a:t>113-4</a:t>
            </a:r>
          </a:p>
          <a:p>
            <a:pPr algn="ctr"/>
            <a:r>
              <a:rPr lang="ru-RU" sz="2000" dirty="0"/>
              <a:t>от </a:t>
            </a:r>
            <a:r>
              <a:rPr lang="ru-RU" sz="2000" dirty="0" smtClean="0"/>
              <a:t>08.07.2019 </a:t>
            </a:r>
            <a:r>
              <a:rPr lang="ru-RU" sz="2000" dirty="0"/>
              <a:t>№ </a:t>
            </a:r>
            <a:r>
              <a:rPr lang="ru-RU" sz="2000" dirty="0" smtClean="0"/>
              <a:t>113-5</a:t>
            </a:r>
            <a:endParaRPr lang="ru-RU" sz="2000" dirty="0"/>
          </a:p>
          <a:p>
            <a:pPr algn="ctr"/>
            <a:r>
              <a:rPr lang="ru-RU" sz="2000" dirty="0"/>
              <a:t>от </a:t>
            </a:r>
            <a:r>
              <a:rPr lang="ru-RU" sz="2000" dirty="0" smtClean="0"/>
              <a:t>23.08.2019 </a:t>
            </a:r>
            <a:r>
              <a:rPr lang="ru-RU" sz="2000" dirty="0"/>
              <a:t>№ </a:t>
            </a:r>
            <a:r>
              <a:rPr lang="ru-RU" sz="2000" dirty="0" smtClean="0"/>
              <a:t>113-6</a:t>
            </a:r>
          </a:p>
          <a:p>
            <a:pPr algn="ctr"/>
            <a:r>
              <a:rPr lang="ru-RU" sz="2000" dirty="0" smtClean="0"/>
              <a:t>от 24.10.2019 № 113-7</a:t>
            </a:r>
          </a:p>
          <a:p>
            <a:pPr algn="ctr"/>
            <a:r>
              <a:rPr lang="ru-RU" sz="2000" dirty="0"/>
              <a:t>от </a:t>
            </a:r>
            <a:r>
              <a:rPr lang="ru-RU" sz="2000" dirty="0" smtClean="0"/>
              <a:t>26.11.2019 </a:t>
            </a:r>
            <a:r>
              <a:rPr lang="ru-RU" sz="2000" dirty="0"/>
              <a:t>№ </a:t>
            </a:r>
            <a:r>
              <a:rPr lang="ru-RU" sz="2000" dirty="0" smtClean="0"/>
              <a:t>113-8</a:t>
            </a:r>
            <a:endParaRPr lang="ru-RU" sz="2000" dirty="0"/>
          </a:p>
          <a:p>
            <a:pPr algn="ctr"/>
            <a:r>
              <a:rPr lang="ru-RU" sz="2000" dirty="0"/>
              <a:t>от </a:t>
            </a:r>
            <a:r>
              <a:rPr lang="ru-RU" sz="2000" dirty="0" smtClean="0"/>
              <a:t>16.12.2019 </a:t>
            </a:r>
            <a:r>
              <a:rPr lang="ru-RU" sz="2000" dirty="0"/>
              <a:t>№ </a:t>
            </a:r>
            <a:r>
              <a:rPr lang="ru-RU" sz="2000" dirty="0" smtClean="0"/>
              <a:t>113-9</a:t>
            </a:r>
            <a:endParaRPr lang="ru-RU" sz="2000" dirty="0"/>
          </a:p>
          <a:p>
            <a:pPr algn="ctr"/>
            <a:r>
              <a:rPr lang="ru-RU" sz="2000" dirty="0"/>
              <a:t>от </a:t>
            </a:r>
            <a:r>
              <a:rPr lang="ru-RU" sz="2000" dirty="0" smtClean="0"/>
              <a:t>27.12.2019 </a:t>
            </a:r>
            <a:r>
              <a:rPr lang="ru-RU" sz="2000" dirty="0"/>
              <a:t>№ </a:t>
            </a:r>
            <a:r>
              <a:rPr lang="ru-RU" sz="2000" dirty="0" smtClean="0"/>
              <a:t>113-10</a:t>
            </a:r>
            <a:endParaRPr lang="ru-RU" sz="2000" dirty="0"/>
          </a:p>
          <a:p>
            <a:pPr algn="ctr"/>
            <a:endParaRPr lang="ru-RU" sz="2000" dirty="0"/>
          </a:p>
          <a:p>
            <a:pPr algn="ctr"/>
            <a:endParaRPr lang="ru-RU" sz="2000" dirty="0"/>
          </a:p>
          <a:p>
            <a:pPr algn="ctr"/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2683922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39552" y="404664"/>
            <a:ext cx="7920880" cy="936104"/>
          </a:xfrm>
        </p:spPr>
        <p:txBody>
          <a:bodyPr/>
          <a:lstStyle/>
          <a:p>
            <a:pPr lvl="1" algn="ctr"/>
            <a:r>
              <a:rPr lang="ru-RU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ЫЕ ПОКАЗАТЕЛИ СОЦИАЛЬНО-ЭКОНОМИЧЕСКОГО РАЗВИТИЯ УСТЬ-НИЦИНСКОГО СЕЛЬСКОГО </a:t>
            </a:r>
            <a:r>
              <a:rPr lang="ru-RU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ПОСЕЛЕНИЯИнф</a:t>
            </a:r>
            <a:endParaRPr lang="ru-RU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6551132"/>
              </p:ext>
            </p:extLst>
          </p:nvPr>
        </p:nvGraphicFramePr>
        <p:xfrm>
          <a:off x="251520" y="1628798"/>
          <a:ext cx="8640960" cy="4638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2245"/>
                <a:gridCol w="1262371"/>
                <a:gridCol w="1490501"/>
                <a:gridCol w="1605843"/>
              </a:tblGrid>
              <a:tr h="71538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Показатели</a:t>
                      </a:r>
                      <a:endParaRPr lang="ru-RU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Ед. </a:t>
                      </a:r>
                      <a:r>
                        <a:rPr lang="ru-RU" dirty="0" err="1" smtClean="0"/>
                        <a:t>измер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2018 год</a:t>
                      </a:r>
                      <a:endParaRPr lang="ru-RU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2019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год</a:t>
                      </a:r>
                      <a:endParaRPr lang="ru-RU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71538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Численность постоянного населения МО (на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</a:rPr>
                        <a:t> начало года)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чел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1210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1187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71538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Численность населения в трудоспособном возрасте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чел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571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567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71538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Среднедушевые денежные доходы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</a:rPr>
                        <a:t> (в месяц)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solidFill>
                            <a:schemeClr val="bg1"/>
                          </a:solidFill>
                        </a:rPr>
                        <a:t>руб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/чел.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13859,50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14953,66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522826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Оборот розничной торговли 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млн. руб.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31,7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34,0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Оборот общественного питания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млн. руб.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678332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07504" y="116632"/>
            <a:ext cx="8928991" cy="1296144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rgbClr val="FF0000"/>
                </a:solidFill>
              </a:rPr>
              <a:t>ИНФОРМАЦИЯ ПО ОСНОВНЫМ ПОКАЗАТЕЛЯМ СОЦИАЛЬНО-ЭКОНОМИЧЕСКОГО РАЗВИТИЯ НИЦИНСКОГО СЕЛЬСКОГО ПОСЕЛЕНИЯ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93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424936" cy="998984"/>
          </a:xfrm>
        </p:spPr>
        <p:txBody>
          <a:bodyPr/>
          <a:lstStyle/>
          <a:p>
            <a:pPr lvl="1"/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8428848"/>
              </p:ext>
            </p:extLst>
          </p:nvPr>
        </p:nvGraphicFramePr>
        <p:xfrm>
          <a:off x="108991" y="1556454"/>
          <a:ext cx="8928993" cy="5538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/>
                <a:gridCol w="1944216"/>
                <a:gridCol w="1512168"/>
                <a:gridCol w="1512169"/>
              </a:tblGrid>
              <a:tr h="590771"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План, тыс. руб.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Исполнение, тыс. руб.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% исполнения</a:t>
                      </a:r>
                      <a:endParaRPr lang="ru-RU" sz="1400" dirty="0"/>
                    </a:p>
                  </a:txBody>
                  <a:tcPr/>
                </a:tc>
              </a:tr>
              <a:tr h="5907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Налоговые и неналоговые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</a:rPr>
                        <a:t> доходы, в </a:t>
                      </a:r>
                      <a:r>
                        <a:rPr lang="ru-RU" sz="1400" b="1" baseline="0" dirty="0" err="1" smtClean="0">
                          <a:solidFill>
                            <a:schemeClr val="bg1"/>
                          </a:solidFill>
                        </a:rPr>
                        <a:t>т.ч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</a:rPr>
                        <a:t>.:</a:t>
                      </a:r>
                      <a:endParaRPr lang="ru-RU" sz="1400" b="1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4341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4558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105,02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4751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Налог на доходы физических лиц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263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292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111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4450">
                <a:tc>
                  <a:txBody>
                    <a:bodyPr/>
                    <a:lstStyle/>
                    <a:p>
                      <a:r>
                        <a:rPr lang="ru-RU" sz="1400" b="1" i="0" u="none" strike="noStrike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Акцизы на нефтепродукты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2516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2567,8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102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905147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Налог, взимаемый с налогоплательщиков, применяющих упрощенную систему налогообложения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2,0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1,6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81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4751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Налог на имущество физических лиц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248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284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114,8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8333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Земельный налог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633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635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100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83402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6,0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5,9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99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755685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Денежные взыскания (штрафы)</a:t>
                      </a:r>
                    </a:p>
                    <a:p>
                      <a:endParaRPr lang="ru-RU" sz="1400" b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Единый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</a:rPr>
                        <a:t> сельскохозяйственный налог </a:t>
                      </a:r>
                      <a:endParaRPr lang="ru-RU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104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87</a:t>
                      </a:r>
                    </a:p>
                    <a:p>
                      <a:pPr algn="ctr"/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104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100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47511"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07504" y="116632"/>
            <a:ext cx="8928992" cy="11521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endParaRPr lang="ru-RU" dirty="0">
              <a:solidFill>
                <a:srgbClr val="FF0000"/>
              </a:solidFill>
            </a:endParaRPr>
          </a:p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НАЛОГОВЫЕ И НЕНАЛОГОВЫЕ ДОХОДЫ БЮДЖЕТА </a:t>
            </a:r>
          </a:p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НИЦИНСКОГО СЕЛЬСКОГО ПОСЕЛЕНИЯ </a:t>
            </a:r>
          </a:p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ЗА 2019 ГОД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80312" y="548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821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6840760" cy="934040"/>
          </a:xfrm>
        </p:spPr>
        <p:txBody>
          <a:bodyPr/>
          <a:lstStyle/>
          <a:p>
            <a:endParaRPr lang="ru-RU" sz="1800" b="0" i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2298282"/>
              </p:ext>
            </p:extLst>
          </p:nvPr>
        </p:nvGraphicFramePr>
        <p:xfrm>
          <a:off x="936912" y="1700808"/>
          <a:ext cx="7461448" cy="4929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78797" y="116632"/>
            <a:ext cx="8280920" cy="13464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bg1"/>
                </a:solidFill>
              </a:rPr>
              <a:t>СТРУКТУРА НАЛОГОВЫХ И НЕНАЛОГОВЫХ ДОХОДОВ БЮДЖЕТА НИЦИНСКОГО СЕЛЬСКОГО ПОСЕЛЕНИЯ </a:t>
            </a:r>
          </a:p>
          <a:p>
            <a:pPr algn="ctr"/>
            <a:r>
              <a:rPr lang="ru-RU" b="1" i="1" dirty="0" smtClean="0">
                <a:solidFill>
                  <a:schemeClr val="bg1"/>
                </a:solidFill>
              </a:rPr>
              <a:t>В 2019 ГОДУ</a:t>
            </a:r>
            <a:endParaRPr lang="ru-RU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43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344816" cy="1143000"/>
          </a:xfrm>
        </p:spPr>
        <p:txBody>
          <a:bodyPr/>
          <a:lstStyle/>
          <a:p>
            <a:pPr algn="ctr"/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9922885"/>
              </p:ext>
            </p:extLst>
          </p:nvPr>
        </p:nvGraphicFramePr>
        <p:xfrm>
          <a:off x="107504" y="1484784"/>
          <a:ext cx="8928991" cy="8487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2265"/>
                <a:gridCol w="1887429"/>
                <a:gridCol w="1722976"/>
                <a:gridCol w="1616321"/>
              </a:tblGrid>
              <a:tr h="98630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доходы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план,                       тыс. руб.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исполнение, тыс. руб.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% исполнения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952577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Дотации на выравнивание уровня бюджетной обеспеченности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9990,0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9990,0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875982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Субвенция на осуществление первичного воинского учета на</a:t>
                      </a:r>
                      <a:r>
                        <a:rPr lang="ru-RU" sz="1400" b="1" baseline="0" dirty="0" smtClean="0">
                          <a:solidFill>
                            <a:srgbClr val="7030A0"/>
                          </a:solidFill>
                        </a:rPr>
                        <a:t> территориях ,где отсутствуют военные комиссариаты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123,1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123,1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08979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Субвенции бюджетам сельских поселений на выполнение передаваемых полномочий субъектов Российской Федерации</a:t>
                      </a:r>
                    </a:p>
                    <a:p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Субвенции бюджетам сельских поселений на осуществление полномочий по составлению (изменению) списков кандидатов в присяжные заседатели федеральных судов общей юрисдикции в Российской Федерации</a:t>
                      </a:r>
                    </a:p>
                    <a:p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0,1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0,3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0,1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0,3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7143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Прочие межбюджетные трансферты</a:t>
                      </a:r>
                    </a:p>
                    <a:p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Межбюджетные трансферты, передаваемые бюджетам сельских поселений из бюджетов муниципальных районов на осуществление части полномочий по решению вопросов местного значения в соответствии с заключенными соглашениями</a:t>
                      </a:r>
                    </a:p>
                    <a:p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26872,7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50,0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26566,9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50,0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91,32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7143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ИТОГО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41377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41289,1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97,25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23528" y="188640"/>
            <a:ext cx="8496944" cy="108012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БЕЗВОЗМЕЗДНЫЕ ПОСТУПЛЕНИЯ  БЮДЖЕТА </a:t>
            </a:r>
            <a:endParaRPr lang="ru-RU" b="1" i="1" dirty="0">
              <a:solidFill>
                <a:srgbClr val="FF0000"/>
              </a:solidFill>
            </a:endParaRPr>
          </a:p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НИЦИНСКОГО СЕЛЬСКОГО ПОСЕЛЕНИЯ </a:t>
            </a:r>
          </a:p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В 2019ГОДУ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89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6192688" cy="1152128"/>
          </a:xfrm>
        </p:spPr>
        <p:txBody>
          <a:bodyPr/>
          <a:lstStyle/>
          <a:p>
            <a:endParaRPr lang="ru-RU" sz="16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5126647"/>
              </p:ext>
            </p:extLst>
          </p:nvPr>
        </p:nvGraphicFramePr>
        <p:xfrm>
          <a:off x="107506" y="1196749"/>
          <a:ext cx="9000998" cy="5602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2921"/>
                <a:gridCol w="2329445"/>
                <a:gridCol w="1512168"/>
                <a:gridCol w="1368152"/>
                <a:gridCol w="1429126"/>
                <a:gridCol w="1379186"/>
              </a:tblGrid>
              <a:tr h="80873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Раздел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Расходы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Уточненное годовое назначение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Исполнено за год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Процент исполнения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Отклонения +, -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50920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0100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Общегосударственные вопросы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7499,1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7411,1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98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-88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948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0200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Национальная оборона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123,1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123,1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928551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0300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Национальная безопасность и правоохранительная деятельность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1253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1210,3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96,6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-42,7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948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0400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Национальная экономика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4100,8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2793,1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68,1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- 1307,7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0920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0500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Жилищно-коммунальное хозяйство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16666,2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16629,1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99,7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- 37,1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5337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0700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Образование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5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5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0920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0800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Культура, кинематография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11980,8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11980,8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948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1000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Социальная политика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15,0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15,0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0920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1100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Физическая культура и спорт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77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77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56711"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ИТОГО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41796,0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40301,0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96,4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-1495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74492" y="116632"/>
            <a:ext cx="8317987" cy="10081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ВЫПОЛНЕНИЕ РАСХОДНОЙ ЧАСТИ БЮДЖЕТА </a:t>
            </a:r>
            <a:endParaRPr lang="ru-RU" b="1" i="1" dirty="0">
              <a:solidFill>
                <a:srgbClr val="FF0000"/>
              </a:solidFill>
            </a:endParaRPr>
          </a:p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НИЦИНСКОГО СЕЛЬСКОГО ПОСЕЛЕНИЯ                 </a:t>
            </a:r>
          </a:p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            ЗА 2019ГОД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79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632848" cy="1143000"/>
          </a:xfrm>
        </p:spPr>
        <p:txBody>
          <a:bodyPr/>
          <a:lstStyle/>
          <a:p>
            <a:pPr algn="ctr"/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0759305"/>
              </p:ext>
            </p:extLst>
          </p:nvPr>
        </p:nvGraphicFramePr>
        <p:xfrm>
          <a:off x="647564" y="1844824"/>
          <a:ext cx="810090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28775" y="476672"/>
            <a:ext cx="8280920" cy="11521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СТРУКТУРА РАСХОДНОЙ ЧАСТИ БЮДЖЕТА НИЦИНСКОГО СЕЛЬСКОГО ПОСЕЛЕНИЯ В 2019 ГОДУ</a:t>
            </a: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3131840" y="5301208"/>
            <a:ext cx="485016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410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424936" cy="1143000"/>
          </a:xfrm>
        </p:spPr>
        <p:txBody>
          <a:bodyPr/>
          <a:lstStyle/>
          <a:p>
            <a:pPr algn="ctr"/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3360400"/>
              </p:ext>
            </p:extLst>
          </p:nvPr>
        </p:nvGraphicFramePr>
        <p:xfrm>
          <a:off x="1619672" y="2852936"/>
          <a:ext cx="5544616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67544" y="188640"/>
            <a:ext cx="8424936" cy="122413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РАСХОДЫ БЮДЖЕТА НИЦИНСКОГО СЕЛЬСКОГО ПОСЕЛЕНИЯ НА РЕАЛИЗАЦИЮ МУНИЦИПАЛЬНОЙ ПРОГРАММЫ В 2019 ГОДУ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5048" y="1556792"/>
            <a:ext cx="8568952" cy="79208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«Социально-экономическое развитие </a:t>
            </a:r>
            <a:r>
              <a:rPr lang="ru-RU" dirty="0" err="1" smtClean="0">
                <a:solidFill>
                  <a:srgbClr val="FF0000"/>
                </a:solidFill>
              </a:rPr>
              <a:t>Ницинского</a:t>
            </a:r>
            <a:r>
              <a:rPr lang="ru-RU" dirty="0" smtClean="0">
                <a:solidFill>
                  <a:srgbClr val="FF0000"/>
                </a:solidFill>
              </a:rPr>
              <a:t> сельского поселения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 на 20</a:t>
            </a:r>
            <a:r>
              <a:rPr lang="en-US" dirty="0" smtClean="0">
                <a:solidFill>
                  <a:srgbClr val="FF0000"/>
                </a:solidFill>
              </a:rPr>
              <a:t>19</a:t>
            </a:r>
            <a:r>
              <a:rPr lang="ru-RU" dirty="0" smtClean="0">
                <a:solidFill>
                  <a:srgbClr val="FF0000"/>
                </a:solidFill>
              </a:rPr>
              <a:t> – 202</a:t>
            </a:r>
            <a:r>
              <a:rPr lang="en-US" dirty="0" smtClean="0">
                <a:solidFill>
                  <a:srgbClr val="FF0000"/>
                </a:solidFill>
              </a:rPr>
              <a:t>4</a:t>
            </a:r>
            <a:r>
              <a:rPr lang="ru-RU" dirty="0" smtClean="0">
                <a:solidFill>
                  <a:srgbClr val="FF0000"/>
                </a:solidFill>
              </a:rPr>
              <a:t>годы»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AutoShape 4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13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3211</TotalTime>
  <Words>707</Words>
  <Application>Microsoft Office PowerPoint</Application>
  <PresentationFormat>Экран (4:3)</PresentationFormat>
  <Paragraphs>272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БЮДЖЕТ ДЛЯ ГРАЖДАН ОБ ИСПОЛНЕНИИ БЮДЖЕТА НИЦИНСКОГО СЕЛЬСКОГО ПОСЕЛЕНИЯ              за 2019 год </vt:lpstr>
      <vt:lpstr>О ВНЕСЕНИИ ИЗМЕНЕНИЙ В РЕШЕНИЕ ДУМЫ НИЦИНСКОГО СЕЛЬСКОГО ПОСЕЛЕНИЯ                                  ОТ 25.12.2018№ 113 </vt:lpstr>
      <vt:lpstr>ЫЕ ПОКАЗАТЕЛИ СОЦИАЛЬНО-ЭКОНОМИЧЕСКОГО РАЗВИТИЯ УСТЬ-НИЦИНСКОГО СЕЛЬСКОГО ПОСЕЛЕНИЯИнф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2018 года</dc:title>
  <dc:creator>76</dc:creator>
  <cp:lastModifiedBy>Татьяна Кузеванова</cp:lastModifiedBy>
  <cp:revision>294</cp:revision>
  <cp:lastPrinted>2019-08-30T03:12:45Z</cp:lastPrinted>
  <dcterms:created xsi:type="dcterms:W3CDTF">2018-02-07T06:08:12Z</dcterms:created>
  <dcterms:modified xsi:type="dcterms:W3CDTF">2020-04-14T11:46:43Z</dcterms:modified>
</cp:coreProperties>
</file>