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91" r:id="rId12"/>
    <p:sldId id="267" r:id="rId13"/>
    <p:sldId id="281" r:id="rId14"/>
    <p:sldId id="284" r:id="rId15"/>
    <p:sldId id="269" r:id="rId16"/>
    <p:sldId id="286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78" r:id="rId25"/>
    <p:sldId id="288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91"/>
            <p14:sldId id="267"/>
            <p14:sldId id="281"/>
            <p14:sldId id="284"/>
            <p14:sldId id="269"/>
            <p14:sldId id="286"/>
            <p14:sldId id="270"/>
            <p14:sldId id="271"/>
            <p14:sldId id="272"/>
            <p14:sldId id="273"/>
            <p14:sldId id="275"/>
            <p14:sldId id="276"/>
            <p14:sldId id="279"/>
            <p14:sldId id="278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69" autoAdjust="0"/>
    <p:restoredTop sz="99398" autoAdjust="0"/>
  </p:normalViewPr>
  <p:slideViewPr>
    <p:cSldViewPr>
      <p:cViewPr>
        <p:scale>
          <a:sx n="97" d="100"/>
          <a:sy n="97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>
                  <a:lumMod val="7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263</c:v>
                </c:pt>
                <c:pt idx="1">
                  <c:v>2316</c:v>
                </c:pt>
                <c:pt idx="2">
                  <c:v>87</c:v>
                </c:pt>
                <c:pt idx="3">
                  <c:v>179</c:v>
                </c:pt>
                <c:pt idx="4">
                  <c:v>720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275</c:v>
                </c:pt>
                <c:pt idx="1">
                  <c:v>2316</c:v>
                </c:pt>
                <c:pt idx="2">
                  <c:v>89</c:v>
                </c:pt>
                <c:pt idx="3">
                  <c:v>180</c:v>
                </c:pt>
                <c:pt idx="4">
                  <c:v>720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287</c:v>
                </c:pt>
                <c:pt idx="1">
                  <c:v>2316</c:v>
                </c:pt>
                <c:pt idx="2">
                  <c:v>90</c:v>
                </c:pt>
                <c:pt idx="3">
                  <c:v>185</c:v>
                </c:pt>
                <c:pt idx="4">
                  <c:v>720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173312"/>
        <c:axId val="36174848"/>
      </c:barChart>
      <c:catAx>
        <c:axId val="36173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6174848"/>
        <c:crosses val="autoZero"/>
        <c:auto val="1"/>
        <c:lblAlgn val="ctr"/>
        <c:lblOffset val="100"/>
        <c:noMultiLvlLbl val="0"/>
      </c:catAx>
      <c:valAx>
        <c:axId val="36174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173312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9900</c:v>
                </c:pt>
                <c:pt idx="1">
                  <c:v>123.5</c:v>
                </c:pt>
                <c:pt idx="2">
                  <c:v>19494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7077</c:v>
                </c:pt>
                <c:pt idx="1">
                  <c:v>123.7</c:v>
                </c:pt>
                <c:pt idx="2" formatCode="0.0">
                  <c:v>11382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7133</c:v>
                </c:pt>
                <c:pt idx="1">
                  <c:v>128</c:v>
                </c:pt>
                <c:pt idx="2" formatCode="0.0">
                  <c:v>11528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6867584"/>
        <c:axId val="66870272"/>
        <c:axId val="0"/>
      </c:bar3DChart>
      <c:catAx>
        <c:axId val="66867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70272"/>
        <c:crosses val="autoZero"/>
        <c:auto val="1"/>
        <c:lblAlgn val="ctr"/>
        <c:lblOffset val="100"/>
        <c:noMultiLvlLbl val="0"/>
      </c:catAx>
      <c:valAx>
        <c:axId val="6687027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668675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7157.9</c:v>
                </c:pt>
                <c:pt idx="1">
                  <c:v>123.1</c:v>
                </c:pt>
                <c:pt idx="2">
                  <c:v>1113</c:v>
                </c:pt>
                <c:pt idx="3">
                  <c:v>2361</c:v>
                </c:pt>
                <c:pt idx="4">
                  <c:v>10757.5</c:v>
                </c:pt>
                <c:pt idx="5">
                  <c:v>5</c:v>
                </c:pt>
                <c:pt idx="6">
                  <c:v>11553</c:v>
                </c:pt>
                <c:pt idx="7">
                  <c:v>5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3267"/>
            <a:ext cx="6348413" cy="3436078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249862"/>
            <a:ext cx="9299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557" y="-82917"/>
            <a:ext cx="1530042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748102"/>
            <a:ext cx="686946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К решению Думы </a:t>
            </a:r>
            <a:r>
              <a:rPr lang="ru-RU" sz="2400" dirty="0" err="1" smtClean="0">
                <a:solidFill>
                  <a:srgbClr val="FF0000"/>
                </a:solidFill>
              </a:rPr>
              <a:t>Ницинского</a:t>
            </a:r>
            <a:r>
              <a:rPr lang="ru-RU" sz="2400" dirty="0" smtClean="0">
                <a:solidFill>
                  <a:srgbClr val="FF0000"/>
                </a:solidFill>
              </a:rPr>
              <a:t> сельского поселения от 25.12.2018г № 113-НПА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smtClean="0">
                <a:solidFill>
                  <a:srgbClr val="FF0000"/>
                </a:solidFill>
              </a:rPr>
              <a:t>О бюджете Ницинского сельского </a:t>
            </a:r>
            <a:r>
              <a:rPr lang="ru-RU" sz="2400" dirty="0" smtClean="0">
                <a:solidFill>
                  <a:srgbClr val="FF0000"/>
                </a:solidFill>
              </a:rPr>
              <a:t>поселения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 2019 год и плановый период 2020 и 2021 годов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381409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720080"/>
          </a:xfrm>
        </p:spPr>
        <p:txBody>
          <a:bodyPr>
            <a:noAutofit/>
          </a:bodyPr>
          <a:lstStyle/>
          <a:p>
            <a:r>
              <a:rPr lang="ru-RU" sz="2000" b="1" i="1" dirty="0"/>
              <a:t>СТРУКТУРА НАЛОГОВЫХ И НЕНАЛОГОВЫХ ДОХОДОВ БЮДЖЕТА НИЦИНСКОГО СЕЛЬСКОГО ПОСЕЛЕНИЯ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03553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СТРУКТУРА НАЛОГОВЫХ И НЕНАЛОГОВЫХ ДОХОДОВ БЮДЖЕТА </a:t>
            </a:r>
            <a:r>
              <a:rPr lang="ru-RU" sz="1800" b="1" i="1" dirty="0"/>
              <a:t>НИЦИНСКОГО СЕЛЬСКОГО ПОСЕЛЕНИЯ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775" y="325084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31724985"/>
              </p:ext>
            </p:extLst>
          </p:nvPr>
        </p:nvGraphicFramePr>
        <p:xfrm>
          <a:off x="323528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32"/>
            <a:ext cx="8496944" cy="6838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28321"/>
              </p:ext>
            </p:extLst>
          </p:nvPr>
        </p:nvGraphicFramePr>
        <p:xfrm>
          <a:off x="0" y="686196"/>
          <a:ext cx="9143999" cy="581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г. факт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 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2266,0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2249,0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3571,0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3586,0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3604,0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275,0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1041,0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2316,0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2316,0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2316,0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869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совокупный доход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561,0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16586,2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27455,9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29607,5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18582,7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18789,0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26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18876,2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29704,9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33178,5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21614,7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21273,0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7157,9 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123,1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1113,0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10757,5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10757,5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33178,5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11553,0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4084103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77,0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НИЦИНСКОГО СЕЛЬСКОГО ПОСЕЛЕНИЯ НА 2019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НИЦИНСКОГО СЕЛЬСКОГО ПОСЕЛЕНИЯ НА 2019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70169169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3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/>
              <a:t>БЮДЖЕТ НИЦИНСКОГО СЕЛЬСКОГО ПОСЕЛЕНИЯ НА 2019 ГОД СФОРМИРОВАН В РАМКАХ ОДНОЙ МУНИЦИПАЛЬНОЙ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НИЦИНСКОГО СЕЛЬСКОГО ПОСЕЛЕНИЯ                      НА 2019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2321,3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dirty="0" smtClean="0"/>
              <a:t>30857,2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2019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Ницинского сельского поселения» </a:t>
            </a:r>
          </a:p>
          <a:p>
            <a:pPr algn="ctr"/>
            <a:r>
              <a:rPr lang="ru-RU" dirty="0" smtClean="0"/>
              <a:t>7157,9 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4664,0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914" y="2220286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Ницинского сельского поселения  - 160,0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8077" y="2217601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26,0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8,0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7398" y="4109879"/>
            <a:ext cx="2952328" cy="14793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правонарушениях- 01,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43" y="3359395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Ницинского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123,1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354" y="3021878"/>
            <a:ext cx="4013572" cy="26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7531" y="3458650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комиссариаты – </a:t>
            </a:r>
          </a:p>
          <a:p>
            <a:pPr algn="ctr"/>
            <a:r>
              <a:rPr lang="ru-RU" dirty="0" smtClean="0"/>
              <a:t>123,1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2019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66" y="3220157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2019 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Ницинского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1113,0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2960346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1100,0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9" y="2806944"/>
            <a:ext cx="2304256" cy="1763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условий для деятельности формирований общественного порядка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86" y="4588309"/>
            <a:ext cx="4969414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643" y="4142330"/>
            <a:ext cx="3207876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949" y="-27384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2019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8" y="5013176"/>
            <a:ext cx="2227583" cy="17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56" y="2400672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764704"/>
            <a:ext cx="1916584" cy="3024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«Содействие развитию малого и среднего предпринимательства в Ницинском сельском поселении»   -                     2,0 тыс.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98782" y="1064544"/>
            <a:ext cx="2826785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1080,0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4469" y="238882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1000 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35467" y="3282507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20,0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60108" y="1087095"/>
            <a:ext cx="1634478" cy="13017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23,0 тыс. руб</a:t>
            </a:r>
            <a:r>
              <a:rPr lang="ru-RU" sz="1030" dirty="0" smtClean="0"/>
              <a:t>.</a:t>
            </a:r>
            <a:endParaRPr lang="ru-RU" sz="103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2712" y="977100"/>
            <a:ext cx="1872209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 </a:t>
            </a:r>
          </a:p>
          <a:p>
            <a:pPr algn="ctr"/>
            <a:r>
              <a:rPr lang="ru-RU" dirty="0" smtClean="0"/>
              <a:t>2361,0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2" y="4573293"/>
            <a:ext cx="2787278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3392997"/>
            <a:ext cx="5760640" cy="324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" y="4989394"/>
            <a:ext cx="1279401" cy="9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334" y="5805263"/>
            <a:ext cx="160816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РАСХОДЫ БЮДЖЕТА НА 2019 </a:t>
            </a:r>
            <a:r>
              <a:rPr lang="ru-RU" sz="2000" b="1" i="1" dirty="0" smtClean="0"/>
              <a:t>ГОД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ПО ЖИЛИЩНО-КОММУНАЛЬНОМУ ХОЗЯЙСТВУ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Ницинском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10757,5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60769" y="3212976"/>
            <a:ext cx="3160970" cy="2390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</a:t>
            </a:r>
            <a:r>
              <a:rPr lang="ru-RU" b="1" dirty="0" smtClean="0">
                <a:solidFill>
                  <a:srgbClr val="7030A0"/>
                </a:solidFill>
              </a:rPr>
              <a:t>502,0 </a:t>
            </a:r>
            <a:r>
              <a:rPr lang="ru-RU" b="1" dirty="0" smtClean="0">
                <a:solidFill>
                  <a:srgbClr val="7030A0"/>
                </a:solidFill>
              </a:rPr>
              <a:t>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3271646"/>
            <a:ext cx="3059832" cy="238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7537,0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 flipV="1">
            <a:off x="8767906" y="3538700"/>
            <a:ext cx="103690" cy="177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5856" y="2775866"/>
            <a:ext cx="2808312" cy="2165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2298,0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36912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149080"/>
            <a:ext cx="3888432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2019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4" y="1484784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5,0 тыс. руб</a:t>
            </a:r>
            <a:r>
              <a:rPr lang="ru-RU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41575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4" y="116632"/>
            <a:ext cx="8208912" cy="57606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Расходы  бюджета  по культуре и кинематографии</a:t>
            </a:r>
            <a:b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2019 год</a:t>
            </a:r>
            <a:endParaRPr lang="ru-RU" sz="2000" b="1" i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764704"/>
            <a:ext cx="8136904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Ницинского сельского поселения  -                                  </a:t>
            </a:r>
          </a:p>
          <a:p>
            <a:pPr algn="ctr"/>
            <a:r>
              <a:rPr lang="ru-RU" dirty="0" smtClean="0"/>
              <a:t>   11553,0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9080" y="1736812"/>
            <a:ext cx="1766771" cy="168874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НицинскогоДК</a:t>
            </a:r>
            <a:r>
              <a:rPr lang="ru-RU" sz="1600" dirty="0" smtClean="0"/>
              <a:t> </a:t>
            </a:r>
            <a:r>
              <a:rPr lang="ru-RU" sz="1600" dirty="0" smtClean="0"/>
              <a:t>–          4053,0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269" y="1736813"/>
            <a:ext cx="2160240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6000,0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5642" y="1736813"/>
            <a:ext cx="1872208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1500,0тыс.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1952836"/>
            <a:ext cx="67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 flipV="1">
            <a:off x="6791168" y="1736812"/>
            <a:ext cx="91298" cy="30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47765"/>
            <a:ext cx="7056784" cy="1705571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9338" y="3527501"/>
            <a:ext cx="7344816" cy="79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Arial Black" panose="020B0A04020102020204" pitchFamily="34" charset="0"/>
              </a:rPr>
              <a:t>НА ТЕРРИТОРИИ НИЦИНСКОГО СЕЛЬСКОГО ПОСЕЛЕНИЯ ФУНКЦИОНИРУЕТ: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269" y="4325653"/>
            <a:ext cx="7599147" cy="903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«</a:t>
            </a:r>
            <a:r>
              <a:rPr lang="ru-RU" dirty="0" err="1"/>
              <a:t>Ницинский</a:t>
            </a:r>
            <a:r>
              <a:rPr lang="ru-RU" dirty="0"/>
              <a:t> КДЦ» Ницинского сельского поселения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3253" y="5301208"/>
            <a:ext cx="82089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состав учреждения входят 4 дома культуры, 3 сельских библиотеки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7269" y="5877272"/>
            <a:ext cx="7815171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 Ницинского сельского поселения на культуру в расчете на одного жителя в 2019 году составляет -7696,86 рублей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628684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94501" y="159294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НА 2019 ГОД НА СОЦИАЛЬНУЮ ПОЛИТИКУ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757" y="1178077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Ницинском сельском поселении»- 5,0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3"/>
            <a:ext cx="3744416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5,0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" name="img_8554444867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92477"/>
            <a:ext cx="3488940" cy="21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7" y="4840560"/>
            <a:ext cx="3012141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68254"/>
            <a:ext cx="3590975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2019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сельского поселения» -          77,0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77,0 тыс. руб.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26093"/>
            <a:ext cx="3384376" cy="3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4" y="4572165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СРАВНИТЕЛЬНЫЙ АНАЛИЗ БЮДЖЕТА                            НИЦИНСКОГО СЕЛЬСКОГО ПОСЕЛЕНИЯ С ДРУГИМИ МУНИЦИПАЛЬНЫМИ ОБРАЗОВАНИЯМИ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НА 2019 ГОД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348737"/>
              </p:ext>
            </p:extLst>
          </p:nvPr>
        </p:nvGraphicFramePr>
        <p:xfrm>
          <a:off x="107504" y="1666887"/>
          <a:ext cx="8928992" cy="51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12168"/>
                <a:gridCol w="1584176"/>
              </a:tblGrid>
              <a:tr h="928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КРАСНОПОЛЯНСКОГО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ГАЛКИНСКОГО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49647,0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65122,0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48556,97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33178,5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11279,8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17229,2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6023,0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3571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441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38367,2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47892,8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42533,97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29607,5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49647,0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65240,5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48556,97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33178,5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-118,5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Ницинского сельского поселения</a:t>
            </a:r>
          </a:p>
          <a:p>
            <a:pPr algn="ctr"/>
            <a:r>
              <a:rPr lang="ru-RU" sz="2000" i="1" dirty="0" smtClean="0"/>
              <a:t>623944,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Ницинское, ул. Советская, 35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(343)6126169, 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nizpos@mail.ru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8" y="157200"/>
            <a:ext cx="41404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2708920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-1"/>
            <a:ext cx="390618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Село Ницинское располагается в </a:t>
            </a:r>
            <a:r>
              <a:rPr lang="ru-RU" sz="1600" dirty="0" err="1" smtClean="0"/>
              <a:t>Тавдино</a:t>
            </a:r>
            <a:r>
              <a:rPr lang="ru-RU" sz="1600" dirty="0" smtClean="0"/>
              <a:t>-Туринской провинции Западно-Сибирской равнины. Территория представляет собой плоскую, слегка всхолмленную равнину, образованную рыхлыми отложениями. Поверхность расчленена широкой хорошо разработанной речной долиной (р.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Село расположено на первой надпойменной трассе 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в 1 км. от русла реки. Река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течёт в </a:t>
            </a:r>
            <a:r>
              <a:rPr lang="ru-RU" sz="1600" dirty="0" err="1" smtClean="0"/>
              <a:t>субширотном</a:t>
            </a:r>
            <a:r>
              <a:rPr lang="ru-RU" sz="1600" dirty="0" smtClean="0"/>
              <a:t> направлении на восток. На северо-западной окраине села расположен сосновый бор. В окрестностях поселения имеются  берёзовые рощи, осинники, смешанные леса, которые богаты ягодами и грибами. </a:t>
            </a:r>
            <a:r>
              <a:rPr lang="ru-RU" sz="1600" dirty="0" err="1" smtClean="0"/>
              <a:t>Тимкинский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ремник</a:t>
            </a:r>
            <a:r>
              <a:rPr lang="ru-RU" sz="1600" dirty="0" smtClean="0"/>
              <a:t>.  </a:t>
            </a:r>
          </a:p>
          <a:p>
            <a:pPr algn="just"/>
            <a:r>
              <a:rPr lang="ru-RU" sz="1600" dirty="0" smtClean="0"/>
              <a:t>В составе поселения 4 населенных пункта.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с.Бобровское</a:t>
            </a:r>
            <a:r>
              <a:rPr lang="ru-RU" sz="1600" dirty="0" smtClean="0"/>
              <a:t>, п. Звезда, </a:t>
            </a:r>
            <a:r>
              <a:rPr lang="ru-RU" sz="1600" dirty="0" err="1" smtClean="0"/>
              <a:t>д.Юрты</a:t>
            </a:r>
            <a:r>
              <a:rPr lang="ru-RU" sz="1600" dirty="0" smtClean="0"/>
              <a:t>. Центр поселения -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 . Удалено от райцентра Туринской Слободы - на 23 км., от областного центра - Екатеринбурга - на 320 км., до г. Тюмени 130 км. Все населенные пункты соединены асфальтированными автомобильными дорогами.</a:t>
            </a:r>
          </a:p>
          <a:p>
            <a:pPr algn="just"/>
            <a:r>
              <a:rPr lang="ru-RU" sz="1600" dirty="0"/>
              <a:t>Когда основано село Ницинское точно не известно, приблизительно в конце XV века. Принадлежали эти земли помещику </a:t>
            </a:r>
            <a:r>
              <a:rPr lang="ru-RU" sz="1600" dirty="0" err="1"/>
              <a:t>А.Н.Виноградову</a:t>
            </a:r>
            <a:r>
              <a:rPr lang="ru-RU" sz="1600" dirty="0"/>
              <a:t>, Свои десятины, а было их около 900, помещик сдавал в аренду крестьянам. Сеяли ячмень, сажали картофель. </a:t>
            </a:r>
            <a:endParaRPr lang="ru-RU" sz="1600" dirty="0" smtClean="0"/>
          </a:p>
          <a:p>
            <a:pPr algn="just"/>
            <a:r>
              <a:rPr lang="ru-RU" sz="1600" dirty="0"/>
              <a:t>В августе 1919 года на месте помещичьей усадьбы братьев Виноградовых, которые добровольно передали его советской власти, по декрету совнаркома, образовалось государственное хозяйство, которое позднее стало именоваться совхозом «</a:t>
            </a:r>
            <a:r>
              <a:rPr lang="ru-RU" sz="1600" dirty="0" err="1"/>
              <a:t>Ницинским</a:t>
            </a:r>
            <a:r>
              <a:rPr lang="ru-RU" sz="1600" dirty="0" smtClean="0"/>
              <a:t>».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Хозяйство небольшое 40 десятин пашни, около 100 десятин пастбищ, 35 коров, 25 лошадей, паровая мельница, в деревне (она называлась Заводик) - 12 домов, первых рабочих – 15 человек. Позже в хозяйство внесли близлежащие хутора и выселки. В 1957г совхоз расширился за счёт соседних колхозов.</a:t>
            </a:r>
            <a:endParaRPr lang="ru-RU" sz="1600" b="1" dirty="0"/>
          </a:p>
          <a:p>
            <a:pPr algn="just"/>
            <a:r>
              <a:rPr lang="ru-RU" sz="1600" dirty="0" smtClean="0"/>
              <a:t>К </a:t>
            </a:r>
            <a:r>
              <a:rPr lang="ru-RU" sz="1600" dirty="0"/>
              <a:t>1962 г. хозяйство стало крупнейшим в районе. Развивался совхоз в мясо-молочном направлении. Создавались очаги культуры (ДК, библиотеки) школа, издавалась на ручном типографском станке своя газета «За </a:t>
            </a:r>
            <a:r>
              <a:rPr lang="ru-RU" sz="1600" dirty="0" err="1"/>
              <a:t>большевитский</a:t>
            </a:r>
            <a:r>
              <a:rPr lang="ru-RU" sz="1600" dirty="0"/>
              <a:t> совхоз». Хозяйство неоднократно становилось победителем соц. соревнованиях, участвовало в с/х выставке в </a:t>
            </a:r>
            <a:r>
              <a:rPr lang="ru-RU" sz="1600" dirty="0" smtClean="0"/>
              <a:t>Москве.</a:t>
            </a:r>
          </a:p>
          <a:p>
            <a:pPr algn="just"/>
            <a:r>
              <a:rPr lang="ru-RU" sz="1600" dirty="0"/>
              <a:t>На территории поселения существует село Бобровское которое образовано в 1626 г. Оно было большим селом, центром волости. Есть версия, что первым жителем села был охотник за бобрами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Было развито сельское хозяйство, кроме крупнорогатого скота держали свиней, разводили лис, овец, кур, гусей, пчёл. Работала маслобойня, механическая </a:t>
            </a:r>
            <a:r>
              <a:rPr lang="ru-RU" sz="1600" dirty="0" err="1"/>
              <a:t>шерстобитка</a:t>
            </a:r>
            <a:r>
              <a:rPr lang="ru-RU" sz="1600" dirty="0"/>
              <a:t>, овощесушилка, маленькая хлебопекарня. На горе стояла ветреная мельница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Ежегодно проводились ярмарки, куда со своим товаром приезжали даже китайцы.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1168"/>
            <a:ext cx="1800200" cy="1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НИЦИНСКОГО СЕЛЬСКОГО ПОСЕЛЕНИЯ НА 2019 ГОД И ПЛАНОВЫЙ ПЕРИОД 2020 И 2021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59862"/>
              </p:ext>
            </p:extLst>
          </p:nvPr>
        </p:nvGraphicFramePr>
        <p:xfrm>
          <a:off x="0" y="724719"/>
          <a:ext cx="9108504" cy="652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215"/>
                <a:gridCol w="1193873"/>
                <a:gridCol w="1125374"/>
                <a:gridCol w="1038522"/>
                <a:gridCol w="1119257"/>
                <a:gridCol w="1103354"/>
                <a:gridCol w="841909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146,7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157,5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18,89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24,8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70,4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12684,87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13528,93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14381,35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14978,72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15589,74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38,0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1170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595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558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319184"/>
              </p:ext>
            </p:extLst>
          </p:nvPr>
        </p:nvGraphicFramePr>
        <p:xfrm>
          <a:off x="251520" y="692696"/>
          <a:ext cx="8712968" cy="573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33178,5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21614,7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21273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3571,0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3604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29607,5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18028,7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17669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33178,5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21614,7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21273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7157,9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6748,7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6755,6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127,6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10757,5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2372,8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10757,5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3421,7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3236,0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8500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29786" y="701422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58516" y="701422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2910</TotalTime>
  <Words>1947</Words>
  <Application>Microsoft Office PowerPoint</Application>
  <PresentationFormat>Экран (4:3)</PresentationFormat>
  <Paragraphs>397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Грань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НИЦИНСКОГО СЕЛЬСКОГО ПОСЕЛЕНИЯ НА 2019 ГОД И ПЛАНОВЫЙ ПЕРИОД 2020 И 2021 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НИЦИНСКОГО СЕЛЬСКОГО ПОСЕЛЕНИЯ, ТЫС. РУБ.</vt:lpstr>
      <vt:lpstr>ДОХОДЫ БЮДЖЕТА НИЦИНСКОГО СЕЛЬСКОГО ПОСЕЛЕНИЯ</vt:lpstr>
      <vt:lpstr>СТРУКТУРА НАЛОГОВЫХ И НЕНАЛОГОВЫХ ДОХОДОВ БЮДЖЕТА НИЦИНСКОГО СЕЛЬСКОГО ПОСЕЛЕНИЯ  </vt:lpstr>
      <vt:lpstr>СТРУКТУРА НАЛОГОВЫХ И НЕНАЛОГОВЫХ ДОХОДОВ БЮДЖЕТА НИЦИНСКОГО СЕЛЬСКОГО ПОСЕЛЕНИЯ    </vt:lpstr>
      <vt:lpstr>ОСНОВНЫЕ ДОХОДНЫЕ ИСТОЧНИКИ БЮДЖЕТА</vt:lpstr>
      <vt:lpstr>Презентация PowerPoint</vt:lpstr>
      <vt:lpstr>СТРУКТУРА РАСХОДОВ БЮДЖЕТА НИЦИНСКОГО СЕЛЬСКОГО ПОСЕЛЕНИЯ НА 2019 ГОД</vt:lpstr>
      <vt:lpstr>БЮДЖЕТ НИЦИНСКОГО СЕЛЬСКОГО ПОСЕЛЕНИЯ НА 2019 ГОД СФОРМИРОВАН В РАМКАХ ОДНОЙ МУНИЦИПАЛЬНОЙ ПРОГРАММЫ   </vt:lpstr>
      <vt:lpstr>Презентация PowerPoint</vt:lpstr>
      <vt:lpstr>НАЦИОНАЛЬНАЯ ОБОРОНА</vt:lpstr>
      <vt:lpstr>Презентация PowerPoint</vt:lpstr>
      <vt:lpstr>Презентация PowerPoint</vt:lpstr>
      <vt:lpstr>РАСХОДЫ БЮДЖЕТА НА 2019 ГОД  ПО ЖИЛИЩНО-КОММУНАЛЬНОМУ ХОЗЯЙСТВУ   </vt:lpstr>
      <vt:lpstr>Презентация PowerPoint</vt:lpstr>
      <vt:lpstr>Расходы  бюджета  по культуре и кинематографии 2019 год</vt:lpstr>
      <vt:lpstr>РАСХОДЫ БЮДЖЕТА НА 2019 ГОД НА СОЦИАЛЬНУЮ ПОЛИТИКУ </vt:lpstr>
      <vt:lpstr>Презентация PowerPoint</vt:lpstr>
      <vt:lpstr>СРАВНИТЕЛЬНЫЙ АНАЛИЗ БЮДЖЕТА                            НИЦИНСКОГО СЕЛЬСКОГО ПОСЕЛЕНИЯ С ДРУГИМИ МУНИЦИПАЛЬНЫМИ ОБРАЗОВАНИЯМИ  НА 2019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Ferst</cp:lastModifiedBy>
  <cp:revision>278</cp:revision>
  <cp:lastPrinted>2019-04-09T04:09:08Z</cp:lastPrinted>
  <dcterms:created xsi:type="dcterms:W3CDTF">2018-02-07T06:08:12Z</dcterms:created>
  <dcterms:modified xsi:type="dcterms:W3CDTF">2019-04-10T05:01:43Z</dcterms:modified>
</cp:coreProperties>
</file>