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84" r:id="rId6"/>
    <p:sldId id="285" r:id="rId7"/>
    <p:sldId id="261" r:id="rId8"/>
    <p:sldId id="263" r:id="rId9"/>
    <p:sldId id="283" r:id="rId10"/>
    <p:sldId id="265" r:id="rId11"/>
    <p:sldId id="267" r:id="rId12"/>
    <p:sldId id="280" r:id="rId13"/>
    <p:sldId id="269" r:id="rId14"/>
    <p:sldId id="286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57"/>
            <p14:sldId id="258"/>
            <p14:sldId id="259"/>
            <p14:sldId id="260"/>
            <p14:sldId id="284"/>
            <p14:sldId id="285"/>
            <p14:sldId id="261"/>
            <p14:sldId id="263"/>
            <p14:sldId id="283"/>
            <p14:sldId id="265"/>
            <p14:sldId id="267"/>
            <p14:sldId id="280"/>
            <p14:sldId id="269"/>
            <p14:sldId id="286"/>
            <p14:sldId id="2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9" autoAdjust="0"/>
    <p:restoredTop sz="99494" autoAdjust="0"/>
  </p:normalViewPr>
  <p:slideViewPr>
    <p:cSldViewPr>
      <p:cViewPr>
        <p:scale>
          <a:sx n="80" d="100"/>
          <a:sy n="80" d="100"/>
        </p:scale>
        <p:origin x="-59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19D5E2-08C5-4B20-A62B-6118C71850A7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2BA1A3F7-A81E-4F1B-9F4F-60C181CF9920}">
      <dgm:prSet phldrT="[Текст]"/>
      <dgm:spPr/>
      <dgm:t>
        <a:bodyPr/>
        <a:lstStyle/>
        <a:p>
          <a:r>
            <a:rPr lang="ru-RU" dirty="0" smtClean="0"/>
            <a:t>Доходы</a:t>
          </a:r>
        </a:p>
        <a:p>
          <a:r>
            <a:rPr lang="ru-RU" dirty="0" smtClean="0"/>
            <a:t>15930 </a:t>
          </a:r>
          <a:r>
            <a:rPr lang="ru-RU" dirty="0" err="1" smtClean="0"/>
            <a:t>тыс.руб</a:t>
          </a:r>
          <a:endParaRPr lang="ru-RU" dirty="0"/>
        </a:p>
      </dgm:t>
    </dgm:pt>
    <dgm:pt modelId="{C657D62D-4A37-4D54-9332-404ABAD1E174}" type="parTrans" cxnId="{8777F418-D5EC-414C-BCC4-11A4A6404EBC}">
      <dgm:prSet/>
      <dgm:spPr/>
      <dgm:t>
        <a:bodyPr/>
        <a:lstStyle/>
        <a:p>
          <a:endParaRPr lang="ru-RU"/>
        </a:p>
      </dgm:t>
    </dgm:pt>
    <dgm:pt modelId="{0F203C83-37A4-4089-B0E2-9213791CC03A}" type="sibTrans" cxnId="{8777F418-D5EC-414C-BCC4-11A4A6404EBC}">
      <dgm:prSet/>
      <dgm:spPr/>
      <dgm:t>
        <a:bodyPr/>
        <a:lstStyle/>
        <a:p>
          <a:endParaRPr lang="ru-RU"/>
        </a:p>
      </dgm:t>
    </dgm:pt>
    <dgm:pt modelId="{4A4EE820-D749-45BF-BA49-8BE968FDE67D}">
      <dgm:prSet phldrT="[Текст]"/>
      <dgm:spPr/>
      <dgm:t>
        <a:bodyPr/>
        <a:lstStyle/>
        <a:p>
          <a:r>
            <a:rPr lang="ru-RU" dirty="0" smtClean="0"/>
            <a:t>Прочие  поступления </a:t>
          </a:r>
        </a:p>
        <a:p>
          <a:r>
            <a:rPr lang="ru-RU" dirty="0" smtClean="0"/>
            <a:t>7614,0 </a:t>
          </a:r>
          <a:r>
            <a:rPr lang="ru-RU" dirty="0" err="1" smtClean="0"/>
            <a:t>тыс.руб</a:t>
          </a:r>
          <a:endParaRPr lang="ru-RU" dirty="0"/>
        </a:p>
      </dgm:t>
    </dgm:pt>
    <dgm:pt modelId="{C42A8C66-7E31-46BF-BD16-44C99275D4A5}" type="parTrans" cxnId="{0A3F44E2-B47E-4C13-B52D-6076EE6B34BF}">
      <dgm:prSet/>
      <dgm:spPr/>
      <dgm:t>
        <a:bodyPr/>
        <a:lstStyle/>
        <a:p>
          <a:endParaRPr lang="ru-RU"/>
        </a:p>
      </dgm:t>
    </dgm:pt>
    <dgm:pt modelId="{E7BFEB41-E1C6-4AF6-8AB8-1B87C803BAEC}" type="sibTrans" cxnId="{0A3F44E2-B47E-4C13-B52D-6076EE6B34BF}">
      <dgm:prSet/>
      <dgm:spPr/>
      <dgm:t>
        <a:bodyPr/>
        <a:lstStyle/>
        <a:p>
          <a:endParaRPr lang="ru-RU"/>
        </a:p>
      </dgm:t>
    </dgm:pt>
    <dgm:pt modelId="{F8CFAE73-C67B-4812-A4CE-9FFD116C3BFB}">
      <dgm:prSet phldrT="[Текст]"/>
      <dgm:spPr/>
      <dgm:t>
        <a:bodyPr/>
        <a:lstStyle/>
        <a:p>
          <a:r>
            <a:rPr lang="ru-RU" dirty="0" smtClean="0"/>
            <a:t>Субвенции</a:t>
          </a:r>
        </a:p>
        <a:p>
          <a:r>
            <a:rPr lang="ru-RU" dirty="0" smtClean="0"/>
            <a:t>116,8 </a:t>
          </a:r>
          <a:r>
            <a:rPr lang="ru-RU" dirty="0" err="1" smtClean="0"/>
            <a:t>тыс.руб</a:t>
          </a:r>
          <a:endParaRPr lang="ru-RU" dirty="0"/>
        </a:p>
      </dgm:t>
    </dgm:pt>
    <dgm:pt modelId="{20457706-D69F-4CD8-95CF-784A84F2F8B6}" type="parTrans" cxnId="{9AA72972-C740-495A-9A23-49F647A3B8B9}">
      <dgm:prSet/>
      <dgm:spPr/>
      <dgm:t>
        <a:bodyPr/>
        <a:lstStyle/>
        <a:p>
          <a:endParaRPr lang="ru-RU"/>
        </a:p>
      </dgm:t>
    </dgm:pt>
    <dgm:pt modelId="{DD771FAF-7882-4AC4-8EAA-3764472D1432}" type="sibTrans" cxnId="{9AA72972-C740-495A-9A23-49F647A3B8B9}">
      <dgm:prSet/>
      <dgm:spPr/>
      <dgm:t>
        <a:bodyPr/>
        <a:lstStyle/>
        <a:p>
          <a:endParaRPr lang="ru-RU"/>
        </a:p>
      </dgm:t>
    </dgm:pt>
    <dgm:pt modelId="{4EEEBFFF-A0F8-42E7-B6B3-F8F874DF8ED9}" type="pres">
      <dgm:prSet presAssocID="{8219D5E2-08C5-4B20-A62B-6118C71850A7}" presName="compositeShape" presStyleCnt="0">
        <dgm:presLayoutVars>
          <dgm:chMax val="7"/>
          <dgm:dir/>
          <dgm:resizeHandles val="exact"/>
        </dgm:presLayoutVars>
      </dgm:prSet>
      <dgm:spPr/>
    </dgm:pt>
    <dgm:pt modelId="{13A669B5-F457-48AE-95B9-144C316521A0}" type="pres">
      <dgm:prSet presAssocID="{2BA1A3F7-A81E-4F1B-9F4F-60C181CF9920}" presName="circ1" presStyleLbl="vennNode1" presStyleIdx="0" presStyleCnt="3" custScaleX="102423" custScaleY="95833"/>
      <dgm:spPr/>
      <dgm:t>
        <a:bodyPr/>
        <a:lstStyle/>
        <a:p>
          <a:endParaRPr lang="ru-RU"/>
        </a:p>
      </dgm:t>
    </dgm:pt>
    <dgm:pt modelId="{53E4C231-0462-4084-87BD-0A6DB9DE30A9}" type="pres">
      <dgm:prSet presAssocID="{2BA1A3F7-A81E-4F1B-9F4F-60C181CF992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9CC9B-F139-41E8-B6E4-77A6EF35D0BC}" type="pres">
      <dgm:prSet presAssocID="{4A4EE820-D749-45BF-BA49-8BE968FDE67D}" presName="circ2" presStyleLbl="vennNode1" presStyleIdx="1" presStyleCnt="3" custLinFactNeighborX="33014" custLinFactNeighborY="-11458"/>
      <dgm:spPr/>
      <dgm:t>
        <a:bodyPr/>
        <a:lstStyle/>
        <a:p>
          <a:endParaRPr lang="ru-RU"/>
        </a:p>
      </dgm:t>
    </dgm:pt>
    <dgm:pt modelId="{BD32E8C6-C358-436C-B601-DCED62380EBF}" type="pres">
      <dgm:prSet presAssocID="{4A4EE820-D749-45BF-BA49-8BE968FDE67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4E7C2-4EB5-4792-A4DA-C371261AFD8F}" type="pres">
      <dgm:prSet presAssocID="{F8CFAE73-C67B-4812-A4CE-9FFD116C3BFB}" presName="circ3" presStyleLbl="vennNode1" presStyleIdx="2" presStyleCnt="3" custLinFactNeighborX="-2458" custLinFactNeighborY="5903"/>
      <dgm:spPr/>
      <dgm:t>
        <a:bodyPr/>
        <a:lstStyle/>
        <a:p>
          <a:endParaRPr lang="ru-RU"/>
        </a:p>
      </dgm:t>
    </dgm:pt>
    <dgm:pt modelId="{1F12254E-F227-43F2-A051-AAF8DDB0C7D8}" type="pres">
      <dgm:prSet presAssocID="{F8CFAE73-C67B-4812-A4CE-9FFD116C3BF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A72972-C740-495A-9A23-49F647A3B8B9}" srcId="{8219D5E2-08C5-4B20-A62B-6118C71850A7}" destId="{F8CFAE73-C67B-4812-A4CE-9FFD116C3BFB}" srcOrd="2" destOrd="0" parTransId="{20457706-D69F-4CD8-95CF-784A84F2F8B6}" sibTransId="{DD771FAF-7882-4AC4-8EAA-3764472D1432}"/>
    <dgm:cxn modelId="{86E1C97F-2623-496B-8F1F-09DF558558EF}" type="presOf" srcId="{8219D5E2-08C5-4B20-A62B-6118C71850A7}" destId="{4EEEBFFF-A0F8-42E7-B6B3-F8F874DF8ED9}" srcOrd="0" destOrd="0" presId="urn:microsoft.com/office/officeart/2005/8/layout/venn1"/>
    <dgm:cxn modelId="{9DC7D935-10FD-4057-80CE-CA49365D3C82}" type="presOf" srcId="{F8CFAE73-C67B-4812-A4CE-9FFD116C3BFB}" destId="{FD04E7C2-4EB5-4792-A4DA-C371261AFD8F}" srcOrd="0" destOrd="0" presId="urn:microsoft.com/office/officeart/2005/8/layout/venn1"/>
    <dgm:cxn modelId="{0A3F44E2-B47E-4C13-B52D-6076EE6B34BF}" srcId="{8219D5E2-08C5-4B20-A62B-6118C71850A7}" destId="{4A4EE820-D749-45BF-BA49-8BE968FDE67D}" srcOrd="1" destOrd="0" parTransId="{C42A8C66-7E31-46BF-BD16-44C99275D4A5}" sibTransId="{E7BFEB41-E1C6-4AF6-8AB8-1B87C803BAEC}"/>
    <dgm:cxn modelId="{5E7CA48D-9798-4155-B52F-3124474E6CC9}" type="presOf" srcId="{2BA1A3F7-A81E-4F1B-9F4F-60C181CF9920}" destId="{13A669B5-F457-48AE-95B9-144C316521A0}" srcOrd="0" destOrd="0" presId="urn:microsoft.com/office/officeart/2005/8/layout/venn1"/>
    <dgm:cxn modelId="{8777F418-D5EC-414C-BCC4-11A4A6404EBC}" srcId="{8219D5E2-08C5-4B20-A62B-6118C71850A7}" destId="{2BA1A3F7-A81E-4F1B-9F4F-60C181CF9920}" srcOrd="0" destOrd="0" parTransId="{C657D62D-4A37-4D54-9332-404ABAD1E174}" sibTransId="{0F203C83-37A4-4089-B0E2-9213791CC03A}"/>
    <dgm:cxn modelId="{E1833CA8-D46C-4C51-B8DD-382DB5BF5CB3}" type="presOf" srcId="{F8CFAE73-C67B-4812-A4CE-9FFD116C3BFB}" destId="{1F12254E-F227-43F2-A051-AAF8DDB0C7D8}" srcOrd="1" destOrd="0" presId="urn:microsoft.com/office/officeart/2005/8/layout/venn1"/>
    <dgm:cxn modelId="{A91DFDFF-28EC-4910-BB1A-007FB92D1988}" type="presOf" srcId="{2BA1A3F7-A81E-4F1B-9F4F-60C181CF9920}" destId="{53E4C231-0462-4084-87BD-0A6DB9DE30A9}" srcOrd="1" destOrd="0" presId="urn:microsoft.com/office/officeart/2005/8/layout/venn1"/>
    <dgm:cxn modelId="{C7CDE3CB-AC24-4404-ACF9-BB0AD64DC08B}" type="presOf" srcId="{4A4EE820-D749-45BF-BA49-8BE968FDE67D}" destId="{BD32E8C6-C358-436C-B601-DCED62380EBF}" srcOrd="1" destOrd="0" presId="urn:microsoft.com/office/officeart/2005/8/layout/venn1"/>
    <dgm:cxn modelId="{7EE873A8-CA05-4C61-9981-394DF29D35A7}" type="presOf" srcId="{4A4EE820-D749-45BF-BA49-8BE968FDE67D}" destId="{8969CC9B-F139-41E8-B6E4-77A6EF35D0BC}" srcOrd="0" destOrd="0" presId="urn:microsoft.com/office/officeart/2005/8/layout/venn1"/>
    <dgm:cxn modelId="{91927889-67AD-4EEE-B857-D36B5B85664C}" type="presParOf" srcId="{4EEEBFFF-A0F8-42E7-B6B3-F8F874DF8ED9}" destId="{13A669B5-F457-48AE-95B9-144C316521A0}" srcOrd="0" destOrd="0" presId="urn:microsoft.com/office/officeart/2005/8/layout/venn1"/>
    <dgm:cxn modelId="{D00365FF-E630-4E40-9EA1-2A027AADA37F}" type="presParOf" srcId="{4EEEBFFF-A0F8-42E7-B6B3-F8F874DF8ED9}" destId="{53E4C231-0462-4084-87BD-0A6DB9DE30A9}" srcOrd="1" destOrd="0" presId="urn:microsoft.com/office/officeart/2005/8/layout/venn1"/>
    <dgm:cxn modelId="{EFBBFFDC-53E7-4DCB-957C-54941B34C596}" type="presParOf" srcId="{4EEEBFFF-A0F8-42E7-B6B3-F8F874DF8ED9}" destId="{8969CC9B-F139-41E8-B6E4-77A6EF35D0BC}" srcOrd="2" destOrd="0" presId="urn:microsoft.com/office/officeart/2005/8/layout/venn1"/>
    <dgm:cxn modelId="{4133AD9F-1200-49B3-9A09-1C783469CEFA}" type="presParOf" srcId="{4EEEBFFF-A0F8-42E7-B6B3-F8F874DF8ED9}" destId="{BD32E8C6-C358-436C-B601-DCED62380EBF}" srcOrd="3" destOrd="0" presId="urn:microsoft.com/office/officeart/2005/8/layout/venn1"/>
    <dgm:cxn modelId="{347ADBD0-76E0-4AB1-BC35-1867F4F81163}" type="presParOf" srcId="{4EEEBFFF-A0F8-42E7-B6B3-F8F874DF8ED9}" destId="{FD04E7C2-4EB5-4792-A4DA-C371261AFD8F}" srcOrd="4" destOrd="0" presId="urn:microsoft.com/office/officeart/2005/8/layout/venn1"/>
    <dgm:cxn modelId="{E676CD33-557F-426A-84E5-8079A4E0FD35}" type="presParOf" srcId="{4EEEBFFF-A0F8-42E7-B6B3-F8F874DF8ED9}" destId="{1F12254E-F227-43F2-A051-AAF8DDB0C7D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669B5-F457-48AE-95B9-144C316521A0}">
      <dsp:nvSpPr>
        <dsp:cNvPr id="0" name=""/>
        <dsp:cNvSpPr/>
      </dsp:nvSpPr>
      <dsp:spPr>
        <a:xfrm>
          <a:off x="1871175" y="76960"/>
          <a:ext cx="2522344" cy="236005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Доходы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15930 </a:t>
          </a:r>
          <a:r>
            <a:rPr lang="ru-RU" sz="2100" kern="1200" dirty="0" err="1" smtClean="0"/>
            <a:t>тыс.руб</a:t>
          </a:r>
          <a:endParaRPr lang="ru-RU" sz="2100" kern="1200" dirty="0"/>
        </a:p>
      </dsp:txBody>
      <dsp:txXfrm>
        <a:off x="2207488" y="489970"/>
        <a:ext cx="1849719" cy="1062024"/>
      </dsp:txXfrm>
    </dsp:sp>
    <dsp:sp modelId="{8969CC9B-F139-41E8-B6E4-77A6EF35D0BC}">
      <dsp:nvSpPr>
        <dsp:cNvPr id="0" name=""/>
        <dsp:cNvSpPr/>
      </dsp:nvSpPr>
      <dsp:spPr>
        <a:xfrm>
          <a:off x="3602652" y="1282648"/>
          <a:ext cx="2462673" cy="2462673"/>
        </a:xfrm>
        <a:prstGeom prst="ellipse">
          <a:avLst/>
        </a:prstGeom>
        <a:solidFill>
          <a:schemeClr val="accent4">
            <a:alpha val="50000"/>
            <a:hueOff val="-987791"/>
            <a:satOff val="11154"/>
            <a:lumOff val="598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Прочие  поступления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7614,0 </a:t>
          </a:r>
          <a:r>
            <a:rPr lang="ru-RU" sz="2100" kern="1200" dirty="0" err="1" smtClean="0"/>
            <a:t>тыс.руб</a:t>
          </a:r>
          <a:endParaRPr lang="ru-RU" sz="2100" kern="1200" dirty="0"/>
        </a:p>
      </dsp:txBody>
      <dsp:txXfrm>
        <a:off x="4355820" y="1918839"/>
        <a:ext cx="1477604" cy="1354470"/>
      </dsp:txXfrm>
    </dsp:sp>
    <dsp:sp modelId="{FD04E7C2-4EB5-4792-A4DA-C371261AFD8F}">
      <dsp:nvSpPr>
        <dsp:cNvPr id="0" name=""/>
        <dsp:cNvSpPr/>
      </dsp:nvSpPr>
      <dsp:spPr>
        <a:xfrm>
          <a:off x="951863" y="1641782"/>
          <a:ext cx="2462673" cy="2462673"/>
        </a:xfrm>
        <a:prstGeom prst="ellipse">
          <a:avLst/>
        </a:prstGeom>
        <a:solidFill>
          <a:schemeClr val="accent4">
            <a:alpha val="50000"/>
            <a:hueOff val="-1975582"/>
            <a:satOff val="22309"/>
            <a:lumOff val="1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Субвенции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116,8 </a:t>
          </a:r>
          <a:r>
            <a:rPr lang="ru-RU" sz="2100" kern="1200" dirty="0" err="1" smtClean="0"/>
            <a:t>тыс.руб</a:t>
          </a:r>
          <a:endParaRPr lang="ru-RU" sz="2100" kern="1200" dirty="0"/>
        </a:p>
      </dsp:txBody>
      <dsp:txXfrm>
        <a:off x="1183765" y="2277973"/>
        <a:ext cx="1477604" cy="1354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46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EF91C-20F7-4970-9039-50E9C7A4D1C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46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1" y="1180"/>
            <a:ext cx="9144000" cy="685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817581" y="332657"/>
            <a:ext cx="7175351" cy="648071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400" dirty="0" err="1" smtClean="0"/>
              <a:t>Ницинское</a:t>
            </a:r>
            <a:r>
              <a:rPr lang="ru-RU" sz="2400" dirty="0" smtClean="0"/>
              <a:t> сельское поселение </a:t>
            </a:r>
            <a:br>
              <a:rPr lang="ru-RU" sz="2400" dirty="0" smtClean="0"/>
            </a:br>
            <a:r>
              <a:rPr lang="ru-RU" sz="2400" dirty="0" err="1" smtClean="0"/>
              <a:t>Слободо</a:t>
            </a:r>
            <a:r>
              <a:rPr lang="ru-RU" sz="2400" dirty="0" smtClean="0"/>
              <a:t>-Туринский муниципальный район</a:t>
            </a:r>
            <a:endParaRPr lang="ru-RU" sz="2400" dirty="0"/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473795" y="1484785"/>
            <a:ext cx="5637010" cy="216024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3200" b="1" i="1" dirty="0" smtClean="0"/>
              <a:t>БЮДЖЕТ ДЛЯ ГРАЖДАН</a:t>
            </a:r>
          </a:p>
          <a:p>
            <a:pPr algn="ctr"/>
            <a:endParaRPr lang="ru-RU" sz="3200" b="1" i="1" dirty="0"/>
          </a:p>
          <a:p>
            <a:pPr algn="ctr"/>
            <a:r>
              <a:rPr lang="ru-RU" sz="2400" b="1" i="1" dirty="0" smtClean="0"/>
              <a:t>к Решению Думы </a:t>
            </a:r>
            <a:r>
              <a:rPr lang="ru-RU" sz="2400" b="1" i="1" dirty="0" err="1" smtClean="0"/>
              <a:t>Ницинского</a:t>
            </a:r>
            <a:r>
              <a:rPr lang="ru-RU" sz="2400" b="1" i="1" dirty="0" smtClean="0"/>
              <a:t> сельского поселения от 25 декабря 2017 года №36 «О бюджете </a:t>
            </a:r>
            <a:r>
              <a:rPr lang="ru-RU" sz="2400" b="1" i="1" dirty="0" err="1" smtClean="0"/>
              <a:t>Ницинского</a:t>
            </a:r>
            <a:r>
              <a:rPr lang="ru-RU" sz="2400" b="1" i="1" dirty="0" smtClean="0"/>
              <a:t>  сельского поселения на 2018 год и плановый период 2019 и 2020 годов 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23294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268761"/>
            <a:ext cx="9036495" cy="5460588"/>
          </a:xfrm>
        </p:spPr>
        <p:txBody>
          <a:bodyPr/>
          <a:lstStyle/>
          <a:p>
            <a:pPr marL="1207008" lvl="4" indent="0">
              <a:buNone/>
            </a:pPr>
            <a:endParaRPr lang="ru-RU" dirty="0"/>
          </a:p>
          <a:p>
            <a:pPr marL="1207008" lvl="4" indent="0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792088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ДОХОДЫ  МЕСТНОГО БЮДЖЕТА </a:t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НИЦИНСКОГО СЕЛЬСКОГО ПОСЕЛЕНИЯ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3528" y="1052736"/>
            <a:ext cx="2664296" cy="75608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309547" y="980728"/>
            <a:ext cx="2592288" cy="79208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Безвозмездные поступления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419872" y="1052736"/>
            <a:ext cx="2690002" cy="72008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2636913"/>
            <a:ext cx="2664296" cy="40324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-Налог на доходы   физических лиц;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акцизы по подакцизным товарам     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налог, взимаемый с налогоплательщиков, применяющих упрощенную систему налогообложения;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налог на имущество физических лиц;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</a:rPr>
              <a:t>земельный налог.</a:t>
            </a:r>
            <a:r>
              <a:rPr lang="ru-RU" dirty="0" smtClean="0">
                <a:solidFill>
                  <a:srgbClr val="00B0F0"/>
                </a:solidFill>
              </a:rPr>
              <a:t>  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-единый </a:t>
            </a:r>
            <a:r>
              <a:rPr lang="ru-RU" dirty="0" err="1" smtClean="0">
                <a:solidFill>
                  <a:schemeClr val="bg1"/>
                </a:solidFill>
              </a:rPr>
              <a:t>сельскохояйственный</a:t>
            </a:r>
            <a:r>
              <a:rPr lang="ru-RU" dirty="0" smtClean="0">
                <a:solidFill>
                  <a:schemeClr val="bg1"/>
                </a:solidFill>
              </a:rPr>
              <a:t> налог </a:t>
            </a:r>
            <a:r>
              <a:rPr lang="ru-RU" dirty="0" smtClean="0">
                <a:solidFill>
                  <a:srgbClr val="00B0F0"/>
                </a:solidFill>
              </a:rPr>
              <a:t>          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89386" y="2636913"/>
            <a:ext cx="2620488" cy="2952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- Доходы от использования имущества, находящегося в государственной и муниципальной собственности;                   - штрафы, санкции, возмещение ущерба.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53563" y="2636913"/>
            <a:ext cx="2448272" cy="25922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- Поступления от других бюджетов (межбюджетные трансферты) организаций, граждан (кроме налоговых и неналоговых доходов)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1413360" y="1815615"/>
            <a:ext cx="484632" cy="677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557314" y="1772816"/>
            <a:ext cx="484632" cy="7559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379122" y="1730512"/>
            <a:ext cx="484632" cy="7982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78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639075"/>
              </p:ext>
            </p:extLst>
          </p:nvPr>
        </p:nvGraphicFramePr>
        <p:xfrm>
          <a:off x="323528" y="620688"/>
          <a:ext cx="8532440" cy="5905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936"/>
                <a:gridCol w="1008112"/>
                <a:gridCol w="1080120"/>
                <a:gridCol w="1080120"/>
                <a:gridCol w="1368152"/>
              </a:tblGrid>
              <a:tr h="247245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УТВЕРЖДЕНО, всего тыс. руб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г. факт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г. 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г. 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г. 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Налоговые и неналоговые доходы всего : 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2298,0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2212,0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2327,0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2380,0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Налог на доходы физических лиц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361,3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476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589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539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81982">
                <a:tc>
                  <a:txBody>
                    <a:bodyPr/>
                    <a:lstStyle/>
                    <a:p>
                      <a:r>
                        <a:rPr lang="ru-RU" sz="1200" b="1" i="0" u="none" strike="noStrike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Акцизы по подакцизным товарам (продукции производимым на территории РФ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1058,5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1023,0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1023,0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1023,0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76718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Налог, взимаемый с налогоплательщиков, выбравших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в качестве объекта налогообложения доходы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8,8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smtClean="0">
                          <a:solidFill>
                            <a:srgbClr val="7030A0"/>
                          </a:solidFill>
                        </a:rPr>
                        <a:t>5,0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Налог на имущество физических лиц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171,4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137,0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139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142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Земельный налог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672,5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561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561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561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76621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6,0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6,0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6,0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5296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Единый сельскохозяйственный налог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3,9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Безвозмездные поступления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16578,2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23660,8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16779,8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16831.2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529648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  <a:latin typeface="Arial Black" panose="020B0A04020102020204" pitchFamily="34" charset="0"/>
                        </a:rPr>
                        <a:t>ИТОГО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  <a:latin typeface="Arial Black" panose="020B0A04020102020204" pitchFamily="34" charset="0"/>
                        </a:rPr>
                        <a:t> ДОХОДОВ</a:t>
                      </a:r>
                      <a:endParaRPr lang="ru-RU" sz="1400" b="1" dirty="0">
                        <a:solidFill>
                          <a:srgbClr val="7030A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18876,2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25872,8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19106,8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7030A0"/>
                          </a:solidFill>
                        </a:rPr>
                        <a:t>19111,2</a:t>
                      </a:r>
                      <a:endParaRPr lang="ru-RU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560840" cy="432048"/>
          </a:xfrm>
          <a:solidFill>
            <a:schemeClr val="accent3"/>
          </a:solidFill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</a:rPr>
              <a:t>ОСНОВНЫЕ ДОХОДНЫЕ ИСТОЧНИКИ БЮДЖЕТА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720080"/>
          </a:xfrm>
        </p:spPr>
        <p:txBody>
          <a:bodyPr/>
          <a:lstStyle/>
          <a:p>
            <a:pPr lvl="1" algn="ctr"/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Межбюджетные трансферты на 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2018 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год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36999" y="1099592"/>
            <a:ext cx="7714949" cy="914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ОБЩИЙ ОБЪЕМ БЕЗВОЗМЕЗДНЫХ ПОСТУПЛЕНИЙ –                            25872,8 ТЫС. РУБ.</a:t>
            </a:r>
            <a:endParaRPr lang="ru-RU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98552890"/>
              </p:ext>
            </p:extLst>
          </p:nvPr>
        </p:nvGraphicFramePr>
        <p:xfrm>
          <a:off x="1187624" y="2204864"/>
          <a:ext cx="626469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094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7"/>
            <a:ext cx="6512511" cy="1703677"/>
          </a:xfrm>
        </p:spPr>
        <p:txBody>
          <a:bodyPr/>
          <a:lstStyle/>
          <a:p>
            <a:pPr marL="0" indent="0" algn="ctr">
              <a:buNone/>
            </a:pP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 ВЫГЛЯДИТ БЮДЖЕТ В РАЗРЕЗЕ МУНИЦИПАЛЬНОЙ ПРОГРАММЫ  СОЦИАЛЬНО-ЭКОНОМИЧЕСКОГО РАЗВИТИЯ НИЦИНСКОГО СЕЛЬСКОГО ПОСЕЛЕНИЯ НА 2014-2020 годы</a:t>
            </a:r>
            <a:endParaRPr lang="ru-RU" sz="14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72" y="2968614"/>
            <a:ext cx="3898750" cy="129614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НЕПРОГРАМНЫЕ НАПРАВЛЕНИЯ ДЕЯТЕЛЬНОСТИ</a:t>
            </a:r>
          </a:p>
          <a:p>
            <a:pPr algn="ctr"/>
            <a:r>
              <a:rPr lang="ru-RU" dirty="0" smtClean="0"/>
              <a:t>2028,5тыс. рублей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48064" y="2968614"/>
            <a:ext cx="3744416" cy="117308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ПРОГРАМННЫЕ НАПРАВЛЕНИЯ ДЕЯТЕЛЬНОСТИ</a:t>
            </a:r>
          </a:p>
          <a:p>
            <a:pPr algn="ctr"/>
            <a:r>
              <a:rPr lang="ru-RU" dirty="0" smtClean="0"/>
              <a:t>23844,3тыс. рублей</a:t>
            </a:r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 rot="2352654">
            <a:off x="2341907" y="1376087"/>
            <a:ext cx="484632" cy="1335690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18929691">
            <a:off x="6093124" y="1378990"/>
            <a:ext cx="484632" cy="1251106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7047479"/>
              </p:ext>
            </p:extLst>
          </p:nvPr>
        </p:nvGraphicFramePr>
        <p:xfrm>
          <a:off x="323528" y="620688"/>
          <a:ext cx="8532440" cy="6739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936104"/>
                <a:gridCol w="1080120"/>
                <a:gridCol w="1008112"/>
                <a:gridCol w="1259632"/>
              </a:tblGrid>
              <a:tr h="247245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Наименование подпрограммы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всего тыс. руб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1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г. факт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г. 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г. 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г. </a:t>
                      </a:r>
                    </a:p>
                    <a:p>
                      <a:pPr algn="ctr"/>
                      <a:r>
                        <a:rPr lang="ru-RU" sz="1400" dirty="0" smtClean="0"/>
                        <a:t>план</a:t>
                      </a:r>
                      <a:endParaRPr lang="ru-R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1   «Обеспечение общественной безопасности на территории    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Ницинского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сельского поселения»</a:t>
                      </a:r>
                      <a:endParaRPr lang="ru-RU" sz="11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905,0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900,2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901,4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905,6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2   "Развитие имущественного комплекса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Ницинского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сельского поселения, в том числе обеспечение государственной регистрации права собственности"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189,2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334,4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334,4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334,4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8198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3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транспорта и дорожного хозяйства в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Ницинском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сельском поселении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1106,0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1176,0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1000,0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76718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4 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 жилищно-коммунального хозяйства и повышение энергетической эффективности в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Ницинском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сельском поселении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2954,7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4719,0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3479,9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3000,2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5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культуры в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Ницинском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сельском поселении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8197,0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12517,0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7096,0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7096,0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6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Поддержка и развитие малого и среднего предпринимательства на территории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Ницинского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сельского поселения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917329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7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физической культуры , спорта и молодежной политики                                                 в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Ницинском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сельском поселении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91,5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529648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8 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Социальная поддержка и социальное обслуживание населения                                    </a:t>
                      </a:r>
                      <a:r>
                        <a:rPr lang="ru-RU" sz="1100" b="1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Ницинского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сельского  поселения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97533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Подпрограмма 9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Обеспечение условий реализации мероприятий по программе                                              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Социально-экономическое развитие на 2014-2020 годы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3958,1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4104,7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4159,1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4159,1</a:t>
                      </a:r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5296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97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636912"/>
            <a:ext cx="7992888" cy="38884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45720" indent="0" algn="ctr">
              <a:buNone/>
            </a:pPr>
            <a:endParaRPr lang="ru-RU" sz="4000" i="1" dirty="0" smtClean="0"/>
          </a:p>
          <a:p>
            <a:pPr marL="45720" indent="0" algn="ctr">
              <a:buNone/>
            </a:pPr>
            <a:r>
              <a:rPr lang="ru-RU" sz="4000" i="1" dirty="0" smtClean="0"/>
              <a:t>Спасибо </a:t>
            </a:r>
            <a:r>
              <a:rPr lang="ru-RU" sz="4000" i="1" dirty="0"/>
              <a:t>за </a:t>
            </a:r>
            <a:r>
              <a:rPr lang="ru-RU" sz="4000" i="1" dirty="0" smtClean="0"/>
              <a:t>внимание!</a:t>
            </a:r>
          </a:p>
          <a:p>
            <a:pPr marL="45720" indent="0">
              <a:buNone/>
            </a:pPr>
            <a:endParaRPr lang="ru-RU" sz="2000" i="1" dirty="0" smtClean="0"/>
          </a:p>
          <a:p>
            <a:pPr marL="45720" indent="0">
              <a:buNone/>
            </a:pPr>
            <a:endParaRPr lang="ru-RU" sz="2000" i="1" dirty="0"/>
          </a:p>
          <a:p>
            <a:pPr marL="45720" indent="0" algn="ctr">
              <a:buNone/>
            </a:pPr>
            <a:r>
              <a:rPr lang="ru-RU" sz="2000" i="1" dirty="0" smtClean="0"/>
              <a:t>Разработчик презентации «Бюджет для граждан»</a:t>
            </a:r>
          </a:p>
          <a:p>
            <a:pPr marL="45720" indent="0" algn="ctr">
              <a:buNone/>
            </a:pPr>
            <a:r>
              <a:rPr lang="ru-RU" sz="2000" i="1" dirty="0" smtClean="0"/>
              <a:t>Администрация </a:t>
            </a:r>
            <a:r>
              <a:rPr lang="ru-RU" sz="2000" i="1" dirty="0" err="1"/>
              <a:t>Ницинского</a:t>
            </a:r>
            <a:r>
              <a:rPr lang="ru-RU" sz="2000" i="1" dirty="0"/>
              <a:t> сельского поселения </a:t>
            </a:r>
            <a:r>
              <a:rPr lang="ru-RU" sz="2000" i="1" dirty="0" err="1" smtClean="0"/>
              <a:t>Слободо</a:t>
            </a:r>
            <a:r>
              <a:rPr lang="ru-RU" sz="2000" i="1" dirty="0" smtClean="0"/>
              <a:t>-Туринского </a:t>
            </a:r>
            <a:r>
              <a:rPr lang="ru-RU" sz="2000" i="1" dirty="0"/>
              <a:t>муниципального </a:t>
            </a:r>
            <a:r>
              <a:rPr lang="ru-RU" sz="2000" i="1" dirty="0" smtClean="0"/>
              <a:t>района</a:t>
            </a:r>
          </a:p>
          <a:p>
            <a:pPr marL="45720" indent="0" algn="ctr">
              <a:buNone/>
            </a:pPr>
            <a:endParaRPr lang="ru-RU" sz="2000" i="1" dirty="0"/>
          </a:p>
          <a:p>
            <a:pPr marL="45720" indent="0" algn="ctr">
              <a:buNone/>
            </a:pPr>
            <a:endParaRPr lang="ru-RU" sz="2000" i="1" dirty="0" smtClean="0"/>
          </a:p>
          <a:p>
            <a:pPr marL="45720" indent="0">
              <a:buNone/>
            </a:pPr>
            <a:r>
              <a:rPr lang="ru-RU" sz="2000" dirty="0" smtClean="0"/>
              <a:t>Наш адрес: 623944,  Свердловская область ,</a:t>
            </a:r>
            <a:r>
              <a:rPr lang="ru-RU" sz="2000" dirty="0" err="1" smtClean="0"/>
              <a:t>Слободо</a:t>
            </a:r>
            <a:r>
              <a:rPr lang="ru-RU" sz="2000" dirty="0" smtClean="0"/>
              <a:t>-Туринский </a:t>
            </a:r>
            <a:r>
              <a:rPr lang="ru-RU" sz="2000" dirty="0" err="1" smtClean="0"/>
              <a:t>район,с</a:t>
            </a:r>
            <a:r>
              <a:rPr lang="ru-RU" sz="2000" dirty="0" smtClean="0"/>
              <a:t>. </a:t>
            </a:r>
            <a:r>
              <a:rPr lang="ru-RU" sz="2000" dirty="0" err="1" smtClean="0"/>
              <a:t>Ницинское</a:t>
            </a:r>
            <a:r>
              <a:rPr lang="ru-RU" sz="2000" dirty="0" smtClean="0"/>
              <a:t>, </a:t>
            </a:r>
            <a:r>
              <a:rPr lang="ru-RU" sz="2000" dirty="0" err="1" smtClean="0"/>
              <a:t>ул.Советская</a:t>
            </a:r>
            <a:r>
              <a:rPr lang="ru-RU" sz="2000" dirty="0" smtClean="0"/>
              <a:t>, д.35</a:t>
            </a:r>
          </a:p>
          <a:p>
            <a:pPr marL="45720" indent="0">
              <a:buNone/>
            </a:pPr>
            <a:r>
              <a:rPr lang="ru-RU" sz="2000" dirty="0" smtClean="0"/>
              <a:t>Телефон</a:t>
            </a:r>
            <a:r>
              <a:rPr lang="ru-RU" sz="2000" dirty="0"/>
              <a:t>: (34361) 26-1-69, Факс: (34361) 26-1-69</a:t>
            </a:r>
          </a:p>
          <a:p>
            <a:pPr marL="45720" indent="0">
              <a:buNone/>
            </a:pPr>
            <a:r>
              <a:rPr lang="en-US" sz="2000" dirty="0"/>
              <a:t>E-mail: nizpos@mail.ru</a:t>
            </a:r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2589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2996952"/>
            <a:ext cx="8784976" cy="3744416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endParaRPr lang="ru-RU" sz="1800" b="1" dirty="0" smtClean="0"/>
          </a:p>
          <a:p>
            <a:pPr marL="45720" indent="0" algn="just">
              <a:buNone/>
            </a:pPr>
            <a:r>
              <a:rPr lang="ru-RU" sz="1800" b="1" dirty="0" smtClean="0"/>
              <a:t>                                      </a:t>
            </a:r>
          </a:p>
          <a:p>
            <a:pPr marL="45720" indent="0" algn="just">
              <a:buNone/>
            </a:pPr>
            <a:r>
              <a:rPr lang="ru-RU" sz="1800" b="1" dirty="0" smtClean="0"/>
              <a:t>Граждане – и как налогоплательщики, и как потребители общественных благ должны быть уверены в том, что передаваемые ими в распоряжение муниципальные средства используются прозрачно и эффективно, приносят конкретные результаты как  для общества в целом, так и для каждой семьи, для каждого человека в отдельности</a:t>
            </a:r>
            <a:endParaRPr lang="ru-RU" sz="1800" b="1" dirty="0"/>
          </a:p>
          <a:p>
            <a:pPr marL="45720" indent="0" algn="just">
              <a:buNone/>
            </a:pPr>
            <a:r>
              <a:rPr lang="ru-RU" sz="1800" b="1" dirty="0" smtClean="0"/>
              <a:t>Представленная </a:t>
            </a:r>
            <a:r>
              <a:rPr lang="ru-RU" sz="1800" b="1" dirty="0"/>
              <a:t>информация предназначена для широкого круга пользователей и будет интересна и полезна как педагогам, молодым семьям, так и другим категориям населения, так как местный бюджет затрагивает интересы каждого жителя поселения. Мы постарались в доступной и понятной форме для граждан, показать основные показатели местного бюджета. </a:t>
            </a:r>
            <a:endParaRPr lang="ru-RU" sz="1800" b="1" dirty="0" smtClean="0"/>
          </a:p>
          <a:p>
            <a:pPr marL="45720" indent="0" algn="just">
              <a:buNone/>
            </a:pPr>
            <a:r>
              <a:rPr lang="ru-RU" sz="1800" b="1" dirty="0" smtClean="0"/>
              <a:t>«</a:t>
            </a:r>
            <a:r>
              <a:rPr lang="ru-RU" sz="1800" b="1" dirty="0"/>
              <a:t>Бюджет для граждан» нацелен на получение обратной связи от граждан, которым интересны современные проблемы муниципальных финансов  </a:t>
            </a:r>
            <a:r>
              <a:rPr lang="ru-RU" sz="1800" b="1" dirty="0" err="1" smtClean="0"/>
              <a:t>Ницинском</a:t>
            </a:r>
            <a:r>
              <a:rPr lang="ru-RU" sz="1800" b="1" dirty="0" smtClean="0"/>
              <a:t> сельском поселении</a:t>
            </a:r>
            <a:endParaRPr lang="ru-RU" sz="1800" b="1" dirty="0"/>
          </a:p>
          <a:p>
            <a:pPr algn="just"/>
            <a:endParaRPr lang="ru-RU" sz="1800" b="1" dirty="0" smtClean="0"/>
          </a:p>
          <a:p>
            <a:pPr marL="45720" indent="0" algn="just">
              <a:buNone/>
            </a:pPr>
            <a:r>
              <a:rPr lang="ru-RU" sz="1800" b="1" i="1" dirty="0" smtClean="0"/>
              <a:t>Глава </a:t>
            </a:r>
            <a:r>
              <a:rPr lang="ru-RU" sz="1800" b="1" i="1" dirty="0"/>
              <a:t>администрации </a:t>
            </a:r>
            <a:r>
              <a:rPr lang="ru-RU" sz="1800" b="1" i="1" dirty="0" err="1"/>
              <a:t>Ницинского</a:t>
            </a:r>
            <a:r>
              <a:rPr lang="ru-RU" sz="1800" b="1" i="1" dirty="0"/>
              <a:t> сельского </a:t>
            </a:r>
            <a:r>
              <a:rPr lang="ru-RU" sz="1800" b="1" i="1" dirty="0" smtClean="0"/>
              <a:t>поселения  </a:t>
            </a:r>
            <a:r>
              <a:rPr lang="ru-RU" sz="1800" b="1" i="1" dirty="0" err="1" smtClean="0"/>
              <a:t>Т.А.Кузеванова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8405" y="332656"/>
            <a:ext cx="8032067" cy="761510"/>
          </a:xfrm>
        </p:spPr>
        <p:txBody>
          <a:bodyPr>
            <a:normAutofit fontScale="90000"/>
          </a:bodyPr>
          <a:lstStyle/>
          <a:p>
            <a:pPr lvl="1" algn="ctr"/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>Уважаемые жители </a:t>
            </a:r>
            <a:r>
              <a:rPr lang="ru-RU" sz="2000" b="1" i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Ницинского</a:t>
            </a:r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> сельского </a:t>
            </a:r>
            <a:r>
              <a:rPr lang="ru-RU" sz="2000" b="1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поселения!</a:t>
            </a:r>
            <a:br>
              <a:rPr lang="ru-RU" sz="2000" b="1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/>
            </a:r>
            <a:b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</a:br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>«Бюджет для граждан» познакомит вас с положениями основного финансового документа </a:t>
            </a:r>
            <a:r>
              <a:rPr lang="ru-RU" sz="2000" b="1" i="1" dirty="0" err="1">
                <a:solidFill>
                  <a:srgbClr val="7030A0"/>
                </a:solidFill>
                <a:latin typeface="Arial Black" panose="020B0A04020102020204" pitchFamily="34" charset="0"/>
              </a:rPr>
              <a:t>Ницинского</a:t>
            </a:r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> сельского </a:t>
            </a:r>
            <a:r>
              <a:rPr lang="ru-RU" sz="2000" b="1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поселения </a:t>
            </a:r>
            <a:r>
              <a:rPr lang="ru-RU" sz="2000" b="1" i="1" dirty="0">
                <a:solidFill>
                  <a:srgbClr val="7030A0"/>
                </a:solidFill>
                <a:latin typeface="Arial Black" panose="020B0A04020102020204" pitchFamily="34" charset="0"/>
              </a:rPr>
              <a:t>– местного бюджета на 2018 год и плановый период 2019 и 2020 годы.</a:t>
            </a:r>
          </a:p>
        </p:txBody>
      </p:sp>
    </p:spTree>
    <p:extLst>
      <p:ext uri="{BB962C8B-B14F-4D97-AF65-F5344CB8AC3E}">
        <p14:creationId xmlns:p14="http://schemas.microsoft.com/office/powerpoint/2010/main" val="336180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40060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600" b="1" dirty="0" err="1" smtClean="0"/>
              <a:t>Ницинское</a:t>
            </a:r>
            <a:r>
              <a:rPr lang="ru-RU" sz="1600" b="1" dirty="0" smtClean="0"/>
              <a:t> </a:t>
            </a:r>
            <a:r>
              <a:rPr lang="ru-RU" sz="1600" b="1" dirty="0"/>
              <a:t>сельское поселение  располагается в </a:t>
            </a:r>
            <a:r>
              <a:rPr lang="ru-RU" sz="1600" b="1" dirty="0" err="1"/>
              <a:t>Тавдино</a:t>
            </a:r>
            <a:r>
              <a:rPr lang="ru-RU" sz="1600" b="1" dirty="0"/>
              <a:t>-Туринской провинции Западно-Сибирской равнины, расстояние до областного центра города Екатеринбурга 320 километров. Общая площадь земель поселения  32451га. Существенную долю в производстве товаров и услуг занимает сельское хозяйство и торговля. В составе поселения 4 населенных пункта: </a:t>
            </a:r>
            <a:r>
              <a:rPr lang="ru-RU" sz="1600" b="1" dirty="0" err="1" smtClean="0"/>
              <a:t>с.Ницинское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с.Бобровское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п.Звезда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д.Юрты</a:t>
            </a:r>
            <a:r>
              <a:rPr lang="ru-RU" sz="1600" b="1" dirty="0" smtClean="0"/>
              <a:t>.</a:t>
            </a:r>
          </a:p>
          <a:p>
            <a:pPr marL="45720" indent="0" algn="just">
              <a:buNone/>
            </a:pPr>
            <a:endParaRPr lang="ru-RU" sz="1600" b="1" dirty="0"/>
          </a:p>
          <a:p>
            <a:pPr marL="45720" indent="0" algn="just">
              <a:buNone/>
            </a:pPr>
            <a:r>
              <a:rPr lang="ru-RU" sz="1600" b="1" dirty="0"/>
              <a:t>На основании Федерального закона от 06.10.2003 N 131-ФЗ « Об общих принципах организации местного самоуправления в Российской Федерации». </a:t>
            </a:r>
            <a:endParaRPr lang="ru-RU" sz="1600" b="1" dirty="0" smtClean="0"/>
          </a:p>
          <a:p>
            <a:pPr marL="45720" indent="0" algn="just">
              <a:buNone/>
            </a:pPr>
            <a:endParaRPr lang="ru-RU" sz="1600" b="1" dirty="0"/>
          </a:p>
          <a:p>
            <a:pPr marL="45720" indent="0" algn="just">
              <a:buNone/>
            </a:pPr>
            <a:r>
              <a:rPr lang="ru-RU" sz="1600" b="1" dirty="0"/>
              <a:t>В соответствии с Областным законом Свердловской области от 25.10.2004 N 149-ОЗ «Об установлении границ вновь образованных муниципальных образований, входящих в состав муниципального образования </a:t>
            </a:r>
            <a:r>
              <a:rPr lang="ru-RU" sz="1600" b="1" dirty="0" err="1"/>
              <a:t>Слободо</a:t>
            </a:r>
            <a:r>
              <a:rPr lang="ru-RU" sz="1600" b="1" dirty="0"/>
              <a:t>-Туринский район, и наделении их статусом сельского поселения» в 2005 году образованы четыре муниципальных образования, входящих в состав муниципального образования </a:t>
            </a:r>
            <a:r>
              <a:rPr lang="ru-RU" sz="1600" b="1" dirty="0" err="1"/>
              <a:t>Слободо</a:t>
            </a:r>
            <a:r>
              <a:rPr lang="ru-RU" sz="1600" b="1" dirty="0"/>
              <a:t>-Туринский муниципальный район, которые с 1 января 2006 года наделены статусом сельского поселения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720080"/>
          </a:xfrm>
        </p:spPr>
        <p:txBody>
          <a:bodyPr/>
          <a:lstStyle/>
          <a:p>
            <a:pPr lvl="1" algn="ctr"/>
            <a:r>
              <a:rPr lang="ru-RU" b="1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АДМИНИСТРАТИВНО-ТЕРРИТОРИАЛЬНОГО ДЕЛЕНИЕ МУНИЦИПАЛЬНОГО ОБРАЗОВАНИЯ</a:t>
            </a:r>
            <a:endParaRPr lang="ru-RU" b="1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4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ru-RU" sz="2400" b="1" dirty="0"/>
              <a:t>Основные </a:t>
            </a:r>
            <a:r>
              <a:rPr lang="ru-RU" sz="2400" b="1" dirty="0" smtClean="0"/>
              <a:t>понятия:</a:t>
            </a:r>
          </a:p>
          <a:p>
            <a:pPr marL="45720" indent="0">
              <a:buNone/>
            </a:pPr>
            <a:r>
              <a:rPr lang="ru-RU" sz="2400" b="1" dirty="0"/>
              <a:t>Бюдже</a:t>
            </a:r>
            <a:r>
              <a:rPr lang="ru-RU" sz="2400" dirty="0"/>
              <a:t>т  – форма образования и расходования денежных средств, предназначенных для финансового обеспечения задач и функций </a:t>
            </a:r>
            <a:r>
              <a:rPr lang="ru-RU" sz="2400" dirty="0" smtClean="0"/>
              <a:t>поселения.</a:t>
            </a:r>
          </a:p>
          <a:p>
            <a:pPr marL="45720" indent="0">
              <a:buNone/>
            </a:pPr>
            <a:r>
              <a:rPr lang="ru-RU" sz="2400" b="1" dirty="0"/>
              <a:t>Доходы бюджета  </a:t>
            </a:r>
            <a:r>
              <a:rPr lang="ru-RU" sz="2400" dirty="0"/>
              <a:t>– поступающие в бюджет денежные средства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r>
              <a:rPr lang="ru-RU" sz="2400" b="1" dirty="0"/>
              <a:t>Расходы бюджета</a:t>
            </a:r>
            <a:r>
              <a:rPr lang="ru-RU" sz="2400" dirty="0"/>
              <a:t>– выплачиваемые из бюджета денежные средства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r>
              <a:rPr lang="ru-RU" sz="2400" b="1" dirty="0"/>
              <a:t>Дефицит бюдже</a:t>
            </a:r>
            <a:r>
              <a:rPr lang="ru-RU" sz="2400" dirty="0"/>
              <a:t>та – превышение расходов бюджета над доходами. Профицит бюджета – превышение доходов над его расходами. Муниципальный долг – сумма </a:t>
            </a:r>
            <a:r>
              <a:rPr lang="ru-RU" sz="2400" dirty="0" smtClean="0"/>
              <a:t>задолженности поселения внешним </a:t>
            </a:r>
            <a:r>
              <a:rPr lang="ru-RU" sz="2400" dirty="0"/>
              <a:t>и внутренним кредиторам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r>
              <a:rPr lang="ru-RU" sz="2400" b="1" dirty="0"/>
              <a:t>Межбюджетные трансфер</a:t>
            </a:r>
            <a:r>
              <a:rPr lang="ru-RU" sz="2400" dirty="0"/>
              <a:t>ты – денежные средства, направляемые из одного уровня бюджетной системы в другой</a:t>
            </a:r>
            <a:r>
              <a:rPr lang="ru-RU" sz="2400" dirty="0" smtClean="0"/>
              <a:t>.</a:t>
            </a:r>
          </a:p>
          <a:p>
            <a:pPr marL="45720" indent="0">
              <a:buNone/>
            </a:pPr>
            <a:r>
              <a:rPr lang="ru-RU" sz="2400" b="1" dirty="0"/>
              <a:t>Муниципальная программа</a:t>
            </a:r>
            <a:r>
              <a:rPr lang="ru-RU" sz="2400" dirty="0"/>
              <a:t> – формирование и исполнение бюджета по расходам на основе ведомственных, базовых, (отраслевых) перечней услуг.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3562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731520"/>
            <a:ext cx="6400800" cy="897280"/>
          </a:xfrm>
        </p:spPr>
        <p:txBody>
          <a:bodyPr/>
          <a:lstStyle/>
          <a:p>
            <a:pPr marL="365760" lvl="1" indent="0" algn="ctr">
              <a:buNone/>
            </a:pPr>
            <a:r>
              <a:rPr lang="ru-RU" b="1" dirty="0"/>
              <a:t>Этапы составления и утверждения бюджета поселения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94496"/>
            <a:ext cx="1622012" cy="78237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Составление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проекта бюджет</a:t>
            </a:r>
            <a:r>
              <a:rPr lang="ru-RU" sz="1200" dirty="0">
                <a:solidFill>
                  <a:schemeClr val="bg1"/>
                </a:solidFill>
              </a:rPr>
              <a:t>а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2017548" y="164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46314" y="1494496"/>
            <a:ext cx="5436795" cy="782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00" dirty="0" smtClean="0"/>
              <a:t> </a:t>
            </a:r>
            <a:r>
              <a:rPr lang="ru-RU" sz="1100" dirty="0">
                <a:solidFill>
                  <a:schemeClr val="tx1"/>
                </a:solidFill>
              </a:rPr>
              <a:t>Работа по составлению проекта бюджета 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начинается за 6 месяцев до начала</a:t>
            </a:r>
          </a:p>
          <a:p>
            <a:r>
              <a:rPr lang="ru-RU" sz="1100" dirty="0">
                <a:solidFill>
                  <a:schemeClr val="tx1"/>
                </a:solidFill>
              </a:rPr>
              <a:t>очередного финансового года. Администрация </a:t>
            </a:r>
            <a:r>
              <a:rPr lang="ru-RU" sz="1100" dirty="0" smtClean="0">
                <a:solidFill>
                  <a:schemeClr val="tx1"/>
                </a:solidFill>
              </a:rPr>
              <a:t>поселения утверждает </a:t>
            </a:r>
            <a:r>
              <a:rPr lang="ru-RU" sz="1100" dirty="0">
                <a:solidFill>
                  <a:schemeClr val="tx1"/>
                </a:solidFill>
              </a:rPr>
              <a:t>перечень</a:t>
            </a:r>
          </a:p>
          <a:p>
            <a:r>
              <a:rPr lang="ru-RU" sz="1100" dirty="0">
                <a:solidFill>
                  <a:schemeClr val="tx1"/>
                </a:solidFill>
              </a:rPr>
              <a:t>мероприятий по разработке проекта бюджета, определяет ответственных</a:t>
            </a:r>
          </a:p>
          <a:p>
            <a:r>
              <a:rPr lang="ru-RU" sz="1100" dirty="0">
                <a:solidFill>
                  <a:schemeClr val="tx1"/>
                </a:solidFill>
              </a:rPr>
              <a:t>исполнителей и сроки исполнения.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4901" y="2564904"/>
            <a:ext cx="1602543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Рассмотрение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проекта бюдже</a:t>
            </a:r>
            <a:r>
              <a:rPr lang="ru-RU" sz="1200" dirty="0"/>
              <a:t>та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1977444" y="2724374"/>
            <a:ext cx="971417" cy="498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05786" y="2363930"/>
            <a:ext cx="5436794" cy="1717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>
                <a:solidFill>
                  <a:schemeClr val="tx1"/>
                </a:solidFill>
              </a:rPr>
              <a:t>Сформированный проект бюджета  </a:t>
            </a:r>
            <a:r>
              <a:rPr lang="ru-RU" sz="1050" dirty="0" smtClean="0">
                <a:solidFill>
                  <a:schemeClr val="tx1"/>
                </a:solidFill>
              </a:rPr>
              <a:t>поселения Глава </a:t>
            </a:r>
            <a:r>
              <a:rPr lang="ru-RU" sz="1050" dirty="0">
                <a:solidFill>
                  <a:schemeClr val="tx1"/>
                </a:solidFill>
              </a:rPr>
              <a:t>вносит на рассмотрение Думы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не </a:t>
            </a:r>
            <a:r>
              <a:rPr lang="ru-RU" sz="1050" dirty="0">
                <a:solidFill>
                  <a:schemeClr val="tx1"/>
                </a:solidFill>
              </a:rPr>
              <a:t>позднее 15 ноября текущего года.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В Думе </a:t>
            </a:r>
            <a:r>
              <a:rPr lang="ru-RU" sz="1050" dirty="0">
                <a:solidFill>
                  <a:schemeClr val="tx1"/>
                </a:solidFill>
              </a:rPr>
              <a:t>проект бюджета рассматривается </a:t>
            </a:r>
            <a:r>
              <a:rPr lang="ru-RU" sz="1050" dirty="0" smtClean="0">
                <a:solidFill>
                  <a:schemeClr val="tx1"/>
                </a:solidFill>
              </a:rPr>
              <a:t>комиссиями Думы</a:t>
            </a:r>
            <a:r>
              <a:rPr lang="ru-RU" sz="1050" dirty="0">
                <a:solidFill>
                  <a:schemeClr val="tx1"/>
                </a:solidFill>
              </a:rPr>
              <a:t>.</a:t>
            </a:r>
          </a:p>
          <a:p>
            <a:r>
              <a:rPr lang="ru-RU" sz="1050" dirty="0" smtClean="0">
                <a:solidFill>
                  <a:schemeClr val="tx1"/>
                </a:solidFill>
              </a:rPr>
              <a:t> </a:t>
            </a:r>
            <a:r>
              <a:rPr lang="ru-RU" sz="1050" dirty="0">
                <a:solidFill>
                  <a:schemeClr val="tx1"/>
                </a:solidFill>
              </a:rPr>
              <a:t>По проекту бюджета проводятся публичные слушания. Для этого проект бюджета</a:t>
            </a:r>
          </a:p>
          <a:p>
            <a:r>
              <a:rPr lang="ru-RU" sz="1050" dirty="0">
                <a:solidFill>
                  <a:schemeClr val="tx1"/>
                </a:solidFill>
              </a:rPr>
              <a:t>размещается на официальном </a:t>
            </a:r>
            <a:r>
              <a:rPr lang="ru-RU" sz="1050" dirty="0" smtClean="0">
                <a:solidFill>
                  <a:schemeClr val="tx1"/>
                </a:solidFill>
              </a:rPr>
              <a:t>сайте </a:t>
            </a:r>
            <a:r>
              <a:rPr lang="ru-RU" sz="1050" dirty="0" err="1" smtClean="0">
                <a:solidFill>
                  <a:schemeClr val="tx1"/>
                </a:solidFill>
              </a:rPr>
              <a:t>Ницинского</a:t>
            </a:r>
            <a:r>
              <a:rPr lang="ru-RU" sz="1050" dirty="0" smtClean="0">
                <a:solidFill>
                  <a:schemeClr val="tx1"/>
                </a:solidFill>
              </a:rPr>
              <a:t> сельского поселения   </a:t>
            </a:r>
            <a:r>
              <a:rPr lang="ru-RU" sz="1050" dirty="0">
                <a:solidFill>
                  <a:schemeClr val="tx1"/>
                </a:solidFill>
              </a:rPr>
              <a:t>в</a:t>
            </a:r>
          </a:p>
          <a:p>
            <a:r>
              <a:rPr lang="ru-RU" sz="1050" dirty="0">
                <a:solidFill>
                  <a:schemeClr val="tx1"/>
                </a:solidFill>
              </a:rPr>
              <a:t>сети Интернет и в  </a:t>
            </a:r>
            <a:r>
              <a:rPr lang="ru-RU" sz="1050" dirty="0" smtClean="0">
                <a:solidFill>
                  <a:schemeClr val="tx1"/>
                </a:solidFill>
              </a:rPr>
              <a:t>Информационном вестнике. </a:t>
            </a:r>
            <a:r>
              <a:rPr lang="ru-RU" sz="1050" dirty="0">
                <a:solidFill>
                  <a:schemeClr val="tx1"/>
                </a:solidFill>
              </a:rPr>
              <a:t>В слушаниях участвуют граждане,</a:t>
            </a:r>
          </a:p>
          <a:p>
            <a:r>
              <a:rPr lang="ru-RU" sz="1050" dirty="0">
                <a:solidFill>
                  <a:schemeClr val="tx1"/>
                </a:solidFill>
              </a:rPr>
              <a:t>проживающие в  </a:t>
            </a:r>
            <a:r>
              <a:rPr lang="ru-RU" sz="1050" dirty="0" err="1" smtClean="0">
                <a:solidFill>
                  <a:schemeClr val="tx1"/>
                </a:solidFill>
              </a:rPr>
              <a:t>Ницинском</a:t>
            </a:r>
            <a:r>
              <a:rPr lang="ru-RU" sz="1050" dirty="0" smtClean="0">
                <a:solidFill>
                  <a:schemeClr val="tx1"/>
                </a:solidFill>
              </a:rPr>
              <a:t> сельском поселении и </a:t>
            </a:r>
            <a:r>
              <a:rPr lang="ru-RU" sz="1050" dirty="0">
                <a:solidFill>
                  <a:schemeClr val="tx1"/>
                </a:solidFill>
              </a:rPr>
              <a:t>обладающие</a:t>
            </a:r>
          </a:p>
          <a:p>
            <a:r>
              <a:rPr lang="ru-RU" sz="1050" dirty="0">
                <a:solidFill>
                  <a:schemeClr val="tx1"/>
                </a:solidFill>
              </a:rPr>
              <a:t>активным избирательным правом, а также представители организаций,</a:t>
            </a:r>
          </a:p>
          <a:p>
            <a:r>
              <a:rPr lang="ru-RU" sz="1050" dirty="0">
                <a:solidFill>
                  <a:schemeClr val="tx1"/>
                </a:solidFill>
              </a:rPr>
              <a:t>осуществляющих деятельность на </a:t>
            </a:r>
            <a:r>
              <a:rPr lang="ru-RU" sz="1050" dirty="0" smtClean="0">
                <a:solidFill>
                  <a:schemeClr val="tx1"/>
                </a:solidFill>
              </a:rPr>
              <a:t>территории </a:t>
            </a:r>
            <a:r>
              <a:rPr lang="ru-RU" sz="1050" dirty="0" err="1" smtClean="0">
                <a:solidFill>
                  <a:schemeClr val="tx1"/>
                </a:solidFill>
              </a:rPr>
              <a:t>Ницинского</a:t>
            </a:r>
            <a:r>
              <a:rPr lang="ru-RU" sz="1050" dirty="0" smtClean="0">
                <a:solidFill>
                  <a:schemeClr val="tx1"/>
                </a:solidFill>
              </a:rPr>
              <a:t>  сельского поселения.</a:t>
            </a:r>
            <a:endParaRPr lang="ru-RU" sz="105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2199" y="4333369"/>
            <a:ext cx="1671006" cy="94298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Утверждение</a:t>
            </a:r>
          </a:p>
          <a:p>
            <a:r>
              <a:rPr lang="ru-RU" sz="1200" dirty="0">
                <a:solidFill>
                  <a:schemeClr val="tx1"/>
                </a:solidFill>
              </a:rPr>
              <a:t>бюджета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017548" y="4723992"/>
            <a:ext cx="10193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95644" y="4282244"/>
            <a:ext cx="543679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Бюджет </a:t>
            </a:r>
            <a:r>
              <a:rPr lang="ru-RU" sz="1200" dirty="0" err="1" smtClean="0">
                <a:solidFill>
                  <a:schemeClr val="tx1"/>
                </a:solidFill>
              </a:rPr>
              <a:t>Ницинского</a:t>
            </a:r>
            <a:r>
              <a:rPr lang="ru-RU" sz="1200" dirty="0" smtClean="0">
                <a:solidFill>
                  <a:schemeClr val="tx1"/>
                </a:solidFill>
              </a:rPr>
              <a:t> сельского поселения  утверждается Думой </a:t>
            </a:r>
            <a:r>
              <a:rPr lang="ru-RU" sz="1200" dirty="0">
                <a:solidFill>
                  <a:schemeClr val="tx1"/>
                </a:solidFill>
              </a:rPr>
              <a:t>в форме Решения.</a:t>
            </a:r>
          </a:p>
          <a:p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Принятое 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Думой Решение о бюджете подлежит обнародованию путем</a:t>
            </a:r>
          </a:p>
          <a:p>
            <a:r>
              <a:rPr lang="ru-RU" sz="1200" dirty="0">
                <a:solidFill>
                  <a:schemeClr val="tx1"/>
                </a:solidFill>
              </a:rPr>
              <a:t>опубликования его в  И</a:t>
            </a:r>
            <a:r>
              <a:rPr lang="ru-RU" sz="1200" dirty="0" smtClean="0">
                <a:solidFill>
                  <a:schemeClr val="tx1"/>
                </a:solidFill>
              </a:rPr>
              <a:t>нформационном вестнике.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086" y="5805264"/>
            <a:ext cx="83142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Каждый житель </a:t>
            </a:r>
            <a:r>
              <a:rPr lang="ru-RU" dirty="0" err="1" smtClean="0">
                <a:solidFill>
                  <a:schemeClr val="tx1"/>
                </a:solidFill>
              </a:rPr>
              <a:t>Ницинского</a:t>
            </a:r>
            <a:r>
              <a:rPr lang="ru-RU" dirty="0" smtClean="0">
                <a:solidFill>
                  <a:schemeClr val="tx1"/>
                </a:solidFill>
              </a:rPr>
              <a:t> сельского поселения  </a:t>
            </a:r>
            <a:r>
              <a:rPr lang="ru-RU" dirty="0">
                <a:solidFill>
                  <a:schemeClr val="tx1"/>
                </a:solidFill>
              </a:rPr>
              <a:t>может принять участие в обсуждении бюджета </a:t>
            </a:r>
            <a:r>
              <a:rPr lang="ru-RU" dirty="0" smtClean="0">
                <a:solidFill>
                  <a:schemeClr val="tx1"/>
                </a:solidFill>
              </a:rPr>
              <a:t>поселения.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0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809" y="692696"/>
            <a:ext cx="6400800" cy="122413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 smtClean="0"/>
              <a:t>Проект бюджета  </a:t>
            </a:r>
            <a:r>
              <a:rPr lang="ru-RU" b="1" dirty="0" err="1" smtClean="0"/>
              <a:t>Ницинского</a:t>
            </a:r>
            <a:r>
              <a:rPr lang="ru-RU" b="1" dirty="0" smtClean="0"/>
              <a:t> сельского поселения сформирован с соблюдением программно-целевого принципа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3548" y="2129389"/>
            <a:ext cx="784887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Составление проекта бюджета основывалось на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547664" y="301448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3972562"/>
            <a:ext cx="1728191" cy="2696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Прогнозе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социально –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экономического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развития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</a:rPr>
              <a:t>Ницинского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сельского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Поселения</a:t>
            </a:r>
          </a:p>
          <a:p>
            <a:endParaRPr lang="ru-RU" sz="1100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3347864" y="303877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3972562"/>
            <a:ext cx="1512168" cy="2688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Бюджетном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прогнозе на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долгосрочный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период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</a:rPr>
              <a:t>Ницинского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сельского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поселени</a:t>
            </a:r>
            <a:r>
              <a:rPr lang="ru-RU" sz="1400" dirty="0"/>
              <a:t>я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5325797" y="3043789"/>
            <a:ext cx="484632" cy="9683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236296" y="2997597"/>
            <a:ext cx="484632" cy="9952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788024" y="3972562"/>
            <a:ext cx="1560178" cy="26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Основных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направлениях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бюджетной и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налоговой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политики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</a:rPr>
              <a:t>Ницинского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сельского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поселе</a:t>
            </a:r>
            <a:r>
              <a:rPr lang="ru-RU" sz="1400" dirty="0"/>
              <a:t>ния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32240" y="3979876"/>
            <a:ext cx="1816780" cy="2685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>
                <a:solidFill>
                  <a:schemeClr val="tx1"/>
                </a:solidFill>
              </a:rPr>
              <a:t>Муниципаль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 err="1">
                <a:solidFill>
                  <a:schemeClr val="tx1"/>
                </a:solidFill>
              </a:rPr>
              <a:t>ных</a:t>
            </a:r>
            <a:r>
              <a:rPr lang="ru-RU" sz="1400" dirty="0">
                <a:solidFill>
                  <a:schemeClr val="tx1"/>
                </a:solidFill>
              </a:rPr>
              <a:t> программах</a:t>
            </a:r>
          </a:p>
          <a:p>
            <a:pPr algn="ctr"/>
            <a:r>
              <a:rPr lang="ru-RU" sz="1400" dirty="0" err="1">
                <a:solidFill>
                  <a:schemeClr val="tx1"/>
                </a:solidFill>
              </a:rPr>
              <a:t>Ницинского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сельского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поселения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489839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256584"/>
          </a:xfrm>
        </p:spPr>
        <p:txBody>
          <a:bodyPr>
            <a:normAutofit fontScale="25000" lnSpcReduction="20000"/>
          </a:bodyPr>
          <a:lstStyle/>
          <a:p>
            <a:pPr marL="45720" indent="0" algn="just">
              <a:buNone/>
            </a:pPr>
            <a:r>
              <a:rPr lang="ru-RU" sz="4900" dirty="0" smtClean="0"/>
              <a:t>      </a:t>
            </a:r>
            <a:r>
              <a:rPr lang="ru-RU" sz="6400" dirty="0" smtClean="0"/>
              <a:t>Целью Основных направлений бюджетной политики является повышение эффективности и результативности управления бюджетными средствами при достижении приоритетных целей социально-экономического развития </a:t>
            </a:r>
            <a:r>
              <a:rPr lang="ru-RU" sz="6400" dirty="0" err="1" smtClean="0"/>
              <a:t>Ницинского</a:t>
            </a:r>
            <a:r>
              <a:rPr lang="ru-RU" sz="6400" dirty="0" smtClean="0"/>
              <a:t>  сельского поселения. Эффективная и ответственная бюджетная политика является важнейшей предпосылкой для улучшения качества жизни населения. </a:t>
            </a:r>
            <a:endParaRPr lang="ru-RU" sz="6400" dirty="0"/>
          </a:p>
          <a:p>
            <a:pPr marL="45720" indent="0" algn="just">
              <a:buNone/>
            </a:pPr>
            <a:r>
              <a:rPr lang="ru-RU" sz="6400" dirty="0" smtClean="0"/>
              <a:t> -Обеспечение </a:t>
            </a:r>
            <a:r>
              <a:rPr lang="ru-RU" sz="6400" dirty="0"/>
              <a:t>устойчивости и сбалансированности местного бюджета, формирование оптимальной структуры расходов бюджета, ориентированной на социально - экономическую стабильность. </a:t>
            </a:r>
            <a:endParaRPr lang="ru-RU" sz="6400" dirty="0" smtClean="0"/>
          </a:p>
          <a:p>
            <a:pPr marL="45720" indent="0" algn="just">
              <a:buNone/>
            </a:pPr>
            <a:r>
              <a:rPr lang="ru-RU" sz="6400" dirty="0" smtClean="0"/>
              <a:t>-Повышение </a:t>
            </a:r>
            <a:r>
              <a:rPr lang="ru-RU" sz="6400" dirty="0"/>
              <a:t>эффективности бюджетных расходов, формирование бюджетных параметров исходя из четкого определения приоритетов и необходимости безусловного исполнения, действующих расходных обязательств, в том числе с учетом их оптимизации и эффективности исполнения. </a:t>
            </a:r>
            <a:endParaRPr lang="ru-RU" sz="6400" dirty="0" smtClean="0"/>
          </a:p>
          <a:p>
            <a:pPr marL="45720" indent="0" algn="just">
              <a:buNone/>
            </a:pPr>
            <a:r>
              <a:rPr lang="ru-RU" sz="6400" dirty="0" smtClean="0"/>
              <a:t>-</a:t>
            </a:r>
            <a:r>
              <a:rPr lang="ru-RU" sz="6600" dirty="0"/>
              <a:t>Осуществление мероприятий, направленных на повышение эффективности социально-экономической политики муниципального образования.</a:t>
            </a:r>
          </a:p>
          <a:p>
            <a:pPr marL="45720" indent="0" algn="just">
              <a:buNone/>
            </a:pPr>
            <a:r>
              <a:rPr lang="ru-RU" sz="6600" dirty="0" smtClean="0"/>
              <a:t>-Повышение </a:t>
            </a:r>
            <a:r>
              <a:rPr lang="ru-RU" sz="6600" dirty="0"/>
              <a:t>эффективности оказания муниципальных услуг за счет повышения доступности и качества предоставления услуг.</a:t>
            </a:r>
          </a:p>
          <a:p>
            <a:pPr marL="45720" indent="0" algn="just">
              <a:buNone/>
            </a:pPr>
            <a:r>
              <a:rPr lang="ru-RU" sz="6600" dirty="0" smtClean="0"/>
              <a:t>-Внедрение </a:t>
            </a:r>
            <a:r>
              <a:rPr lang="ru-RU" sz="6600" dirty="0"/>
              <a:t>системы муниципального финансового контроля, внутреннего финансового контроля.</a:t>
            </a:r>
          </a:p>
          <a:p>
            <a:pPr marL="45720" indent="0" algn="just">
              <a:buNone/>
            </a:pPr>
            <a:r>
              <a:rPr lang="ru-RU" sz="6400" dirty="0" smtClean="0"/>
              <a:t> -</a:t>
            </a:r>
            <a:r>
              <a:rPr lang="ru-RU" sz="6600" dirty="0" smtClean="0"/>
              <a:t>Повышение </a:t>
            </a:r>
            <a:r>
              <a:rPr lang="ru-RU" sz="6600" dirty="0"/>
              <a:t>открытости бюджетных данных, содействие развитию финансового образования и повышение уровня финансовой грамотности населения сельского поселения.</a:t>
            </a:r>
            <a:r>
              <a:rPr lang="ru-RU" sz="6400" dirty="0" smtClean="0"/>
              <a:t>   </a:t>
            </a:r>
            <a:endParaRPr lang="ru-RU" sz="6400" dirty="0"/>
          </a:p>
          <a:p>
            <a:endParaRPr lang="ru-RU" sz="2900" dirty="0"/>
          </a:p>
          <a:p>
            <a:pPr marL="45720" indent="0">
              <a:buNone/>
            </a:pPr>
            <a:r>
              <a:rPr lang="ru-RU" dirty="0"/>
              <a:t> 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080120"/>
          </a:xfrm>
        </p:spPr>
        <p:txBody>
          <a:bodyPr>
            <a:normAutofit/>
          </a:bodyPr>
          <a:lstStyle/>
          <a:p>
            <a:pPr lvl="1"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ОСНОВНЫЕ НАПРАВЛЕНИЯ БЮДЖЕТНОЙ ПОЛИТИКИ НИЦИНСКОГО СЕЛЬСКОГО ПОСЕЛЕНИЯ НА 2018 ГОД И ПЛАНОВЫЙ ПЕРИОД 2019 И 2020 ГОДОВ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1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5561953"/>
              </p:ext>
            </p:extLst>
          </p:nvPr>
        </p:nvGraphicFramePr>
        <p:xfrm>
          <a:off x="107506" y="692696"/>
          <a:ext cx="8928989" cy="594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6"/>
                <a:gridCol w="1152128"/>
                <a:gridCol w="1080120"/>
                <a:gridCol w="1008112"/>
                <a:gridCol w="1080120"/>
                <a:gridCol w="1064772"/>
                <a:gridCol w="951451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</a:t>
                      </a:r>
                      <a:r>
                        <a:rPr lang="ru-RU" sz="1400" dirty="0" smtClean="0"/>
                        <a:t>показателя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Единица измерения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 год факт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 оценка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год прогноз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2019 год прогноз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2020 год прогноз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50451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Оборот организаций               ( по полному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кругу)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141,0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149,0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157,4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166,1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175,80</a:t>
                      </a:r>
                      <a:endParaRPr lang="ru-RU" sz="1600" dirty="0"/>
                    </a:p>
                  </a:txBody>
                  <a:tcPr/>
                </a:tc>
              </a:tr>
              <a:tr h="55045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Прибыль прибыльных организаций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5,7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7,0</a:t>
                      </a:r>
                      <a:endParaRPr lang="ru-RU" sz="1600" dirty="0"/>
                    </a:p>
                  </a:txBody>
                  <a:tcPr/>
                </a:tc>
              </a:tr>
              <a:tr h="961438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Объем инвестиций в основной капитал за счет всех источников финансирования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28,19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28,2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28,6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29,2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29,7</a:t>
                      </a:r>
                      <a:endParaRPr lang="ru-RU" sz="1600" dirty="0"/>
                    </a:p>
                  </a:txBody>
                  <a:tcPr/>
                </a:tc>
              </a:tr>
              <a:tr h="310141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Оплата</a:t>
                      </a:r>
                      <a:r>
                        <a:rPr lang="ru-RU" sz="1400" b="1" baseline="0" dirty="0" smtClean="0">
                          <a:solidFill>
                            <a:srgbClr val="7030A0"/>
                          </a:solidFill>
                        </a:rPr>
                        <a:t> труда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56,0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58,7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61,9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65,1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68,4</a:t>
                      </a:r>
                      <a:endParaRPr lang="ru-RU" sz="1600" dirty="0"/>
                    </a:p>
                  </a:txBody>
                  <a:tcPr/>
                </a:tc>
              </a:tr>
              <a:tr h="58436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Среднедушевые денежные доходы (в месяц)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руб./чел.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10202,18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10823,9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11450,69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12123,08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12835,4</a:t>
                      </a:r>
                      <a:endParaRPr lang="ru-RU" sz="1600" dirty="0"/>
                    </a:p>
                  </a:txBody>
                  <a:tcPr/>
                </a:tc>
              </a:tr>
              <a:tr h="38042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Оборот розничной торговли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29,9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31,1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32,3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34,3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36,5</a:t>
                      </a:r>
                      <a:endParaRPr lang="ru-RU" sz="1600" dirty="0"/>
                    </a:p>
                  </a:txBody>
                  <a:tcPr/>
                </a:tc>
              </a:tr>
              <a:tr h="58436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Оборот общественного питания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млн. руб.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</a:t>
                      </a:r>
                      <a:endParaRPr lang="ru-RU" sz="1600" dirty="0"/>
                    </a:p>
                  </a:txBody>
                  <a:tcPr/>
                </a:tc>
              </a:tr>
              <a:tr h="52724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Численность постоянного населения (на начало года)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чел.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1253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1238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1227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1216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1205</a:t>
                      </a:r>
                      <a:endParaRPr lang="ru-RU" sz="1600" dirty="0"/>
                    </a:p>
                  </a:txBody>
                  <a:tcPr/>
                </a:tc>
              </a:tr>
              <a:tr h="744339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Численность постоянного населения в трудоспособном возрасте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чел.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626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611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607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604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601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20880" cy="36004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pPr lvl="1" algn="ctr"/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ПОКАЗАТЕЛИ СОЦИАЛЬНО-ЭКОНОМИЧЕСКОГО РАЗВИТИЯ НИЦИНСКОГО СЕЛЬСКОГО ПОСЕЛЕНИЯ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93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474874"/>
              </p:ext>
            </p:extLst>
          </p:nvPr>
        </p:nvGraphicFramePr>
        <p:xfrm>
          <a:off x="251520" y="562762"/>
          <a:ext cx="8748464" cy="6253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9"/>
                <a:gridCol w="936104"/>
                <a:gridCol w="1044623"/>
                <a:gridCol w="933882"/>
                <a:gridCol w="829806"/>
              </a:tblGrid>
              <a:tr h="5854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 </a:t>
                      </a:r>
                    </a:p>
                    <a:p>
                      <a:pPr algn="ctr"/>
                      <a:r>
                        <a:rPr lang="ru-RU" sz="1400" dirty="0" smtClean="0"/>
                        <a:t>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 год</a:t>
                      </a:r>
                      <a:endParaRPr lang="ru-RU" sz="1400" dirty="0"/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Arial Black" panose="020B0A04020102020204" pitchFamily="34" charset="0"/>
                        </a:rPr>
                        <a:t>ДОХОДЫ</a:t>
                      </a: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</a:rPr>
                        <a:t> всего, в том числе: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18246,6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25872,8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19106,8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19111,2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Налоговые и неналоговые доходы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2298,0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2212,0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2327,0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2280,0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Безвозмездные поступления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15948,6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23660,8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16779,8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16831,2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  <a:latin typeface="Arial Black" panose="020B0A04020102020204" pitchFamily="34" charset="0"/>
                        </a:rPr>
                        <a:t>РАСХОДЫ</a:t>
                      </a:r>
                      <a:r>
                        <a:rPr lang="ru-RU" sz="1200" b="1" baseline="0" dirty="0" smtClean="0">
                          <a:solidFill>
                            <a:srgbClr val="7030A0"/>
                          </a:solidFill>
                        </a:rPr>
                        <a:t> всего, в том числе: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17320,8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25872,8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18629,10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18155,60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Общегосударственные вопросы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5434,1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6397,6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5922,80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5923,0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41616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Национальная оборона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98,5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112,2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113,40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117,60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53979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Национальная безопасность и правоохранительная деятельность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904,5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788,0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788,0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788,0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Национальная экономика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488,1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1117,0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1117,0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Жилищно-коммунальное хозяйство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2657,2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4457,0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3479,9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3002,0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Образование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Культура, кинематография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7665,9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12517,0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7096,0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7096,0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Социальная политика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20,0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4,0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66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Физическая культура и спорт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25,6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77,0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43074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rgbClr val="7030A0"/>
                          </a:solidFill>
                        </a:rPr>
                        <a:t>Средства массовой информации</a:t>
                      </a:r>
                      <a:endParaRPr lang="ru-RU" sz="1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27,0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4307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Дефицит ( - ), профицит ( + )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064896" cy="548680"/>
          </a:xfrm>
        </p:spPr>
        <p:txBody>
          <a:bodyPr>
            <a:normAutofit fontScale="90000"/>
          </a:bodyPr>
          <a:lstStyle/>
          <a:p>
            <a:pPr lvl="1" algn="ctr"/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ДОХОДЫ И РАСХОДЫ БЮДЖЕТА НИЦИНСКОГО СЕЛЬСКОГО ПОСЕЛЕНИЯ ТЫС. РУБ.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2164</TotalTime>
  <Words>1586</Words>
  <Application>Microsoft Office PowerPoint</Application>
  <PresentationFormat>Экран (4:3)</PresentationFormat>
  <Paragraphs>389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Ницинское сельское поселение  Слободо-Туринский муниципальный район</vt:lpstr>
      <vt:lpstr>Уважаемые жители Ницинского сельского поселения!  «Бюджет для граждан» познакомит вас с положениями основного финансового документа Ницинского сельского поселения – местного бюджета на 2018 год и плановый период 2019 и 2020 годы.</vt:lpstr>
      <vt:lpstr>АДМИНИСТРАТИВНО-ТЕРРИТОРИАЛЬНОГО ДЕЛЕНИЕ МУНИЦИПАЛЬНОГО ОБРАЗОВАНИЯ</vt:lpstr>
      <vt:lpstr>Презентация PowerPoint</vt:lpstr>
      <vt:lpstr>Презентация PowerPoint</vt:lpstr>
      <vt:lpstr>Презентация PowerPoint</vt:lpstr>
      <vt:lpstr>ОСНОВНЫЕ НАПРАВЛЕНИЯ БЮДЖЕТНОЙ ПОЛИТИКИ НИЦИНСКОГО СЕЛЬСКОГО ПОСЕЛЕНИЯ НА 2018 ГОД И ПЛАНОВЫЙ ПЕРИОД 2019 И 2020 ГОДОВ</vt:lpstr>
      <vt:lpstr>ОСНОВНЫЕ ПОКАЗАТЕЛИ СОЦИАЛЬНО-ЭКОНОМИЧЕСКОГО РАЗВИТИЯ НИЦИНСКОГО СЕЛЬСКОГО ПОСЕЛЕНИЯ</vt:lpstr>
      <vt:lpstr>ДОХОДЫ И РАСХОДЫ БЮДЖЕТА НИЦИНСКОГО СЕЛЬСКОГО ПОСЕЛЕНИЯ ТЫС. РУБ.</vt:lpstr>
      <vt:lpstr>ДОХОДЫ  МЕСТНОГО БЮДЖЕТА  НИЦИНСКОГО СЕЛЬСКОГО ПОСЕЛЕНИЯ</vt:lpstr>
      <vt:lpstr>ОСНОВНЫЕ ДОХОДНЫЕ ИСТОЧНИКИ БЮДЖЕТА</vt:lpstr>
      <vt:lpstr>Межбюджетные трансферты на 2018 год</vt:lpstr>
      <vt:lpstr>КАК  ВЫГЛЯДИТ БЮДЖЕТ В РАЗРЕЗЕ МУНИЦИПАЛЬНОЙ ПРОГРАММЫ  СОЦИАЛЬНО-ЭКОНОМИЧЕСКОГО РАЗВИТИЯ НИЦИНСКОГО СЕЛЬСКОГО ПОСЕЛЕНИЯ НА 2014-2020 годы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Ferst</cp:lastModifiedBy>
  <cp:revision>201</cp:revision>
  <dcterms:created xsi:type="dcterms:W3CDTF">2018-02-07T06:08:12Z</dcterms:created>
  <dcterms:modified xsi:type="dcterms:W3CDTF">2018-02-27T11:08:38Z</dcterms:modified>
</cp:coreProperties>
</file>