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5"/>
  </p:notesMasterIdLst>
  <p:sldIdLst>
    <p:sldId id="294" r:id="rId2"/>
    <p:sldId id="291" r:id="rId3"/>
    <p:sldId id="295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50E7B8D-D4EA-436C-A2D6-E14B9E0A1026}">
          <p14:sldIdLst/>
        </p14:section>
        <p14:section name="Раздел без заголовка" id="{226039B0-BF5B-4BFA-8BCE-B3E952E09EB2}">
          <p14:sldIdLst>
            <p14:sldId id="294"/>
            <p14:sldId id="291"/>
            <p14:sldId id="2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69" autoAdjust="0"/>
    <p:restoredTop sz="97593" autoAdjust="0"/>
  </p:normalViewPr>
  <p:slideViewPr>
    <p:cSldViewPr>
      <p:cViewPr varScale="1">
        <p:scale>
          <a:sx n="58" d="100"/>
          <a:sy n="58" d="100"/>
        </p:scale>
        <p:origin x="77" y="7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818675409920435E-2"/>
          <c:y val="8.8263707015646911E-2"/>
          <c:w val="0.83755431921525147"/>
          <c:h val="0.818319839493975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7"/>
          <c:dLbls>
            <c:dLbl>
              <c:idx val="0"/>
              <c:layout>
                <c:manualLayout>
                  <c:x val="0.19914365147354776"/>
                  <c:y val="4.6374515408537736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Налог на доходы физических лиц
</a:t>
                    </a:r>
                    <a:r>
                      <a:rPr lang="ru-RU" sz="1100" baseline="0" dirty="0" smtClean="0"/>
                      <a:t>15,70%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7361241410514419"/>
                  <c:y val="-9.7902183019874592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 smtClean="0"/>
                      <a:t>Акцизы </a:t>
                    </a:r>
                    <a:r>
                      <a:rPr lang="ru-RU" sz="1100" baseline="0" dirty="0"/>
                      <a:t>на нефтепродукты
</a:t>
                    </a:r>
                    <a:r>
                      <a:rPr lang="ru-RU" sz="1100" baseline="0" dirty="0" smtClean="0"/>
                      <a:t>46,0%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0212494947361424E-2"/>
                  <c:y val="3.3492852085746476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Налог, взимаемый с налогоплательщиков, применяющих упрощенную систему налогообложения
</a:t>
                    </a:r>
                    <a:r>
                      <a:rPr lang="ru-RU" sz="1100" baseline="0" dirty="0" smtClean="0"/>
                      <a:t>0,5%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3446451680692542"/>
                  <c:y val="-0.14427690129244677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Налог на имущество физических лиц
</a:t>
                    </a:r>
                    <a:r>
                      <a:rPr lang="ru-RU" sz="1100" baseline="0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5278680492043902E-2"/>
                  <c:y val="0.10820767596933507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Земельный налог
</a:t>
                    </a:r>
                    <a:r>
                      <a:rPr lang="ru-RU" sz="1100" baseline="0" dirty="0" smtClean="0"/>
                      <a:t>29,2%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6510213567125309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Доходы от использования имущества, находящегося в государственной и муниципальной собственности
</a:t>
                    </a:r>
                    <a:r>
                      <a:rPr lang="ru-RU" sz="1100" baseline="0" dirty="0" smtClean="0"/>
                      <a:t>0,26%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100" baseline="0"/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Налог, взимаемый с налогоплательщиков, применяющих упрощенную систему налогообложения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Штрафы, санкции, возмещение ущерба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281</c:v>
                </c:pt>
                <c:pt idx="1">
                  <c:v>2605</c:v>
                </c:pt>
                <c:pt idx="2">
                  <c:v>21</c:v>
                </c:pt>
                <c:pt idx="3">
                  <c:v>301</c:v>
                </c:pt>
                <c:pt idx="4">
                  <c:v>702</c:v>
                </c:pt>
                <c:pt idx="5">
                  <c:v>73</c:v>
                </c:pt>
                <c:pt idx="6">
                  <c:v>8.6999999999999993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136929230085543E-2"/>
          <c:y val="9.3662411210829646E-2"/>
          <c:w val="0.83972614153982894"/>
          <c:h val="0.8126751775783407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Общегосударственные </a:t>
                    </a:r>
                    <a:r>
                      <a:rPr lang="ru-RU" dirty="0" smtClean="0"/>
                      <a:t>вопросы-31,4%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1540260958658915E-2"/>
                  <c:y val="-8.649525725353679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Национальная</a:t>
                    </a:r>
                    <a:r>
                      <a:rPr lang="ru-RU" baseline="0" dirty="0" smtClean="0"/>
                      <a:t> оборона -</a:t>
                    </a:r>
                    <a:r>
                      <a:rPr lang="ru-RU" dirty="0" smtClean="0"/>
                      <a:t>0,5%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3164818106630128E-2"/>
                  <c:y val="0.51907103155934564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 smtClean="0"/>
                      <a:t>Национальная </a:t>
                    </a:r>
                    <a:r>
                      <a:rPr lang="ru-RU" sz="1200" baseline="0" dirty="0"/>
                      <a:t>безопасность и правоохранительная деятельность
</a:t>
                    </a:r>
                    <a:r>
                      <a:rPr lang="ru-RU" sz="1200" baseline="0" dirty="0" smtClean="0"/>
                      <a:t>-5,2%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2829477280302187"/>
                  <c:y val="-0.16894228823826091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/>
                      <a:t>Национальная экономика
</a:t>
                    </a:r>
                    <a:r>
                      <a:rPr lang="ru-RU" sz="1200" baseline="0" dirty="0" smtClean="0"/>
                      <a:t>-2,8%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/>
                      <a:t>Жилищно-коммунальное хозяйство
</a:t>
                    </a:r>
                    <a:r>
                      <a:rPr lang="ru-RU" dirty="0" smtClean="0"/>
                      <a:t>-15,34%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Образование</a:t>
                    </a:r>
                    <a:r>
                      <a:rPr lang="ru-RU" baseline="0" dirty="0" smtClean="0"/>
                      <a:t> -0,0%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/>
                      <a:t>Культура, кинематография
</a:t>
                    </a:r>
                    <a:r>
                      <a:rPr lang="ru-RU" dirty="0" smtClean="0"/>
                      <a:t>-44,3%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dirty="0"/>
                      <a:t>Социальная политика
</a:t>
                    </a:r>
                    <a:r>
                      <a:rPr lang="ru-RU" dirty="0" smtClean="0"/>
                      <a:t>-0,05%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dirty="0"/>
                      <a:t>Физическая культура и </a:t>
                    </a:r>
                    <a:r>
                      <a:rPr lang="ru-RU" dirty="0" smtClean="0"/>
                      <a:t>спорт
-0,1%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8041.2</c:v>
                </c:pt>
                <c:pt idx="1">
                  <c:v>118.6</c:v>
                </c:pt>
                <c:pt idx="2">
                  <c:v>973</c:v>
                </c:pt>
                <c:pt idx="3">
                  <c:v>4649</c:v>
                </c:pt>
                <c:pt idx="4">
                  <c:v>5138</c:v>
                </c:pt>
                <c:pt idx="5">
                  <c:v>25</c:v>
                </c:pt>
                <c:pt idx="6" formatCode="#,##0.00">
                  <c:v>10538</c:v>
                </c:pt>
                <c:pt idx="7">
                  <c:v>35</c:v>
                </c:pt>
                <c:pt idx="8">
                  <c:v>186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Лист1!$A$2:$A$10</c:f>
              <c:strCache>
                <c:ptCount val="9"/>
                <c:pt idx="0">
                  <c:v>на 2017</c:v>
                </c:pt>
                <c:pt idx="1">
                  <c:v>на 2018</c:v>
                </c:pt>
                <c:pt idx="2">
                  <c:v>на 01.01.2019</c:v>
                </c:pt>
                <c:pt idx="3">
                  <c:v>на 01.04.2019</c:v>
                </c:pt>
                <c:pt idx="4">
                  <c:v>на 01.07.2019</c:v>
                </c:pt>
                <c:pt idx="5">
                  <c:v>на 01.10.2019</c:v>
                </c:pt>
                <c:pt idx="6">
                  <c:v>на 2020</c:v>
                </c:pt>
                <c:pt idx="7">
                  <c:v>на 2021</c:v>
                </c:pt>
                <c:pt idx="8">
                  <c:v>на 2022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1276288"/>
        <c:axId val="160775992"/>
      </c:lineChart>
      <c:catAx>
        <c:axId val="131276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0775992"/>
        <c:crosses val="autoZero"/>
        <c:auto val="1"/>
        <c:lblAlgn val="ctr"/>
        <c:lblOffset val="100"/>
        <c:noMultiLvlLbl val="0"/>
      </c:catAx>
      <c:valAx>
        <c:axId val="160775992"/>
        <c:scaling>
          <c:orientation val="minMax"/>
          <c:max val="2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1276288"/>
        <c:crosses val="autoZero"/>
        <c:crossBetween val="between"/>
        <c:majorUnit val="5000"/>
        <c:minorUnit val="100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0.16705</cdr:x>
      <cdr:y>0.745</cdr:y>
    </cdr:from>
    <cdr:to>
      <cdr:x>0.21531</cdr:x>
      <cdr:y>0.80344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246448" y="3672408"/>
          <a:ext cx="360090" cy="28807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0.35856</cdr:x>
      <cdr:y>0.07304</cdr:y>
    </cdr:from>
    <cdr:to>
      <cdr:x>0.48552</cdr:x>
      <cdr:y>0.1899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2675355" y="360040"/>
          <a:ext cx="947357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0.85909</cdr:x>
      <cdr:y>0.33732</cdr:y>
    </cdr:from>
    <cdr:to>
      <cdr:x>0.91667</cdr:x>
      <cdr:y>0.72282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6804756" y="1512168"/>
          <a:ext cx="456077" cy="172819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2B2A3-72AE-453E-9692-B029D7955CC4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EF91C-20F7-4970-9039-50E9C7A4D1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5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028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056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46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53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28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5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703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86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42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508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10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963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840760" cy="934040"/>
          </a:xfrm>
        </p:spPr>
        <p:txBody>
          <a:bodyPr/>
          <a:lstStyle/>
          <a:p>
            <a:endParaRPr lang="ru-RU" sz="1800" b="0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791409"/>
              </p:ext>
            </p:extLst>
          </p:nvPr>
        </p:nvGraphicFramePr>
        <p:xfrm>
          <a:off x="936912" y="1700808"/>
          <a:ext cx="7461448" cy="4929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78797" y="116632"/>
            <a:ext cx="8280920" cy="13464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СТРУКТУРА НАЛОГОВЫХ И НЕНАЛОГОВЫХ ДОХОДОВ БЮДЖЕТА НА 2020 ГОД</a:t>
            </a:r>
            <a:endParaRPr lang="ru-RU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43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632848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995283"/>
              </p:ext>
            </p:extLst>
          </p:nvPr>
        </p:nvGraphicFramePr>
        <p:xfrm>
          <a:off x="647564" y="1844824"/>
          <a:ext cx="81009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8775" y="476672"/>
            <a:ext cx="8280920" cy="11521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СТРУКТУРА РАСХОДОВ БЮДЖЕТА НИЦИНСКОГО СЕЛЬСКОГО ПОСЕЛЕНИЯ НА 2020 ГОД 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3131840" y="5301208"/>
            <a:ext cx="48501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410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МУНИЦИПАЛЬНЫЙ ДОЛГ НИЦИНСКОГО СЕЛЬСКОГО ПОСЕЛЕНИЯ</a:t>
            </a:r>
            <a:endParaRPr lang="ru-RU" sz="1600" dirty="0">
              <a:solidFill>
                <a:schemeClr val="bg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14058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53942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3096</TotalTime>
  <Words>91</Words>
  <Application>Microsoft Office PowerPoint</Application>
  <PresentationFormat>Экран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Тема Office</vt:lpstr>
      <vt:lpstr>Презентация PowerPoint</vt:lpstr>
      <vt:lpstr>Презентация PowerPoint</vt:lpstr>
      <vt:lpstr>МУНИЦИПАЛЬНЫЙ ДОЛГ НИЦИНСКОГО СЕЛЬСКОГО ПОСЕЛЕНИЯ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2018 года</dc:title>
  <dc:creator>76</dc:creator>
  <cp:lastModifiedBy>First</cp:lastModifiedBy>
  <cp:revision>283</cp:revision>
  <cp:lastPrinted>2018-04-25T09:43:32Z</cp:lastPrinted>
  <dcterms:created xsi:type="dcterms:W3CDTF">2018-02-07T06:08:12Z</dcterms:created>
  <dcterms:modified xsi:type="dcterms:W3CDTF">2020-08-27T10:15:15Z</dcterms:modified>
</cp:coreProperties>
</file>