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9" r:id="rId21"/>
    <p:sldId id="280" r:id="rId22"/>
  </p:sldIdLst>
  <p:sldSz cx="9906000" cy="6858000" type="A4"/>
  <p:notesSz cx="9882188" cy="6761163"/>
  <p:defaultTextStyle>
    <a:defPPr>
      <a:defRPr lang="ru-RU"/>
    </a:defPPr>
    <a:lvl1pPr marL="0" algn="l" defTabSz="839602">
      <a:defRPr sz="1700">
        <a:solidFill>
          <a:schemeClr val="tx1"/>
        </a:solidFill>
        <a:latin typeface="+mn-lt"/>
        <a:ea typeface="+mn-ea"/>
        <a:cs typeface="+mn-cs"/>
      </a:defRPr>
    </a:lvl1pPr>
    <a:lvl2pPr marL="419801" algn="l" defTabSz="839602">
      <a:defRPr sz="1700">
        <a:solidFill>
          <a:schemeClr val="tx1"/>
        </a:solidFill>
        <a:latin typeface="+mn-lt"/>
        <a:ea typeface="+mn-ea"/>
        <a:cs typeface="+mn-cs"/>
      </a:defRPr>
    </a:lvl2pPr>
    <a:lvl3pPr marL="839602" algn="l" defTabSz="839602">
      <a:defRPr sz="1700">
        <a:solidFill>
          <a:schemeClr val="tx1"/>
        </a:solidFill>
        <a:latin typeface="+mn-lt"/>
        <a:ea typeface="+mn-ea"/>
        <a:cs typeface="+mn-cs"/>
      </a:defRPr>
    </a:lvl3pPr>
    <a:lvl4pPr marL="1259402" algn="l" defTabSz="839602">
      <a:defRPr sz="1700">
        <a:solidFill>
          <a:schemeClr val="tx1"/>
        </a:solidFill>
        <a:latin typeface="+mn-lt"/>
        <a:ea typeface="+mn-ea"/>
        <a:cs typeface="+mn-cs"/>
      </a:defRPr>
    </a:lvl4pPr>
    <a:lvl5pPr marL="1679204" algn="l" defTabSz="839602">
      <a:defRPr sz="1700">
        <a:solidFill>
          <a:schemeClr val="tx1"/>
        </a:solidFill>
        <a:latin typeface="+mn-lt"/>
        <a:ea typeface="+mn-ea"/>
        <a:cs typeface="+mn-cs"/>
      </a:defRPr>
    </a:lvl5pPr>
    <a:lvl6pPr marL="2099005" algn="l" defTabSz="839602">
      <a:defRPr sz="1700">
        <a:solidFill>
          <a:schemeClr val="tx1"/>
        </a:solidFill>
        <a:latin typeface="+mn-lt"/>
        <a:ea typeface="+mn-ea"/>
        <a:cs typeface="+mn-cs"/>
      </a:defRPr>
    </a:lvl6pPr>
    <a:lvl7pPr marL="2518805" algn="l" defTabSz="839602">
      <a:defRPr sz="1700">
        <a:solidFill>
          <a:schemeClr val="tx1"/>
        </a:solidFill>
        <a:latin typeface="+mn-lt"/>
        <a:ea typeface="+mn-ea"/>
        <a:cs typeface="+mn-cs"/>
      </a:defRPr>
    </a:lvl7pPr>
    <a:lvl8pPr marL="2938607" algn="l" defTabSz="839602">
      <a:defRPr sz="1700">
        <a:solidFill>
          <a:schemeClr val="tx1"/>
        </a:solidFill>
        <a:latin typeface="+mn-lt"/>
        <a:ea typeface="+mn-ea"/>
        <a:cs typeface="+mn-cs"/>
      </a:defRPr>
    </a:lvl8pPr>
    <a:lvl9pPr marL="3358408" algn="l" defTabSz="839602">
      <a:defRPr sz="17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0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Общественные вопросы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Жилищно-коммунальное хозяйство </c:v>
                </c:pt>
                <c:pt idx="3">
                  <c:v>Социальная политика </c:v>
                </c:pt>
                <c:pt idx="4">
                  <c:v>Национальная оборона </c:v>
                </c:pt>
                <c:pt idx="5">
                  <c:v>Национальная экономика </c:v>
                </c:pt>
                <c:pt idx="6">
                  <c:v>Культура, кинематография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11936</c:v>
                </c:pt>
                <c:pt idx="1">
                  <c:v>2355</c:v>
                </c:pt>
                <c:pt idx="2">
                  <c:v>18037.2</c:v>
                </c:pt>
                <c:pt idx="3">
                  <c:v>30</c:v>
                </c:pt>
                <c:pt idx="4">
                  <c:v>161.19999999999999</c:v>
                </c:pt>
                <c:pt idx="5">
                  <c:v>10149</c:v>
                </c:pt>
                <c:pt idx="6">
                  <c:v>23987.4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62999999999997E-2"/>
          <c:y val="8.6798E-2"/>
          <c:w val="0.901142"/>
          <c:h val="0.746035"/>
        </c:manualLayout>
      </c:layout>
      <c:lineChart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870000000000001E-3"/>
                  <c:y val="0.107952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3569999999999999E-3"/>
                  <c:y val="0.113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9309999999999996E-3"/>
                  <c:y val="0.107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569999999999999E-3"/>
                  <c:y val="-4.7670000000000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569999999999999E-3"/>
                  <c:y val="-2.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569999999999999E-3"/>
                  <c:y val="-4.6499999999999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985192"/>
        <c:axId val="212871208"/>
      </c:lineChart>
      <c:catAx>
        <c:axId val="232985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crossAx val="212871208"/>
        <c:crosses val="autoZero"/>
        <c:auto val="1"/>
        <c:lblAlgn val="ctr"/>
        <c:lblOffset val="100"/>
        <c:noMultiLvlLbl val="0"/>
      </c:catAx>
      <c:valAx>
        <c:axId val="212871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2985192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 bwMode="auto"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 bwMode="auto">
          <a:xfrm>
            <a:off x="495235" y="1604494"/>
            <a:ext cx="8914900" cy="1896991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 bwMode="auto">
          <a:xfrm>
            <a:off x="495235" y="3682011"/>
            <a:ext cx="8914900" cy="1896991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 bwMode="auto">
          <a:xfrm>
            <a:off x="495235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 bwMode="auto">
          <a:xfrm>
            <a:off x="5063404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 bwMode="auto">
          <a:xfrm>
            <a:off x="5063404" y="3682011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 bwMode="auto">
          <a:xfrm>
            <a:off x="495235" y="3682011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 bwMode="auto"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 bwMode="auto"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 bwMode="auto"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 bwMode="auto">
          <a:xfrm>
            <a:off x="2406476" y="1604167"/>
            <a:ext cx="5092085" cy="397712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 bwMode="auto">
          <a:xfrm>
            <a:off x="2406476" y="1604167"/>
            <a:ext cx="5092085" cy="3977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>
          <a:xfrm>
            <a:off x="714096" y="6356351"/>
            <a:ext cx="3085306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>
          <a:xfrm>
            <a:off x="6893627" y="6356351"/>
            <a:ext cx="2259806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>
          <a:xfrm>
            <a:off x="9255219" y="6356351"/>
            <a:ext cx="608806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 bwMode="auto"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 bwMode="auto"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 bwMode="auto"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 bwMode="auto"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 bwMode="auto"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 bwMode="auto">
          <a:xfrm>
            <a:off x="495235" y="1604494"/>
            <a:ext cx="4350399" cy="3977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 bwMode="auto">
          <a:xfrm>
            <a:off x="5063404" y="1604494"/>
            <a:ext cx="4350399" cy="3977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 bwMode="auto">
          <a:xfrm>
            <a:off x="495235" y="273564"/>
            <a:ext cx="8914900" cy="53080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 bwMode="auto"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 bwMode="auto">
          <a:xfrm>
            <a:off x="495235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 bwMode="auto">
          <a:xfrm>
            <a:off x="495235" y="3682011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 bwMode="auto">
          <a:xfrm>
            <a:off x="5063404" y="1604494"/>
            <a:ext cx="4350399" cy="3977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 bwMode="auto"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 bwMode="auto">
          <a:xfrm>
            <a:off x="495235" y="1604494"/>
            <a:ext cx="4350399" cy="39771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 bwMode="auto">
          <a:xfrm>
            <a:off x="5063404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 bwMode="auto">
          <a:xfrm>
            <a:off x="5063404" y="3682011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 bwMode="auto"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 bwMode="auto">
          <a:xfrm>
            <a:off x="495235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 bwMode="auto">
          <a:xfrm>
            <a:off x="5063404" y="1604494"/>
            <a:ext cx="4350399" cy="1896991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 bwMode="auto">
          <a:xfrm>
            <a:off x="495235" y="3682011"/>
            <a:ext cx="8914900" cy="1896991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2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 bwMode="auto">
          <a:xfrm>
            <a:off x="495235" y="273564"/>
            <a:ext cx="8914900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 bwMode="auto">
          <a:xfrm>
            <a:off x="495235" y="1604494"/>
            <a:ext cx="8914900" cy="39771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9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/>
          </a:p>
          <a:p>
            <a:pPr marL="793325" lvl="1" indent="-297497"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6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marL="1189987" lvl="2" indent="-264442"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2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marL="1586650" lvl="3" indent="-198331"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marL="1983312" lvl="4" indent="-198331"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marL="2379974" lvl="5" indent="-198331"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marL="2776637" lvl="6" indent="-198331"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>
      <a:lvl1pPr marL="396662" indent="-297497">
        <a:buClr>
          <a:srgbClr val="000000"/>
        </a:buClr>
        <a:buSzPct val="45000"/>
        <a:buFont typeface="Wingdings"/>
        <a:buChar char=""/>
        <a:defRPr/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 bwMode="auto">
          <a:xfrm>
            <a:off x="1859095" y="1690700"/>
            <a:ext cx="8047249" cy="2525544"/>
          </a:xfrm>
          <a:custGeom>
            <a:avLst/>
            <a:gdLst/>
            <a:ahLst/>
            <a:cxnLst/>
            <a:rect l="l" t="t" r="r" b="b"/>
            <a:pathLst>
              <a:path w="7428230" h="2533650" extrusionOk="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620845" y="3592513"/>
            <a:ext cx="615686" cy="623732"/>
          </a:xfrm>
          <a:custGeom>
            <a:avLst/>
            <a:gdLst/>
            <a:ahLst/>
            <a:cxnLst/>
            <a:rect l="l" t="t" r="r" b="b"/>
            <a:pathLst>
              <a:path w="568325" h="631825" extrusionOk="0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1859094" y="1690687"/>
            <a:ext cx="612246" cy="633730"/>
          </a:xfrm>
          <a:custGeom>
            <a:avLst/>
            <a:gdLst/>
            <a:ahLst/>
            <a:cxnLst/>
            <a:rect l="l" t="t" r="r" b="b"/>
            <a:pathLst>
              <a:path w="565150" h="633730" extrusionOk="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471341" y="1066801"/>
            <a:ext cx="634947" cy="624204"/>
          </a:xfrm>
          <a:custGeom>
            <a:avLst/>
            <a:gdLst/>
            <a:ahLst/>
            <a:cxnLst/>
            <a:rect l="l" t="t" r="r" b="b"/>
            <a:pathLst>
              <a:path w="586105" h="624205" extrusionOk="0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236530" y="3592513"/>
            <a:ext cx="632883" cy="623732"/>
          </a:xfrm>
          <a:custGeom>
            <a:avLst/>
            <a:gdLst/>
            <a:ahLst/>
            <a:cxnLst/>
            <a:rect l="l" t="t" r="r" b="b"/>
            <a:pathLst>
              <a:path w="584200" h="631825" extrusionOk="0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2471341" y="1690688"/>
            <a:ext cx="634947" cy="643255"/>
          </a:xfrm>
          <a:custGeom>
            <a:avLst/>
            <a:gdLst/>
            <a:ahLst/>
            <a:cxnLst/>
            <a:rect l="l" t="t" r="r" b="b"/>
            <a:pathLst>
              <a:path w="586105" h="643255" extrusionOk="0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1236531" y="2324101"/>
            <a:ext cx="622564" cy="624204"/>
          </a:xfrm>
          <a:custGeom>
            <a:avLst/>
            <a:gdLst/>
            <a:ahLst/>
            <a:cxnLst/>
            <a:rect l="l" t="t" r="r" b="b"/>
            <a:pathLst>
              <a:path w="574675" h="624205" extrusionOk="0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0" y="2324100"/>
            <a:ext cx="631507" cy="633730"/>
          </a:xfrm>
          <a:custGeom>
            <a:avLst/>
            <a:gdLst/>
            <a:ahLst/>
            <a:cxnLst/>
            <a:rect l="l" t="t" r="r" b="b"/>
            <a:pathLst>
              <a:path w="582930" h="633730" extrusionOk="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1859095" y="2324100"/>
            <a:ext cx="622564" cy="633730"/>
          </a:xfrm>
          <a:custGeom>
            <a:avLst/>
            <a:gdLst/>
            <a:ahLst/>
            <a:cxnLst/>
            <a:rect l="l" t="t" r="r" b="b"/>
            <a:pathLst>
              <a:path w="574675" h="633730" extrusionOk="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 bwMode="auto">
          <a:xfrm>
            <a:off x="620845" y="2947987"/>
            <a:ext cx="615686" cy="644525"/>
          </a:xfrm>
          <a:custGeom>
            <a:avLst/>
            <a:gdLst/>
            <a:ahLst/>
            <a:cxnLst/>
            <a:rect l="l" t="t" r="r" b="b"/>
            <a:pathLst>
              <a:path w="568325" h="644525" extrusionOk="0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 bwMode="auto">
          <a:xfrm>
            <a:off x="1236530" y="2947987"/>
            <a:ext cx="632883" cy="644525"/>
          </a:xfrm>
          <a:custGeom>
            <a:avLst/>
            <a:gdLst/>
            <a:ahLst/>
            <a:cxnLst/>
            <a:rect l="l" t="t" r="r" b="b"/>
            <a:pathLst>
              <a:path w="584200" h="644525" extrusionOk="0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 bwMode="auto">
          <a:xfrm>
            <a:off x="2755986" y="618552"/>
            <a:ext cx="6137592" cy="107526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  <a:defRPr/>
            </a:pPr>
            <a:r>
              <a:rPr sz="6900" spc="-5">
                <a:solidFill>
                  <a:srgbClr val="000072"/>
                </a:solidFill>
              </a:rPr>
              <a:t>Бюджет</a:t>
            </a:r>
            <a:r>
              <a:rPr sz="6900" spc="-105">
                <a:solidFill>
                  <a:srgbClr val="000072"/>
                </a:solidFill>
              </a:rPr>
              <a:t> </a:t>
            </a:r>
            <a:r>
              <a:rPr sz="6900" spc="-5">
                <a:solidFill>
                  <a:srgbClr val="000072"/>
                </a:solidFill>
              </a:rPr>
              <a:t>для</a:t>
            </a:r>
            <a:endParaRPr sz="6900"/>
          </a:p>
        </p:txBody>
      </p:sp>
      <p:sp>
        <p:nvSpPr>
          <p:cNvPr id="16" name="object 16"/>
          <p:cNvSpPr txBox="1"/>
          <p:nvPr/>
        </p:nvSpPr>
        <p:spPr bwMode="auto">
          <a:xfrm>
            <a:off x="3710347" y="1646402"/>
            <a:ext cx="4231376" cy="107526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  <a:defRPr/>
            </a:pPr>
            <a:r>
              <a:rPr sz="6900" b="1" spc="-5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90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2298913" y="2661588"/>
            <a:ext cx="7177933" cy="1334307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792195" marR="784214" indent="665" algn="ctr">
              <a:spcBef>
                <a:spcPts val="105"/>
              </a:spcBef>
              <a:defRPr/>
            </a:pPr>
            <a:r>
              <a:rPr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к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проекту 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решения</a:t>
            </a:r>
            <a:r>
              <a:rPr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2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Думы</a:t>
            </a:r>
            <a:r>
              <a:rPr b="1" spc="-2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b="1" spc="-21"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  <a:p>
            <a:pPr marL="792195" marR="784214" indent="665" algn="ctr">
              <a:spcBef>
                <a:spcPts val="105"/>
              </a:spcBef>
              <a:defRPr/>
            </a:pP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Ницинского  </a:t>
            </a:r>
            <a:r>
              <a:rPr b="1" spc="-16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сельского</a:t>
            </a:r>
            <a:r>
              <a:rPr b="1" spc="11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spc="-1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поселения</a:t>
            </a:r>
            <a:endParaRPr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  <a:p>
            <a:pPr marL="13303" algn="ctr">
              <a:defRPr/>
            </a:pPr>
            <a:r>
              <a:rPr lang="ru-RU" b="1" spc="-1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Слободо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-Туринского  </a:t>
            </a:r>
            <a:r>
              <a:rPr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spc="-1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муниципального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spc="-5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района</a:t>
            </a:r>
            <a:r>
              <a:rPr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16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Свердловской области</a:t>
            </a:r>
            <a:endParaRPr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  <a:p>
            <a:pPr marL="94452" marR="34588" indent="-53212" algn="ctr">
              <a:defRPr/>
            </a:pP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«О </a:t>
            </a:r>
            <a:r>
              <a:rPr b="1" spc="-2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бюджете</a:t>
            </a:r>
            <a:r>
              <a:rPr b="1" spc="-2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2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2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Ницинского  </a:t>
            </a:r>
            <a:r>
              <a:rPr b="1" spc="-2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16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сельского</a:t>
            </a:r>
            <a:r>
              <a:rPr b="1" spc="-16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поселения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20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24</a:t>
            </a:r>
            <a:r>
              <a:rPr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spc="-2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год</a:t>
            </a:r>
            <a:r>
              <a:rPr b="1" spc="-2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spc="-5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плановый</a:t>
            </a:r>
            <a:r>
              <a:rPr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b="1" spc="-1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период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20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25  </a:t>
            </a:r>
            <a:r>
              <a:rPr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202</a:t>
            </a:r>
            <a:r>
              <a:rPr lang="ru-RU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6</a:t>
            </a:r>
            <a:r>
              <a:rPr b="1" spc="27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годов</a:t>
            </a:r>
            <a:r>
              <a:rPr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»</a:t>
            </a:r>
            <a:endParaRPr dirty="0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65320" y="4216244"/>
            <a:ext cx="6446293" cy="26239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309563" cy="53340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447146" y="134950"/>
            <a:ext cx="9458854" cy="274624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 extrusionOk="0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 extrusionOk="0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 extrusionOk="0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 extrusionOk="0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 extrusionOk="0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 extrusionOk="0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 extrusionOk="0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8816396" y="149873"/>
            <a:ext cx="1089603" cy="575994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1064822" y="149292"/>
            <a:ext cx="7776898" cy="612140"/>
          </a:xfrm>
          <a:custGeom>
            <a:avLst/>
            <a:gdLst/>
            <a:ahLst/>
            <a:cxnLst/>
            <a:rect l="l" t="t" r="r" b="b"/>
            <a:pathLst>
              <a:path w="7178675" h="612140" extrusionOk="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 bwMode="auto">
          <a:xfrm>
            <a:off x="1064822" y="149292"/>
            <a:ext cx="7776898" cy="612140"/>
          </a:xfrm>
          <a:custGeom>
            <a:avLst/>
            <a:gdLst/>
            <a:ahLst/>
            <a:cxnLst/>
            <a:rect l="l" t="t" r="r" b="b"/>
            <a:pathLst>
              <a:path w="7178675" h="612140" extrusionOk="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 txBox="1"/>
          <p:nvPr/>
        </p:nvSpPr>
        <p:spPr bwMode="auto">
          <a:xfrm>
            <a:off x="1078580" y="160656"/>
            <a:ext cx="77493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1" dirty="0" err="1">
                <a:solidFill>
                  <a:srgbClr val="FFFFFF"/>
                </a:solidFill>
                <a:latin typeface="Bookman Old Style"/>
                <a:cs typeface="Bookman Old Style"/>
              </a:rPr>
              <a:t>Основные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показатели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Ницинского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930981"/>
              </p:ext>
            </p:extLst>
          </p:nvPr>
        </p:nvGraphicFramePr>
        <p:xfrm>
          <a:off x="488505" y="908717"/>
          <a:ext cx="9217022" cy="5810734"/>
        </p:xfrm>
        <a:graphic>
          <a:graphicData uri="http://schemas.openxmlformats.org/drawingml/2006/table">
            <a:tbl>
              <a:tblPr/>
              <a:tblGrid>
                <a:gridCol w="3216855"/>
                <a:gridCol w="1075175"/>
                <a:gridCol w="44450"/>
                <a:gridCol w="776382"/>
                <a:gridCol w="820832"/>
                <a:gridCol w="820832"/>
                <a:gridCol w="820832"/>
                <a:gridCol w="820832"/>
                <a:gridCol w="820832"/>
              </a:tblGrid>
              <a:tr h="159142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9142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Отчет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59142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256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1.3. Рынок товаров и услуг 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13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Оборот розничной торговли   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мил.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руб. в ценах соответствующих лет</a:t>
                      </a:r>
                      <a:endParaRPr dirty="0"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/>
                    </a:p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39,8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42,5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45,6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48,7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52,0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01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к предыдущему году в сопоставимых ценах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107,5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106,7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107,3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106,7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106,7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13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Индекс-дефлятор оборота розничной торговли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к предыдущему году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25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торговых объектов</a:t>
                      </a:r>
                      <a:endParaRPr/>
                    </a:p>
                  </a:txBody>
                  <a:tcPr marL="83069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13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платных услуг населению    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руб. в ценах соответствующих лет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017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41535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к предыдущему году в сопоставимых ценах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13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Индекс-дефлятор объема платных услуг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к предыдущему году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256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1.4. Финансы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25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Прибыль прибыльных организаций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руб.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beve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beve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13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к предыдущему году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25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местного бюджета - всего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мил.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руб.</a:t>
                      </a:r>
                      <a:endParaRPr dirty="0"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43873,0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45946,6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49838,6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45208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44167,5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25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 </a:t>
                      </a:r>
                      <a:endParaRPr/>
                    </a:p>
                  </a:txBody>
                  <a:tcPr marL="83069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мил.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руб.</a:t>
                      </a:r>
                      <a:endParaRPr dirty="0"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25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Собственные доходы местного бюджета</a:t>
                      </a:r>
                      <a:endParaRPr/>
                    </a:p>
                  </a:txBody>
                  <a:tcPr marL="83069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мил.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руб.</a:t>
                      </a:r>
                      <a:endParaRPr dirty="0"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4592,5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4533,0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5962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5962,0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5962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25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из них: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5256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местного бюджета - всего</a:t>
                      </a:r>
                      <a:endParaRPr dirty="0"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руб.</a:t>
                      </a:r>
                      <a:endParaRPr dirty="0"/>
                    </a:p>
                  </a:txBody>
                  <a:tcPr marL="3461" marR="3461" marT="3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61" marR="3461" marT="3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4 312,6</a:t>
                      </a:r>
                      <a:endParaRPr/>
                    </a:p>
                  </a:txBody>
                  <a:tcPr marL="3461" marR="3461" marT="3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5 572,2</a:t>
                      </a:r>
                      <a:endParaRPr/>
                    </a:p>
                  </a:txBody>
                  <a:tcPr marL="3461" marR="3461" marT="3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3 902,9</a:t>
                      </a:r>
                      <a:endParaRPr/>
                    </a:p>
                  </a:txBody>
                  <a:tcPr marL="3461" marR="3461" marT="3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3 262,8</a:t>
                      </a:r>
                      <a:endParaRPr/>
                    </a:p>
                  </a:txBody>
                  <a:tcPr marL="3461" marR="3461" marT="3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3 160,9</a:t>
                      </a:r>
                      <a:endParaRPr/>
                    </a:p>
                  </a:txBody>
                  <a:tcPr marL="3461" marR="3461" marT="346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137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  <a:endParaRPr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 руб.</a:t>
                      </a:r>
                      <a:endParaRPr dirty="0"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61" marR="3461" marT="3461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42659,7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41546,7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68892,6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93951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61797,5</a:t>
                      </a:r>
                      <a:endParaRPr dirty="0"/>
                    </a:p>
                  </a:txBody>
                  <a:tcPr marL="3461" marR="3461" marT="346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309563" cy="53340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447146" y="134950"/>
            <a:ext cx="9458854" cy="274624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 extrusionOk="0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 extrusionOk="0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 extrusionOk="0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 extrusionOk="0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 extrusionOk="0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 extrusionOk="0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 extrusionOk="0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8816396" y="149873"/>
            <a:ext cx="1089603" cy="575994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1064822" y="149292"/>
            <a:ext cx="7776898" cy="612140"/>
          </a:xfrm>
          <a:custGeom>
            <a:avLst/>
            <a:gdLst/>
            <a:ahLst/>
            <a:cxnLst/>
            <a:rect l="l" t="t" r="r" b="b"/>
            <a:pathLst>
              <a:path w="7178675" h="612140" extrusionOk="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 bwMode="auto">
          <a:xfrm>
            <a:off x="1064822" y="149292"/>
            <a:ext cx="7776898" cy="612140"/>
          </a:xfrm>
          <a:custGeom>
            <a:avLst/>
            <a:gdLst/>
            <a:ahLst/>
            <a:cxnLst/>
            <a:rect l="l" t="t" r="r" b="b"/>
            <a:pathLst>
              <a:path w="7178675" h="612140" extrusionOk="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 txBox="1"/>
          <p:nvPr/>
        </p:nvSpPr>
        <p:spPr bwMode="auto">
          <a:xfrm>
            <a:off x="1078580" y="160656"/>
            <a:ext cx="77493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1" dirty="0" err="1">
                <a:solidFill>
                  <a:srgbClr val="FFFFFF"/>
                </a:solidFill>
                <a:latin typeface="Bookman Old Style"/>
                <a:cs typeface="Bookman Old Style"/>
              </a:rPr>
              <a:t>Основные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показатели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Ницинского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49689"/>
              </p:ext>
            </p:extLst>
          </p:nvPr>
        </p:nvGraphicFramePr>
        <p:xfrm>
          <a:off x="488505" y="908717"/>
          <a:ext cx="9217022" cy="6522524"/>
        </p:xfrm>
        <a:graphic>
          <a:graphicData uri="http://schemas.openxmlformats.org/drawingml/2006/table">
            <a:tbl>
              <a:tblPr/>
              <a:tblGrid>
                <a:gridCol w="3216855"/>
                <a:gridCol w="1075175"/>
                <a:gridCol w="100457"/>
                <a:gridCol w="720375"/>
                <a:gridCol w="719785"/>
                <a:gridCol w="921879"/>
                <a:gridCol w="820832"/>
                <a:gridCol w="820832"/>
                <a:gridCol w="820832"/>
              </a:tblGrid>
              <a:tr h="190987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987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Отчет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9098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1.5. Инвестиции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67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мил.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руб. в ценах соответствующих лет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1,7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2,0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3,0,.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3,0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026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114300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к предыдущему году в сопоставимых ценах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67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них инвестиции в основной капитал, финансируемые за счет бюджетных средств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руб. в ценах соответствующих лет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0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114300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к предыдущему году в сопоставимых ценах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67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Индекс-дефлятор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к предыдущему году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026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1.6. Малое и среднее предпринимательство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67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0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1.7. Демография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67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постоянного населения (среднегодовая)                                 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1054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1024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1006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0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постоянного населения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(на начало года) 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1054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1024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1006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  <a:endParaRPr dirty="0"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родившихся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dirty="0" smtClean="0"/>
                        <a:t>10</a:t>
                      </a:r>
                      <a:endParaRPr sz="1000"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defRPr/>
                      </a:pP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000" dirty="0" smtClean="0"/>
                        <a:t>8</a:t>
                      </a:r>
                      <a:endParaRPr sz="1000"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умерших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прибывших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Число выбывших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dirty="0"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309563" cy="53340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447146" y="134950"/>
            <a:ext cx="9458854" cy="274624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 extrusionOk="0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 extrusionOk="0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 extrusionOk="0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 extrusionOk="0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 extrusionOk="0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 extrusionOk="0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 extrusionOk="0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8816396" y="149873"/>
            <a:ext cx="1089603" cy="575994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1064822" y="149292"/>
            <a:ext cx="7776898" cy="612140"/>
          </a:xfrm>
          <a:custGeom>
            <a:avLst/>
            <a:gdLst/>
            <a:ahLst/>
            <a:cxnLst/>
            <a:rect l="l" t="t" r="r" b="b"/>
            <a:pathLst>
              <a:path w="7178675" h="612140" extrusionOk="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 bwMode="auto">
          <a:xfrm>
            <a:off x="1064822" y="149292"/>
            <a:ext cx="7776898" cy="612140"/>
          </a:xfrm>
          <a:custGeom>
            <a:avLst/>
            <a:gdLst/>
            <a:ahLst/>
            <a:cxnLst/>
            <a:rect l="l" t="t" r="r" b="b"/>
            <a:pathLst>
              <a:path w="7178675" h="612140" extrusionOk="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 txBox="1"/>
          <p:nvPr/>
        </p:nvSpPr>
        <p:spPr bwMode="auto">
          <a:xfrm>
            <a:off x="1078580" y="160656"/>
            <a:ext cx="77493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1" dirty="0" err="1">
                <a:solidFill>
                  <a:srgbClr val="FFFFFF"/>
                </a:solidFill>
                <a:latin typeface="Bookman Old Style"/>
                <a:cs typeface="Bookman Old Style"/>
              </a:rPr>
              <a:t>Основные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показатели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Ницинского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88505" y="908717"/>
          <a:ext cx="9217022" cy="5847683"/>
        </p:xfrm>
        <a:graphic>
          <a:graphicData uri="http://schemas.openxmlformats.org/drawingml/2006/table">
            <a:tbl>
              <a:tblPr/>
              <a:tblGrid>
                <a:gridCol w="3216855"/>
                <a:gridCol w="1075175"/>
                <a:gridCol w="820832"/>
                <a:gridCol w="820832"/>
                <a:gridCol w="820832"/>
                <a:gridCol w="820832"/>
                <a:gridCol w="820832"/>
                <a:gridCol w="820832"/>
              </a:tblGrid>
              <a:tr h="190987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987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Отчет</a:t>
                      </a:r>
                      <a:endParaRPr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Оценка 2022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  <a:miter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9098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мес. 2022</a:t>
                      </a:r>
                      <a:endParaRPr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  <a:miter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endParaRPr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1.8. Труд и занятость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beve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67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трудовых ресурсов       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165,0</a:t>
                      </a:r>
                      <a:endParaRPr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220,0</a:t>
                      </a:r>
                      <a:endParaRPr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320,0</a:t>
                      </a:r>
                      <a:endParaRPr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320,0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026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Фонд начисленной заработной платы всех работников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beve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 руб.</a:t>
                      </a:r>
                      <a:endParaRPr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14 358,0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23 953,0</a:t>
                      </a:r>
                      <a:endParaRPr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23 953,0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</a:t>
                      </a:r>
                      <a:endParaRPr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</a:t>
                      </a:r>
                      <a:endParaRPr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25 000,0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67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148,0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0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заработная плата номинальная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руб.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15 408,0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15 408,0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15 408,0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16 823,0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16 823,0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16 823,0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67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 к предыдущему году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108,9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026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    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человек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67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1.9. Развитие социальной сферы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0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Ввод в действие жилых домов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кв. м общей площади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67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Дома культуры</a:t>
                      </a:r>
                      <a:endParaRPr/>
                    </a:p>
                  </a:txBody>
                  <a:tcPr marL="114300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06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Библитеки</a:t>
                      </a:r>
                      <a:endParaRPr/>
                    </a:p>
                  </a:txBody>
                  <a:tcPr marL="114300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Школы</a:t>
                      </a:r>
                      <a:endParaRPr/>
                    </a:p>
                  </a:txBody>
                  <a:tcPr marL="114300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Дошкольные учреждения</a:t>
                      </a:r>
                      <a:endParaRPr/>
                    </a:p>
                  </a:txBody>
                  <a:tcPr marL="114300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  <a:miter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ФАПы</a:t>
                      </a:r>
                      <a:endParaRPr/>
                    </a:p>
                  </a:txBody>
                  <a:tcPr marL="114300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  <a:endParaRPr/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miter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9525" marR="9525" marT="952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3092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309563" cy="53340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447146" y="134950"/>
            <a:ext cx="9458854" cy="274624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 extrusionOk="0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 extrusionOk="0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 extrusionOk="0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 extrusionOk="0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 extrusionOk="0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 extrusionOk="0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 extrusionOk="0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1" y="992154"/>
            <a:ext cx="9905999" cy="5605279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1073151" y="266701"/>
            <a:ext cx="7776898" cy="1273707"/>
          </a:xfrm>
          <a:custGeom>
            <a:avLst/>
            <a:gdLst/>
            <a:ahLst/>
            <a:cxnLst/>
            <a:rect l="l" t="t" r="r" b="b"/>
            <a:pathLst>
              <a:path w="7178675" h="975994" extrusionOk="0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 bwMode="auto">
          <a:xfrm>
            <a:off x="1073151" y="266701"/>
            <a:ext cx="7776898" cy="1273707"/>
          </a:xfrm>
          <a:custGeom>
            <a:avLst/>
            <a:gdLst/>
            <a:ahLst/>
            <a:cxnLst/>
            <a:rect l="l" t="t" r="r" b="b"/>
            <a:pathLst>
              <a:path w="7178675" h="975994" extrusionOk="0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 bwMode="auto">
          <a:xfrm>
            <a:off x="1725810" y="430430"/>
            <a:ext cx="6471577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z="2000" b="1" dirty="0">
                <a:solidFill>
                  <a:schemeClr val="tx1"/>
                </a:solidFill>
              </a:rPr>
              <a:t>Основные</a:t>
            </a:r>
            <a:r>
              <a:rPr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направления</a:t>
            </a:r>
            <a:r>
              <a:rPr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бюджетной и налоговой политики </a:t>
            </a:r>
            <a:r>
              <a:rPr lang="ru-RU" sz="2000" b="1" dirty="0" smtClean="0">
                <a:solidFill>
                  <a:schemeClr val="tx1"/>
                </a:solidFill>
              </a:rPr>
              <a:t>Ницинского </a:t>
            </a:r>
            <a:r>
              <a:rPr lang="ru-RU" sz="2000" b="1" dirty="0">
                <a:solidFill>
                  <a:schemeClr val="tx1"/>
                </a:solidFill>
              </a:rPr>
              <a:t>сельского поселения на </a:t>
            </a:r>
            <a:r>
              <a:rPr lang="ru-RU" sz="2000" b="1" dirty="0" smtClean="0">
                <a:solidFill>
                  <a:schemeClr val="tx1"/>
                </a:solidFill>
              </a:rPr>
              <a:t>2024 </a:t>
            </a:r>
            <a:r>
              <a:rPr lang="ru-RU" sz="2000" b="1" dirty="0">
                <a:solidFill>
                  <a:schemeClr val="tx1"/>
                </a:solidFill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</a:rPr>
              <a:t>2025 </a:t>
            </a:r>
            <a:r>
              <a:rPr lang="ru-RU" sz="2000" b="1" dirty="0">
                <a:solidFill>
                  <a:schemeClr val="tx1"/>
                </a:solidFill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</a:rPr>
              <a:t>2026 </a:t>
            </a:r>
            <a:r>
              <a:rPr lang="ru-RU" sz="2000" b="1" dirty="0">
                <a:solidFill>
                  <a:schemeClr val="tx1"/>
                </a:solidFill>
              </a:rPr>
              <a:t>годов</a:t>
            </a:r>
            <a:br>
              <a:rPr lang="ru-RU" sz="2000" b="1" dirty="0">
                <a:solidFill>
                  <a:schemeClr val="tx1"/>
                </a:solidFill>
              </a:rPr>
            </a:br>
            <a:endParaRPr sz="2000" b="1" dirty="0">
              <a:solidFill>
                <a:schemeClr val="tx1"/>
              </a:solidFill>
            </a:endParaRPr>
          </a:p>
        </p:txBody>
      </p:sp>
      <p:sp>
        <p:nvSpPr>
          <p:cNvPr id="15" name="object 15"/>
          <p:cNvSpPr/>
          <p:nvPr/>
        </p:nvSpPr>
        <p:spPr bwMode="auto">
          <a:xfrm>
            <a:off x="660401" y="1752599"/>
            <a:ext cx="8506776" cy="4724399"/>
          </a:xfrm>
          <a:custGeom>
            <a:avLst/>
            <a:gdLst/>
            <a:ahLst/>
            <a:cxnLst/>
            <a:rect l="l" t="t" r="r" b="b"/>
            <a:pathLst>
              <a:path w="7776209" h="4786630" extrusionOk="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6" name="object 16"/>
          <p:cNvSpPr/>
          <p:nvPr/>
        </p:nvSpPr>
        <p:spPr bwMode="auto">
          <a:xfrm>
            <a:off x="742951" y="1752599"/>
            <a:ext cx="8424226" cy="4786630"/>
          </a:xfrm>
          <a:custGeom>
            <a:avLst/>
            <a:gdLst/>
            <a:ahLst/>
            <a:cxnLst/>
            <a:rect l="l" t="t" r="r" b="b"/>
            <a:pathLst>
              <a:path w="7776209" h="4786630" extrusionOk="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7" name="object 17"/>
          <p:cNvSpPr txBox="1"/>
          <p:nvPr/>
        </p:nvSpPr>
        <p:spPr bwMode="auto">
          <a:xfrm>
            <a:off x="908050" y="1981201"/>
            <a:ext cx="8089900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  <a:defRPr/>
            </a:pPr>
            <a:r>
              <a:rPr lang="ru-RU" sz="2000" dirty="0">
                <a:latin typeface="Times New Roman"/>
                <a:cs typeface="Times New Roman"/>
              </a:rPr>
              <a:t>сохранение и укрепление доходного потенциала бюджета</a:t>
            </a:r>
            <a:r>
              <a:rPr sz="2000" spc="-20" dirty="0"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  <a:defRPr/>
            </a:pPr>
            <a:endParaRPr sz="2000" dirty="0">
              <a:latin typeface="Times New Roman"/>
              <a:cs typeface="Times New Roman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  <a:defRPr/>
            </a:pPr>
            <a:r>
              <a:rPr sz="2000" dirty="0" err="1">
                <a:latin typeface="Times New Roman"/>
                <a:cs typeface="Times New Roman"/>
              </a:rPr>
              <a:t>повышение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эффективности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оказания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муниципальных</a:t>
            </a:r>
            <a:r>
              <a:rPr sz="2000" spc="-5" dirty="0">
                <a:latin typeface="Times New Roman"/>
                <a:cs typeface="Times New Roman"/>
              </a:rPr>
              <a:t>  </a:t>
            </a:r>
            <a:r>
              <a:rPr sz="2000" spc="-10" dirty="0" err="1">
                <a:latin typeface="Times New Roman"/>
                <a:cs typeface="Times New Roman"/>
              </a:rPr>
              <a:t>услуг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  <a:defRPr/>
            </a:pPr>
            <a:endParaRPr sz="2000" dirty="0">
              <a:latin typeface="Times New Roman"/>
              <a:cs typeface="Times New Roman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  <a:defRPr/>
            </a:pPr>
            <a:r>
              <a:rPr lang="ru-RU" sz="2000" spc="-10" dirty="0">
                <a:latin typeface="Times New Roman"/>
                <a:cs typeface="Times New Roman"/>
              </a:rPr>
              <a:t>обеспечение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lang="ru-RU" sz="2000" spc="-10" dirty="0">
                <a:latin typeface="Times New Roman"/>
                <a:cs typeface="Times New Roman"/>
              </a:rPr>
              <a:t>сбалансированности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lang="ru-RU" sz="2000" spc="-25" dirty="0">
                <a:latin typeface="Times New Roman"/>
                <a:cs typeface="Times New Roman"/>
              </a:rPr>
              <a:t>бюджета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lang="ru-RU" sz="2000" spc="-25" dirty="0">
                <a:latin typeface="Times New Roman"/>
                <a:cs typeface="Times New Roman"/>
              </a:rPr>
              <a:t> </a:t>
            </a:r>
            <a:r>
              <a:rPr lang="ru-RU" sz="2000" spc="-25" dirty="0" smtClean="0">
                <a:latin typeface="Times New Roman"/>
                <a:cs typeface="Times New Roman"/>
              </a:rPr>
              <a:t>Ницинского </a:t>
            </a:r>
            <a:r>
              <a:rPr lang="ru-RU" sz="2000" spc="-15" dirty="0" smtClean="0">
                <a:latin typeface="Times New Roman"/>
                <a:cs typeface="Times New Roman"/>
              </a:rPr>
              <a:t> </a:t>
            </a:r>
            <a:r>
              <a:rPr lang="ru-RU" sz="2000" spc="-15" dirty="0">
                <a:latin typeface="Times New Roman"/>
                <a:cs typeface="Times New Roman"/>
              </a:rPr>
              <a:t>сельского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поселения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5" dirty="0" err="1">
                <a:latin typeface="Times New Roman"/>
                <a:cs typeface="Times New Roman"/>
              </a:rPr>
              <a:t>его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устойчивости</a:t>
            </a:r>
            <a:r>
              <a:rPr sz="2000" spc="-10" dirty="0">
                <a:latin typeface="Times New Roman"/>
                <a:cs typeface="Times New Roman"/>
              </a:rPr>
              <a:t>  </a:t>
            </a:r>
            <a:r>
              <a:rPr sz="2000" spc="-5" dirty="0" err="1">
                <a:latin typeface="Times New Roman"/>
                <a:cs typeface="Times New Roman"/>
              </a:rPr>
              <a:t>на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всем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периоде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планирования</a:t>
            </a:r>
            <a:r>
              <a:rPr sz="2000" spc="-5" dirty="0"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  <a:defRPr/>
            </a:pPr>
            <a:endParaRPr sz="2000" dirty="0">
              <a:latin typeface="Times New Roman"/>
              <a:cs typeface="Times New Roman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  <a:defRPr/>
            </a:pPr>
            <a:r>
              <a:rPr sz="2000" spc="-5" dirty="0" err="1">
                <a:latin typeface="Times New Roman"/>
                <a:cs typeface="Times New Roman"/>
              </a:rPr>
              <a:t>дальнейшее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развитие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программно-целевых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 err="1">
                <a:latin typeface="Times New Roman"/>
                <a:cs typeface="Times New Roman"/>
              </a:rPr>
              <a:t>принципов</a:t>
            </a:r>
            <a:r>
              <a:rPr sz="2000" spc="-5" dirty="0">
                <a:latin typeface="Times New Roman"/>
                <a:cs typeface="Times New Roman"/>
              </a:rPr>
              <a:t>  </a:t>
            </a:r>
            <a:r>
              <a:rPr sz="2000" spc="-5" dirty="0" err="1">
                <a:latin typeface="Times New Roman"/>
                <a:cs typeface="Times New Roman"/>
              </a:rPr>
              <a:t>планирования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lang="ru-RU" sz="2000" spc="-10" dirty="0">
                <a:latin typeface="Times New Roman"/>
                <a:cs typeface="Times New Roman"/>
              </a:rPr>
              <a:t>управления</a:t>
            </a:r>
            <a:r>
              <a:rPr sz="2000" spc="-10" dirty="0">
                <a:latin typeface="Times New Roman"/>
                <a:cs typeface="Times New Roman"/>
              </a:rPr>
              <a:t>;</a:t>
            </a:r>
            <a:endParaRPr lang="ru-RU" sz="2000" spc="-10" dirty="0">
              <a:latin typeface="Times New Roman"/>
              <a:cs typeface="Times New Roman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  <a:defRPr/>
            </a:pPr>
            <a:endParaRPr sz="2000" dirty="0">
              <a:latin typeface="Times New Roman"/>
              <a:cs typeface="Times New Roman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  <a:defRPr/>
            </a:pPr>
            <a:r>
              <a:rPr lang="ru-RU" sz="2000" dirty="0">
                <a:latin typeface="Times New Roman"/>
                <a:cs typeface="Times New Roman"/>
              </a:rPr>
              <a:t>повышение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 err="1">
                <a:latin typeface="Times New Roman"/>
                <a:cs typeface="Times New Roman"/>
              </a:rPr>
              <a:t>открытости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 err="1">
                <a:latin typeface="Times New Roman"/>
                <a:cs typeface="Times New Roman"/>
              </a:rPr>
              <a:t>прозрачности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spc="-20" dirty="0" err="1">
                <a:latin typeface="Times New Roman"/>
                <a:cs typeface="Times New Roman"/>
              </a:rPr>
              <a:t>бюджетного</a:t>
            </a:r>
            <a:r>
              <a:rPr sz="2000" spc="-20" dirty="0">
                <a:latin typeface="Times New Roman"/>
                <a:cs typeface="Times New Roman"/>
              </a:rPr>
              <a:t>  </a:t>
            </a:r>
            <a:r>
              <a:rPr sz="2000" spc="-5" dirty="0" err="1">
                <a:latin typeface="Times New Roman"/>
                <a:cs typeface="Times New Roman"/>
              </a:rPr>
              <a:t>процесса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309563" cy="53340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447146" y="260648"/>
            <a:ext cx="9458854" cy="274624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 extrusionOk="0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 extrusionOk="0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 extrusionOk="0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 extrusionOk="0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 extrusionOk="0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 extrusionOk="0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 extrusionOk="0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1128052" y="149302"/>
            <a:ext cx="7776898" cy="759418"/>
          </a:xfrm>
          <a:custGeom>
            <a:avLst/>
            <a:gdLst/>
            <a:ahLst/>
            <a:cxnLst/>
            <a:rect l="l" t="t" r="r" b="b"/>
            <a:pathLst>
              <a:path w="7178675" h="615950" extrusionOk="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 bwMode="auto">
          <a:xfrm>
            <a:off x="1128052" y="149302"/>
            <a:ext cx="7776898" cy="759418"/>
          </a:xfrm>
          <a:custGeom>
            <a:avLst/>
            <a:gdLst/>
            <a:ahLst/>
            <a:cxnLst/>
            <a:rect l="l" t="t" r="r" b="b"/>
            <a:pathLst>
              <a:path w="7178675" h="615950" extrusionOk="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 bwMode="auto">
          <a:xfrm>
            <a:off x="1136576" y="260648"/>
            <a:ext cx="774938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1" dirty="0" err="1">
                <a:solidFill>
                  <a:schemeClr val="bg1"/>
                </a:solidFill>
              </a:rPr>
              <a:t>Доходы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sz="1800" b="1" dirty="0">
                <a:solidFill>
                  <a:schemeClr val="bg1"/>
                </a:solidFill>
              </a:rPr>
              <a:t> </a:t>
            </a:r>
            <a:r>
              <a:rPr sz="1800" b="1" spc="-5" dirty="0" err="1">
                <a:solidFill>
                  <a:schemeClr val="bg1"/>
                </a:solidFill>
              </a:rPr>
              <a:t>бюджета</a:t>
            </a:r>
            <a:r>
              <a:rPr sz="1800" b="1" spc="-5" dirty="0">
                <a:solidFill>
                  <a:schemeClr val="bg1"/>
                </a:solidFill>
              </a:rPr>
              <a:t> </a:t>
            </a:r>
            <a:r>
              <a:rPr lang="ru-RU" sz="1800" b="1" spc="-5" dirty="0">
                <a:solidFill>
                  <a:schemeClr val="bg1"/>
                </a:solidFill>
              </a:rPr>
              <a:t> </a:t>
            </a:r>
            <a:r>
              <a:rPr lang="ru-RU" sz="1800" b="1" spc="-5" dirty="0" smtClean="0">
                <a:solidFill>
                  <a:schemeClr val="bg1"/>
                </a:solidFill>
              </a:rPr>
              <a:t>Ницинского </a:t>
            </a:r>
            <a:r>
              <a:rPr sz="1800" b="1" spc="-5" dirty="0" smtClean="0">
                <a:solidFill>
                  <a:schemeClr val="bg1"/>
                </a:solidFill>
              </a:rPr>
              <a:t> </a:t>
            </a:r>
            <a:r>
              <a:rPr sz="1800" b="1" spc="-5" dirty="0" err="1">
                <a:solidFill>
                  <a:schemeClr val="bg1"/>
                </a:solidFill>
              </a:rPr>
              <a:t>сельского</a:t>
            </a:r>
            <a:r>
              <a:rPr sz="1800" b="1" spc="-5" dirty="0">
                <a:solidFill>
                  <a:schemeClr val="bg1"/>
                </a:solidFill>
              </a:rPr>
              <a:t>  </a:t>
            </a:r>
            <a:r>
              <a:rPr sz="1800" b="1" spc="-5" dirty="0" err="1">
                <a:solidFill>
                  <a:schemeClr val="bg1"/>
                </a:solidFill>
              </a:rPr>
              <a:t>поселения</a:t>
            </a:r>
            <a:r>
              <a:rPr sz="1800" b="1" spc="-5" dirty="0">
                <a:solidFill>
                  <a:schemeClr val="bg1"/>
                </a:solidFill>
              </a:rPr>
              <a:t> </a:t>
            </a:r>
            <a:r>
              <a:rPr sz="1800" b="1" dirty="0">
                <a:solidFill>
                  <a:schemeClr val="bg1"/>
                </a:solidFill>
              </a:rPr>
              <a:t>в </a:t>
            </a:r>
            <a:r>
              <a:rPr sz="1800" b="1" spc="-5" dirty="0">
                <a:solidFill>
                  <a:schemeClr val="bg1"/>
                </a:solidFill>
              </a:rPr>
              <a:t>20</a:t>
            </a:r>
            <a:r>
              <a:rPr lang="ru-RU" sz="1800" b="1" spc="-5" dirty="0" smtClean="0">
                <a:solidFill>
                  <a:schemeClr val="bg1"/>
                </a:solidFill>
              </a:rPr>
              <a:t>24</a:t>
            </a:r>
            <a:r>
              <a:rPr sz="1800" b="1" spc="-5" dirty="0" smtClean="0">
                <a:solidFill>
                  <a:schemeClr val="bg1"/>
                </a:solidFill>
              </a:rPr>
              <a:t> </a:t>
            </a:r>
            <a:r>
              <a:rPr sz="1800" b="1" dirty="0">
                <a:solidFill>
                  <a:schemeClr val="bg1"/>
                </a:solidFill>
              </a:rPr>
              <a:t>- </a:t>
            </a:r>
            <a:r>
              <a:rPr sz="1800" b="1" spc="-5" dirty="0" smtClean="0">
                <a:solidFill>
                  <a:schemeClr val="bg1"/>
                </a:solidFill>
              </a:rPr>
              <a:t>202</a:t>
            </a:r>
            <a:r>
              <a:rPr lang="ru-RU" sz="1800" b="1" spc="-5" dirty="0" smtClean="0">
                <a:solidFill>
                  <a:schemeClr val="bg1"/>
                </a:solidFill>
              </a:rPr>
              <a:t>6</a:t>
            </a:r>
            <a:r>
              <a:rPr sz="1800" b="1" spc="-5" dirty="0" smtClean="0">
                <a:solidFill>
                  <a:schemeClr val="bg1"/>
                </a:solidFill>
              </a:rPr>
              <a:t> </a:t>
            </a:r>
            <a:r>
              <a:rPr sz="1800" b="1" dirty="0" err="1">
                <a:solidFill>
                  <a:schemeClr val="bg1"/>
                </a:solidFill>
              </a:rPr>
              <a:t>годах</a:t>
            </a:r>
            <a:r>
              <a:rPr sz="1800" b="1" dirty="0">
                <a:solidFill>
                  <a:schemeClr val="bg1"/>
                </a:solidFill>
              </a:rPr>
              <a:t>, 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sz="1800" b="1" spc="-5" dirty="0" err="1">
                <a:solidFill>
                  <a:schemeClr val="bg1"/>
                </a:solidFill>
              </a:rPr>
              <a:t>руб</a:t>
            </a:r>
            <a:r>
              <a:rPr sz="1800" b="1" spc="-5" dirty="0">
                <a:solidFill>
                  <a:schemeClr val="bg1"/>
                </a:solidFill>
              </a:rPr>
              <a:t>.</a:t>
            </a:r>
            <a:endParaRPr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275046"/>
              </p:ext>
            </p:extLst>
          </p:nvPr>
        </p:nvGraphicFramePr>
        <p:xfrm>
          <a:off x="200472" y="1268758"/>
          <a:ext cx="9433047" cy="475252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184"/>
                <a:gridCol w="2950652"/>
                <a:gridCol w="1660889"/>
                <a:gridCol w="1544059"/>
                <a:gridCol w="1621263"/>
              </a:tblGrid>
              <a:tr h="296483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/>
                        <a:t>Код классификации доходов бюджетов 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Наименование доходов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Сумма (руб.)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2382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2024 </a:t>
                      </a:r>
                      <a:r>
                        <a:rPr lang="ru-RU" sz="1000" u="none" strike="noStrike" dirty="0"/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2025 </a:t>
                      </a:r>
                      <a:r>
                        <a:rPr lang="ru-RU" sz="1000" u="none" strike="noStrike" dirty="0"/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2026 </a:t>
                      </a:r>
                      <a:r>
                        <a:rPr lang="ru-RU" sz="1000" u="none" strike="noStrike" dirty="0"/>
                        <a:t>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55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1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3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3164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000 1 00 00000 00 0000 000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НАЛОГОВЫЕ И НЕНАЛОГОВЫЕ ДОХОДЫ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5962000,0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6185000,00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6426000,00</a:t>
                      </a:r>
                    </a:p>
                    <a:p>
                      <a:pPr algn="ctr">
                        <a:defRPr/>
                      </a:pP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430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000 1 01 00000 00 0000 000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/>
                        <a:t>НАЛОГИ НА </a:t>
                      </a:r>
                      <a:r>
                        <a:rPr lang="ru-RU" sz="1000" u="none" strike="noStrike" dirty="0" smtClean="0"/>
                        <a:t>ДОХОДЫ ФИЗИЧЕСКИХ</a:t>
                      </a:r>
                      <a:r>
                        <a:rPr lang="ru-RU" sz="1000" u="none" strike="noStrike" baseline="0" dirty="0" smtClean="0"/>
                        <a:t> ЛИЦ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221000,00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250000,00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282000,00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9484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000 1 05 00000 00 0000 000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АКЦИЗЫ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4490000,00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4670000,00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4857000,00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073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000 1 06 00000 00 0000 000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/>
                        <a:t>НАЛОГИ НА </a:t>
                      </a:r>
                      <a:r>
                        <a:rPr lang="ru-RU" sz="1000" u="none" strike="noStrike" dirty="0" smtClean="0"/>
                        <a:t>ИМУЩЕСТВО ФИЗИЧЕСКИХ</a:t>
                      </a:r>
                      <a:r>
                        <a:rPr lang="ru-RU" sz="1000" u="none" strike="noStrike" baseline="0" dirty="0" smtClean="0"/>
                        <a:t> ЛИЦ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218000,00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230000,00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250000,00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3868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000 1 11 00000 00 0000 000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7000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,0</a:t>
                      </a:r>
                      <a:endParaRPr lang="ru-RU" sz="1000" u="none" strike="noStrike" dirty="0" smtClean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8000,0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8000,0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3868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000 1 13 00000 00 0000 000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ЗЕМЕЛЬНЫЙ НАЛОГ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965000,00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965000,00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965000,00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039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000 2 00 00000 00 0000 000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/>
                        <a:t>БЕЗВОЗМЕЗДНЫЕ ПОСТУПЛЕНИЯ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62330600,00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59387000,00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 dirty="0" smtClean="0"/>
                        <a:t>58613500,00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4866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u="none" strike="noStrike"/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u="none" strike="noStrike"/>
                        <a:t>Всего: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u="none" strike="noStrike" dirty="0" smtClean="0"/>
                        <a:t>68892600,00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u="none" strike="noStrike" dirty="0" smtClean="0"/>
                        <a:t>65572000,00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u="none" strike="noStrike" dirty="0" smtClean="0"/>
                        <a:t>65039500,00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416496" y="0"/>
            <a:ext cx="9198703" cy="946554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Динамика расходов </a:t>
            </a:r>
            <a:b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бюджета сельского поселения (тыс. рублей)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016896" y="1196752"/>
            <a:ext cx="1810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2024 </a:t>
            </a:r>
            <a:r>
              <a:rPr lang="ru-RU" sz="3200" b="1" dirty="0">
                <a:solidFill>
                  <a:schemeClr val="tx2"/>
                </a:solidFill>
                <a:latin typeface="Times New Roman"/>
                <a:cs typeface="Times New Roman"/>
              </a:rPr>
              <a:t>год </a:t>
            </a:r>
            <a:endParaRPr lang="ru-RU" sz="3200" dirty="0">
              <a:solidFill>
                <a:schemeClr val="tx2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51342245"/>
              </p:ext>
            </p:extLst>
          </p:nvPr>
        </p:nvGraphicFramePr>
        <p:xfrm>
          <a:off x="1619951" y="178152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488503" y="0"/>
            <a:ext cx="9198703" cy="946554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Расходная часть бюджета сельского поселения </a:t>
            </a:r>
            <a:b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в разрезе разделов и подразделов, тыс.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656814"/>
              </p:ext>
            </p:extLst>
          </p:nvPr>
        </p:nvGraphicFramePr>
        <p:xfrm>
          <a:off x="417009" y="1763630"/>
          <a:ext cx="9132522" cy="2798630"/>
        </p:xfrm>
        <a:graphic>
          <a:graphicData uri="http://schemas.openxmlformats.org/drawingml/2006/table">
            <a:tbl>
              <a:tblPr/>
              <a:tblGrid>
                <a:gridCol w="4884692"/>
                <a:gridCol w="761558"/>
                <a:gridCol w="871568"/>
                <a:gridCol w="871568"/>
                <a:gridCol w="871568"/>
                <a:gridCol w="871568"/>
              </a:tblGrid>
              <a:tr h="949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78000" marR="78000" marT="72000" marB="72000" anchor="ctr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Рз</a:t>
                      </a:r>
                    </a:p>
                  </a:txBody>
                  <a:tcPr marL="78000" marR="78000" marT="72000" marB="72000"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</a:t>
                      </a:r>
                    </a:p>
                  </a:txBody>
                  <a:tcPr marL="78000" marR="78000" marT="72000" marB="72000" anchor="ctr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2024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78000" marR="78000" marT="72000" marB="72000"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2025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78000" marR="78000" marT="72000" marB="72000" anchor="ctr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2026год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78000" marR="78000" marT="72000" marB="72000"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40890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Общегосударственные вопросы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>
                          <a:latin typeface="Times New Roman"/>
                        </a:rPr>
                        <a:t>01</a:t>
                      </a:r>
                      <a:endParaRPr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1" dirty="0" smtClean="0">
                          <a:latin typeface="Arial"/>
                        </a:rPr>
                        <a:t>11936,8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1" dirty="0" smtClean="0">
                          <a:latin typeface="Arial"/>
                        </a:rPr>
                        <a:t>11486,9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1" dirty="0" smtClean="0">
                          <a:latin typeface="Arial"/>
                        </a:rPr>
                        <a:t>11491,1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/>
                    </a:solidFill>
                  </a:tcPr>
                </a:tc>
              </a:tr>
              <a:tr h="266320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i="0" u="none" strike="noStrike" dirty="0">
                          <a:latin typeface="Times New Roman"/>
                        </a:rPr>
                        <a:t>Национальная оборона</a:t>
                      </a:r>
                      <a:endParaRPr dirty="0"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>
                          <a:latin typeface="Times New Roman"/>
                        </a:rPr>
                        <a:t>02</a:t>
                      </a:r>
                      <a:endParaRPr/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 smtClean="0">
                          <a:latin typeface="Times New Roman"/>
                        </a:rPr>
                        <a:t>161,2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 smtClean="0">
                          <a:latin typeface="Times New Roman"/>
                        </a:rPr>
                        <a:t>177,2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 smtClean="0">
                          <a:latin typeface="Times New Roman"/>
                        </a:rPr>
                        <a:t>193,4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</a:tr>
              <a:tr h="266320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Мобилизационная и вневойсковая подготовка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0" i="0" u="none" strike="noStrike">
                          <a:latin typeface="Times New Roman"/>
                        </a:rPr>
                        <a:t>02</a:t>
                      </a:r>
                      <a:endParaRPr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0" i="0" u="none" strike="noStrike">
                          <a:latin typeface="Times New Roman"/>
                        </a:rPr>
                        <a:t>03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0" i="0" u="none" strike="noStrike" dirty="0" smtClean="0">
                          <a:latin typeface="Times New Roman"/>
                        </a:rPr>
                        <a:t>161,2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0" i="0" u="none" strike="noStrike" dirty="0" smtClean="0">
                          <a:latin typeface="Times New Roman"/>
                        </a:rPr>
                        <a:t>177,2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0" i="0" u="none" strike="noStrike" dirty="0" smtClean="0">
                          <a:latin typeface="Times New Roman"/>
                        </a:rPr>
                        <a:t>193,4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</a:tr>
              <a:tr h="487898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>
                          <a:latin typeface="Times New Roman"/>
                        </a:rPr>
                        <a:t>03</a:t>
                      </a:r>
                      <a:endParaRPr dirty="0"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 smtClean="0">
                          <a:latin typeface="Times New Roman"/>
                        </a:rPr>
                        <a:t>2355,0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 smtClean="0">
                          <a:latin typeface="Times New Roman"/>
                        </a:rPr>
                        <a:t>2286,0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 smtClean="0">
                          <a:latin typeface="Times New Roman"/>
                        </a:rPr>
                        <a:t>2286,0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</a:tr>
              <a:tr h="487898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0" i="0" u="none" strike="noStrike">
                          <a:latin typeface="Times New Roman"/>
                        </a:rPr>
                        <a:t>03</a:t>
                      </a:r>
                      <a:endParaRPr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0" i="0" u="none" strike="noStrike" dirty="0" smtClean="0">
                          <a:latin typeface="Times New Roman"/>
                        </a:rPr>
                        <a:t>2355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0" i="0" u="none" strike="noStrike" dirty="0" smtClean="0">
                          <a:latin typeface="Times New Roman"/>
                        </a:rPr>
                        <a:t>2286,0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0" i="0" u="none" strike="noStrike" dirty="0" smtClean="0">
                          <a:latin typeface="Times New Roman"/>
                        </a:rPr>
                        <a:t>2286,0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416496" y="0"/>
            <a:ext cx="9198703" cy="946554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Расходная часть бюджета сельского поселения </a:t>
            </a:r>
            <a:b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в разрезе разделов и подразделов, тыс. 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58230"/>
              </p:ext>
            </p:extLst>
          </p:nvPr>
        </p:nvGraphicFramePr>
        <p:xfrm>
          <a:off x="483715" y="1535389"/>
          <a:ext cx="8933781" cy="4313602"/>
        </p:xfrm>
        <a:graphic>
          <a:graphicData uri="http://schemas.openxmlformats.org/drawingml/2006/table">
            <a:tbl>
              <a:tblPr/>
              <a:tblGrid>
                <a:gridCol w="4673665"/>
                <a:gridCol w="751838"/>
                <a:gridCol w="860446"/>
                <a:gridCol w="860446"/>
                <a:gridCol w="860446"/>
                <a:gridCol w="926940"/>
              </a:tblGrid>
              <a:tr h="84880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78000" marR="78000" marT="72000" marB="72000" anchor="ctr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Рз</a:t>
                      </a:r>
                    </a:p>
                  </a:txBody>
                  <a:tcPr marL="78000" marR="78000" marT="72000" marB="72000"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</a:t>
                      </a:r>
                    </a:p>
                  </a:txBody>
                  <a:tcPr marL="78000" marR="78000" marT="72000" marB="72000" anchor="ctr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2024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78000" marR="78000" marT="72000" marB="72000"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2025 год </a:t>
                      </a: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78000" marR="78000" marT="72000" marB="72000" anchor="ctr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2026год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15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проект</a:t>
                      </a:r>
                    </a:p>
                  </a:txBody>
                  <a:tcPr marL="78000" marR="78000" marT="72000" marB="72000"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252801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Национальная экономика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04</a:t>
                      </a:r>
                      <a:endParaRPr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10093,0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12055,8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9951,9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38713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Дорожное хозяйство (дорожные фонды) 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04</a:t>
                      </a:r>
                      <a:endParaRPr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09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10049,0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11129,0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9651,0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5232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44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926,8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300,9</a:t>
                      </a:r>
                      <a:endParaRPr dirty="0"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85232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Жилищно - коммунальное хозяйство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05</a:t>
                      </a:r>
                      <a:endParaRPr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dirty="0" smtClean="0">
                          <a:latin typeface="Arial"/>
                        </a:rPr>
                        <a:t>18037,2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dirty="0" smtClean="0">
                          <a:latin typeface="Arial"/>
                        </a:rPr>
                        <a:t>16864,2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dirty="0" smtClean="0">
                          <a:latin typeface="Arial"/>
                        </a:rPr>
                        <a:t>16794,2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2966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Благоустройство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05</a:t>
                      </a:r>
                      <a:endParaRPr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03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dirty="0" smtClean="0">
                          <a:latin typeface="Arial"/>
                        </a:rPr>
                        <a:t>12775,2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dirty="0" smtClean="0">
                          <a:latin typeface="Arial"/>
                        </a:rPr>
                        <a:t>14083,2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dirty="0" smtClean="0">
                          <a:latin typeface="Arial"/>
                        </a:rPr>
                        <a:t>14083,2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560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Образование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07</a:t>
                      </a:r>
                      <a:endParaRPr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80,0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560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80,0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560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Культура, кинематография 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08</a:t>
                      </a:r>
                      <a:endParaRPr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1" dirty="0" smtClean="0">
                          <a:latin typeface="Arial"/>
                        </a:rPr>
                        <a:t>23987,4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1" dirty="0" smtClean="0">
                          <a:latin typeface="Arial"/>
                        </a:rPr>
                        <a:t>18700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ru-RU" sz="1400" b="1" dirty="0" smtClean="0">
                          <a:latin typeface="Arial"/>
                        </a:rPr>
                        <a:t>18700</a:t>
                      </a:r>
                      <a:endParaRPr lang="ru-RU" sz="1400" dirty="0">
                        <a:latin typeface="Arial"/>
                      </a:endParaRPr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560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Культура 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08</a:t>
                      </a:r>
                      <a:endParaRPr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01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23987,4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18700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18700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560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Социальная политика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10</a:t>
                      </a:r>
                      <a:endParaRPr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30,0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560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10</a:t>
                      </a:r>
                      <a:endParaRPr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30,0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beve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  <a:bevel/>
                    </a:lnB>
                    <a:noFill/>
                  </a:tcPr>
                </a:tc>
              </a:tr>
              <a:tr h="295609"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Всего расходов: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00" b="1" i="0" u="none" strike="noStrike"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66789,6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61918,1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635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dirty="0" smtClean="0">
                          <a:latin typeface="Times New Roman"/>
                        </a:rPr>
                        <a:t>59764,6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10319" marR="10319" marT="9525" marB="0">
                    <a:lnL w="12700" algn="ctr">
                      <a:solidFill>
                        <a:schemeClr val="tx1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1" y="0"/>
            <a:ext cx="9905999" cy="5876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782" tIns="47891" rIns="95782" bIns="47891"/>
          <a:lstStyle/>
          <a:p>
            <a:pPr lvl="0" algn="ctr">
              <a:spcBef>
                <a:spcPts val="0"/>
              </a:spcBef>
              <a:defRPr/>
            </a:pPr>
            <a: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  <a:t>Планируемый дефицит (-), профицит (+), бюджета </a:t>
            </a:r>
            <a:b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  <a:t>сельского поселения (тыс. рублей)</a:t>
            </a:r>
            <a:endParaRPr/>
          </a:p>
        </p:txBody>
      </p:sp>
      <p:graphicFrame>
        <p:nvGraphicFramePr>
          <p:cNvPr id="1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742609"/>
              </p:ext>
            </p:extLst>
          </p:nvPr>
        </p:nvGraphicFramePr>
        <p:xfrm>
          <a:off x="560512" y="1484784"/>
          <a:ext cx="897799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309563" cy="53340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447146" y="134950"/>
            <a:ext cx="9458854" cy="274624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 extrusionOk="0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 extrusionOk="0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 extrusionOk="0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 extrusionOk="0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 extrusionOk="0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 extrusionOk="0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 extrusionOk="0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848544" y="116632"/>
            <a:ext cx="8928992" cy="975994"/>
          </a:xfrm>
          <a:custGeom>
            <a:avLst/>
            <a:gdLst/>
            <a:ahLst/>
            <a:cxnLst/>
            <a:rect l="l" t="t" r="r" b="b"/>
            <a:pathLst>
              <a:path w="7178675" h="975994" extrusionOk="0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848544" y="149291"/>
            <a:ext cx="8928992" cy="831437"/>
          </a:xfrm>
          <a:custGeom>
            <a:avLst/>
            <a:gdLst/>
            <a:ahLst/>
            <a:cxnLst/>
            <a:rect l="l" t="t" r="r" b="b"/>
            <a:pathLst>
              <a:path w="7178675" h="975994" extrusionOk="0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 bwMode="auto">
          <a:xfrm>
            <a:off x="1496351" y="116632"/>
            <a:ext cx="8409649" cy="990600"/>
          </a:xfrm>
        </p:spPr>
        <p:txBody>
          <a:bodyPr/>
          <a:lstStyle/>
          <a:p>
            <a:pPr algn="ctr">
              <a:defRPr/>
            </a:pP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chemeClr val="bg1"/>
                </a:solidFill>
              </a:rPr>
              <a:t>Сведения о верхнем пределе муниципального долга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Ницинского </a:t>
            </a:r>
            <a:r>
              <a:rPr lang="ru-RU" sz="2400" b="1" dirty="0">
                <a:solidFill>
                  <a:schemeClr val="bg1"/>
                </a:solidFill>
              </a:rPr>
              <a:t>сельского поселения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4294967295"/>
          </p:nvPr>
        </p:nvSpPr>
        <p:spPr bwMode="auto">
          <a:xfrm>
            <a:off x="456905" y="1298780"/>
            <a:ext cx="9032599" cy="529857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buNone/>
              <a:defRPr/>
            </a:pPr>
            <a:r>
              <a:rPr lang="ru-RU" b="1" dirty="0">
                <a:latin typeface="Times New Roman"/>
                <a:cs typeface="Times New Roman"/>
              </a:rPr>
              <a:t>Верхний предел муниципального долга </a:t>
            </a:r>
            <a:r>
              <a:rPr lang="ru-RU" b="1" dirty="0" smtClean="0">
                <a:latin typeface="Times New Roman"/>
                <a:cs typeface="Times New Roman"/>
              </a:rPr>
              <a:t>Ницинского </a:t>
            </a:r>
            <a:r>
              <a:rPr lang="ru-RU" b="1" dirty="0">
                <a:latin typeface="Times New Roman"/>
                <a:cs typeface="Times New Roman"/>
              </a:rPr>
              <a:t>сельского поселения Савинского муниципального района :</a:t>
            </a:r>
            <a:endParaRPr lang="ru-RU" dirty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>на 1 января </a:t>
            </a:r>
            <a:r>
              <a:rPr lang="ru-RU" dirty="0" smtClean="0">
                <a:latin typeface="Times New Roman"/>
                <a:cs typeface="Times New Roman"/>
              </a:rPr>
              <a:t>2024года </a:t>
            </a:r>
            <a:r>
              <a:rPr lang="ru-RU" dirty="0">
                <a:latin typeface="Times New Roman"/>
                <a:cs typeface="Times New Roman"/>
              </a:rPr>
              <a:t>в сумме – 0,0 </a:t>
            </a:r>
            <a:r>
              <a:rPr lang="ru-RU" dirty="0" err="1">
                <a:latin typeface="Times New Roman"/>
                <a:cs typeface="Times New Roman"/>
              </a:rPr>
              <a:t>тыс.руб</a:t>
            </a:r>
            <a:r>
              <a:rPr lang="ru-RU" dirty="0">
                <a:latin typeface="Times New Roman"/>
                <a:cs typeface="Times New Roman"/>
              </a:rPr>
              <a:t>.,</a:t>
            </a:r>
            <a:endParaRPr dirty="0"/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>на 1 января </a:t>
            </a:r>
            <a:r>
              <a:rPr lang="ru-RU" dirty="0" smtClean="0">
                <a:latin typeface="Times New Roman"/>
                <a:cs typeface="Times New Roman"/>
              </a:rPr>
              <a:t>2025 </a:t>
            </a:r>
            <a:r>
              <a:rPr lang="ru-RU" dirty="0">
                <a:latin typeface="Times New Roman"/>
                <a:cs typeface="Times New Roman"/>
              </a:rPr>
              <a:t>года в сумме – 0,0 </a:t>
            </a:r>
            <a:r>
              <a:rPr lang="ru-RU" dirty="0" err="1">
                <a:latin typeface="Times New Roman"/>
                <a:cs typeface="Times New Roman"/>
              </a:rPr>
              <a:t>тыс.руб</a:t>
            </a:r>
            <a:r>
              <a:rPr lang="ru-RU" dirty="0">
                <a:latin typeface="Times New Roman"/>
                <a:cs typeface="Times New Roman"/>
              </a:rPr>
              <a:t>.,</a:t>
            </a:r>
            <a:endParaRPr dirty="0"/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>на 1 января </a:t>
            </a:r>
            <a:r>
              <a:rPr lang="ru-RU" dirty="0" smtClean="0">
                <a:latin typeface="Times New Roman"/>
                <a:cs typeface="Times New Roman"/>
              </a:rPr>
              <a:t>2026 </a:t>
            </a:r>
            <a:r>
              <a:rPr lang="ru-RU" dirty="0">
                <a:latin typeface="Times New Roman"/>
                <a:cs typeface="Times New Roman"/>
              </a:rPr>
              <a:t>года в сумме – 0,0 </a:t>
            </a:r>
            <a:r>
              <a:rPr lang="ru-RU" dirty="0" err="1">
                <a:latin typeface="Times New Roman"/>
                <a:cs typeface="Times New Roman"/>
              </a:rPr>
              <a:t>тыс.руб</a:t>
            </a:r>
            <a:r>
              <a:rPr lang="ru-RU" dirty="0">
                <a:latin typeface="Times New Roman"/>
                <a:cs typeface="Times New Roman"/>
              </a:rPr>
              <a:t>.,</a:t>
            </a:r>
            <a:endParaRPr dirty="0"/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cs typeface="Times New Roman"/>
              </a:rPr>
            </a:br>
            <a:endParaRPr lang="ru-RU" dirty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>СПРАВОЧНО: (расчет верхнего предела муниципального внутреннего долга )</a:t>
            </a:r>
            <a:endParaRPr dirty="0"/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cs typeface="Times New Roman"/>
              </a:rPr>
            </a:br>
            <a:endParaRPr lang="ru-RU" dirty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b="1" dirty="0">
                <a:latin typeface="Times New Roman"/>
                <a:cs typeface="Times New Roman"/>
              </a:rPr>
              <a:t>Муниципальный долг </a:t>
            </a:r>
            <a:r>
              <a:rPr lang="ru-RU" b="1" dirty="0" smtClean="0">
                <a:latin typeface="Times New Roman"/>
                <a:cs typeface="Times New Roman"/>
              </a:rPr>
              <a:t>Ницинского </a:t>
            </a:r>
            <a:r>
              <a:rPr lang="ru-RU" b="1" dirty="0">
                <a:latin typeface="Times New Roman"/>
                <a:cs typeface="Times New Roman"/>
              </a:rPr>
              <a:t>сельского поселения по состоянию:</a:t>
            </a:r>
            <a:endParaRPr lang="ru-RU" dirty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cs typeface="Times New Roman"/>
              </a:rPr>
            </a:br>
            <a:endParaRPr lang="ru-RU" dirty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>на 1 января </a:t>
            </a:r>
            <a:r>
              <a:rPr lang="ru-RU" dirty="0" smtClean="0">
                <a:latin typeface="Times New Roman"/>
                <a:cs typeface="Times New Roman"/>
              </a:rPr>
              <a:t>2024 </a:t>
            </a:r>
            <a:r>
              <a:rPr lang="ru-RU" dirty="0">
                <a:latin typeface="Times New Roman"/>
                <a:cs typeface="Times New Roman"/>
              </a:rPr>
              <a:t>года 0,0 тыс.</a:t>
            </a:r>
            <a:r>
              <a:rPr lang="ru-RU" dirty="0" err="1">
                <a:latin typeface="Times New Roman"/>
                <a:cs typeface="Times New Roman"/>
              </a:rPr>
              <a:t>руб</a:t>
            </a:r>
            <a:r>
              <a:rPr lang="ru-RU" dirty="0">
                <a:latin typeface="Times New Roman"/>
                <a:cs typeface="Times New Roman"/>
              </a:rPr>
              <a:t>.,в том числе верхний предел долга по муниципальным гарантиям в сумме 0,0 </a:t>
            </a:r>
            <a:r>
              <a:rPr lang="ru-RU" dirty="0" err="1">
                <a:latin typeface="Times New Roman"/>
                <a:cs typeface="Times New Roman"/>
              </a:rPr>
              <a:t>тыс.руб</a:t>
            </a:r>
            <a:r>
              <a:rPr lang="ru-RU" dirty="0">
                <a:latin typeface="Times New Roman"/>
                <a:cs typeface="Times New Roman"/>
              </a:rPr>
              <a:t>.;</a:t>
            </a:r>
            <a:endParaRPr dirty="0"/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>на 1 января </a:t>
            </a:r>
            <a:r>
              <a:rPr lang="ru-RU" dirty="0" smtClean="0">
                <a:latin typeface="Times New Roman"/>
                <a:cs typeface="Times New Roman"/>
              </a:rPr>
              <a:t>2025 </a:t>
            </a:r>
            <a:r>
              <a:rPr lang="ru-RU" dirty="0">
                <a:latin typeface="Times New Roman"/>
                <a:cs typeface="Times New Roman"/>
              </a:rPr>
              <a:t>года 0,0 тыс.</a:t>
            </a:r>
            <a:r>
              <a:rPr lang="ru-RU" dirty="0" err="1">
                <a:latin typeface="Times New Roman"/>
                <a:cs typeface="Times New Roman"/>
              </a:rPr>
              <a:t>руб</a:t>
            </a:r>
            <a:r>
              <a:rPr lang="ru-RU" dirty="0">
                <a:latin typeface="Times New Roman"/>
                <a:cs typeface="Times New Roman"/>
              </a:rPr>
              <a:t>.,в том числе верхний предел долга по муниципальным гарантиям в сумме 0,0 </a:t>
            </a:r>
            <a:r>
              <a:rPr lang="ru-RU" dirty="0" err="1">
                <a:latin typeface="Times New Roman"/>
                <a:cs typeface="Times New Roman"/>
              </a:rPr>
              <a:t>тыс.руб</a:t>
            </a:r>
            <a:r>
              <a:rPr lang="ru-RU" dirty="0">
                <a:latin typeface="Times New Roman"/>
                <a:cs typeface="Times New Roman"/>
              </a:rPr>
              <a:t>.;</a:t>
            </a:r>
            <a:endParaRPr dirty="0"/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>на 1 января </a:t>
            </a:r>
            <a:r>
              <a:rPr lang="ru-RU" dirty="0" smtClean="0">
                <a:latin typeface="Times New Roman"/>
                <a:cs typeface="Times New Roman"/>
              </a:rPr>
              <a:t>2026 </a:t>
            </a:r>
            <a:r>
              <a:rPr lang="ru-RU" dirty="0">
                <a:latin typeface="Times New Roman"/>
                <a:cs typeface="Times New Roman"/>
              </a:rPr>
              <a:t>года 0,0 тыс.</a:t>
            </a:r>
            <a:r>
              <a:rPr lang="ru-RU" dirty="0" err="1">
                <a:latin typeface="Times New Roman"/>
                <a:cs typeface="Times New Roman"/>
              </a:rPr>
              <a:t>руб</a:t>
            </a:r>
            <a:r>
              <a:rPr lang="ru-RU" dirty="0">
                <a:latin typeface="Times New Roman"/>
                <a:cs typeface="Times New Roman"/>
              </a:rPr>
              <a:t>.,в том числе верхний предел долга по муниципальным гарантиям в сумме 0,0 </a:t>
            </a:r>
            <a:r>
              <a:rPr lang="ru-RU" dirty="0" err="1">
                <a:latin typeface="Times New Roman"/>
                <a:cs typeface="Times New Roman"/>
              </a:rPr>
              <a:t>тыс.руб</a:t>
            </a:r>
            <a:r>
              <a:rPr lang="ru-RU" dirty="0">
                <a:latin typeface="Times New Roman"/>
                <a:cs typeface="Times New Roman"/>
              </a:rPr>
              <a:t>.</a:t>
            </a:r>
            <a:endParaRPr dirty="0"/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cs typeface="Times New Roman"/>
              </a:rPr>
            </a:br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b="1" dirty="0" smtClean="0">
                <a:latin typeface="Times New Roman"/>
                <a:cs typeface="Times New Roman"/>
              </a:rPr>
              <a:t>Увеличение муниципального долга Ницинского сельского поселения:</a:t>
            </a:r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cs typeface="Times New Roman"/>
              </a:rPr>
            </a:br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>в 2024 году — 0,0 </a:t>
            </a:r>
            <a:r>
              <a:rPr lang="ru-RU" dirty="0" err="1" smtClean="0">
                <a:latin typeface="Times New Roman"/>
                <a:cs typeface="Times New Roman"/>
              </a:rPr>
              <a:t>тыс.руб</a:t>
            </a:r>
            <a:r>
              <a:rPr lang="ru-RU" dirty="0" smtClean="0">
                <a:latin typeface="Times New Roman"/>
                <a:cs typeface="Times New Roman"/>
              </a:rPr>
              <a:t>.; </a:t>
            </a:r>
            <a:endParaRPr dirty="0" smtClean="0"/>
          </a:p>
          <a:p>
            <a:pPr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>в 2025 году — 0,0 </a:t>
            </a:r>
            <a:r>
              <a:rPr lang="ru-RU" dirty="0" err="1" smtClean="0">
                <a:latin typeface="Times New Roman"/>
                <a:cs typeface="Times New Roman"/>
              </a:rPr>
              <a:t>тыс.руб</a:t>
            </a:r>
            <a:r>
              <a:rPr lang="ru-RU" dirty="0" smtClean="0">
                <a:latin typeface="Times New Roman"/>
                <a:cs typeface="Times New Roman"/>
              </a:rPr>
              <a:t>.; </a:t>
            </a:r>
            <a:endParaRPr dirty="0" smtClean="0"/>
          </a:p>
          <a:p>
            <a:pPr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>в 2026 году — 0,0 </a:t>
            </a:r>
            <a:r>
              <a:rPr lang="ru-RU" dirty="0" err="1" smtClean="0">
                <a:latin typeface="Times New Roman"/>
                <a:cs typeface="Times New Roman"/>
              </a:rPr>
              <a:t>тыс.руб</a:t>
            </a:r>
            <a:r>
              <a:rPr lang="ru-RU" dirty="0" smtClean="0">
                <a:latin typeface="Times New Roman"/>
                <a:cs typeface="Times New Roman"/>
              </a:rPr>
              <a:t>.; </a:t>
            </a:r>
            <a:endParaRPr dirty="0" smtClean="0"/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cs typeface="Times New Roman"/>
              </a:rPr>
            </a:br>
            <a:endParaRPr lang="ru-RU" dirty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b="1" dirty="0" smtClean="0">
                <a:latin typeface="Times New Roman"/>
                <a:cs typeface="Times New Roman"/>
              </a:rPr>
              <a:t>Погашение муниципального долга Ницинского сельского поселения:</a:t>
            </a:r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cs typeface="Times New Roman"/>
              </a:rPr>
            </a:br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>в 2024 году — 0,0 </a:t>
            </a:r>
            <a:r>
              <a:rPr lang="ru-RU" dirty="0" err="1" smtClean="0">
                <a:latin typeface="Times New Roman"/>
                <a:cs typeface="Times New Roman"/>
              </a:rPr>
              <a:t>тыс.руб</a:t>
            </a:r>
            <a:r>
              <a:rPr lang="ru-RU" dirty="0" smtClean="0">
                <a:latin typeface="Times New Roman"/>
                <a:cs typeface="Times New Roman"/>
              </a:rPr>
              <a:t>., в том числе погашение задолженности по бюджетному кредиту — 0,0 </a:t>
            </a:r>
            <a:r>
              <a:rPr lang="ru-RU" dirty="0" err="1" smtClean="0">
                <a:latin typeface="Times New Roman"/>
                <a:cs typeface="Times New Roman"/>
              </a:rPr>
              <a:t>тыс.руб</a:t>
            </a:r>
            <a:r>
              <a:rPr lang="ru-RU" dirty="0" smtClean="0">
                <a:latin typeface="Times New Roman"/>
                <a:cs typeface="Times New Roman"/>
              </a:rPr>
              <a:t>;</a:t>
            </a:r>
            <a:endParaRPr dirty="0" smtClean="0"/>
          </a:p>
          <a:p>
            <a:pPr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>в 2025 году — 0,0 тыс.</a:t>
            </a:r>
            <a:r>
              <a:rPr lang="ru-RU" dirty="0" err="1" smtClean="0">
                <a:latin typeface="Times New Roman"/>
                <a:cs typeface="Times New Roman"/>
              </a:rPr>
              <a:t>руб</a:t>
            </a:r>
            <a:r>
              <a:rPr lang="ru-RU" dirty="0" smtClean="0">
                <a:latin typeface="Times New Roman"/>
                <a:cs typeface="Times New Roman"/>
              </a:rPr>
              <a:t>.,в том числе погашение задолженности по бюджетному кредиту — 0,0 </a:t>
            </a:r>
            <a:r>
              <a:rPr lang="ru-RU" dirty="0" err="1" smtClean="0">
                <a:latin typeface="Times New Roman"/>
                <a:cs typeface="Times New Roman"/>
              </a:rPr>
              <a:t>тыс.руб</a:t>
            </a:r>
            <a:r>
              <a:rPr lang="ru-RU" dirty="0" smtClean="0">
                <a:latin typeface="Times New Roman"/>
                <a:cs typeface="Times New Roman"/>
              </a:rPr>
              <a:t>;</a:t>
            </a:r>
            <a:endParaRPr dirty="0" smtClean="0"/>
          </a:p>
          <a:p>
            <a:pPr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>в 2026 году — 0,0 </a:t>
            </a:r>
            <a:r>
              <a:rPr lang="ru-RU" dirty="0" err="1" smtClean="0">
                <a:latin typeface="Times New Roman"/>
                <a:cs typeface="Times New Roman"/>
              </a:rPr>
              <a:t>тыс.руб</a:t>
            </a:r>
            <a:r>
              <a:rPr lang="ru-RU" dirty="0" smtClean="0">
                <a:latin typeface="Times New Roman"/>
                <a:cs typeface="Times New Roman"/>
              </a:rPr>
              <a:t>., том числе погашение задолженности по бюджетному кредиту — 0,0 </a:t>
            </a:r>
            <a:r>
              <a:rPr lang="ru-RU" dirty="0" err="1" smtClean="0">
                <a:latin typeface="Times New Roman"/>
                <a:cs typeface="Times New Roman"/>
              </a:rPr>
              <a:t>тыс.руб</a:t>
            </a:r>
            <a:r>
              <a:rPr lang="ru-RU" dirty="0" smtClean="0">
                <a:latin typeface="Times New Roman"/>
                <a:cs typeface="Times New Roman"/>
              </a:rPr>
              <a:t>;</a:t>
            </a:r>
            <a:endParaRPr dirty="0" smtClean="0"/>
          </a:p>
          <a:p>
            <a:pPr>
              <a:buNone/>
              <a:defRPr/>
            </a:pPr>
            <a:r>
              <a:rPr lang="ru-RU" dirty="0" smtClean="0">
                <a:latin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cs typeface="Times New Roman"/>
              </a:rPr>
            </a:br>
            <a:endParaRPr lang="ru-RU" dirty="0" smtClean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b="1" dirty="0" smtClean="0">
                <a:latin typeface="Times New Roman"/>
                <a:cs typeface="Times New Roman"/>
              </a:rPr>
              <a:t>Муниципальный </a:t>
            </a:r>
            <a:r>
              <a:rPr lang="ru-RU" b="1" dirty="0">
                <a:latin typeface="Times New Roman"/>
                <a:cs typeface="Times New Roman"/>
              </a:rPr>
              <a:t>долг </a:t>
            </a:r>
            <a:r>
              <a:rPr lang="ru-RU" b="1" dirty="0" smtClean="0">
                <a:latin typeface="Times New Roman"/>
                <a:cs typeface="Times New Roman"/>
              </a:rPr>
              <a:t>Ницинского </a:t>
            </a:r>
            <a:r>
              <a:rPr lang="ru-RU" b="1" dirty="0">
                <a:latin typeface="Times New Roman"/>
                <a:cs typeface="Times New Roman"/>
              </a:rPr>
              <a:t>сельского поселения по состоянию:</a:t>
            </a:r>
            <a:endParaRPr lang="ru-RU" dirty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cs typeface="Times New Roman"/>
              </a:rPr>
            </a:br>
            <a:endParaRPr lang="ru-RU" dirty="0"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>на 1 января </a:t>
            </a:r>
            <a:r>
              <a:rPr lang="ru-RU" dirty="0" smtClean="0">
                <a:latin typeface="Times New Roman"/>
                <a:cs typeface="Times New Roman"/>
              </a:rPr>
              <a:t>2024 </a:t>
            </a:r>
            <a:r>
              <a:rPr lang="ru-RU" dirty="0">
                <a:latin typeface="Times New Roman"/>
                <a:cs typeface="Times New Roman"/>
              </a:rPr>
              <a:t>года 0,0 тыс.</a:t>
            </a:r>
            <a:r>
              <a:rPr lang="ru-RU" dirty="0" err="1">
                <a:latin typeface="Times New Roman"/>
                <a:cs typeface="Times New Roman"/>
              </a:rPr>
              <a:t>руб</a:t>
            </a:r>
            <a:r>
              <a:rPr lang="ru-RU" dirty="0">
                <a:latin typeface="Times New Roman"/>
                <a:cs typeface="Times New Roman"/>
              </a:rPr>
              <a:t>.,в том числе верхний предел долга по муниципальным гарантиям в сумме 0,0 </a:t>
            </a:r>
            <a:r>
              <a:rPr lang="ru-RU" dirty="0" err="1">
                <a:latin typeface="Times New Roman"/>
                <a:cs typeface="Times New Roman"/>
              </a:rPr>
              <a:t>тыс.руб</a:t>
            </a:r>
            <a:r>
              <a:rPr lang="ru-RU" dirty="0">
                <a:latin typeface="Times New Roman"/>
                <a:cs typeface="Times New Roman"/>
              </a:rPr>
              <a:t>.;</a:t>
            </a:r>
            <a:endParaRPr dirty="0"/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>на 1 января </a:t>
            </a:r>
            <a:r>
              <a:rPr lang="ru-RU" dirty="0" smtClean="0">
                <a:latin typeface="Times New Roman"/>
                <a:cs typeface="Times New Roman"/>
              </a:rPr>
              <a:t>2025 </a:t>
            </a:r>
            <a:r>
              <a:rPr lang="ru-RU" dirty="0">
                <a:latin typeface="Times New Roman"/>
                <a:cs typeface="Times New Roman"/>
              </a:rPr>
              <a:t>года 0,0 тыс.</a:t>
            </a:r>
            <a:r>
              <a:rPr lang="ru-RU" dirty="0" err="1">
                <a:latin typeface="Times New Roman"/>
                <a:cs typeface="Times New Roman"/>
              </a:rPr>
              <a:t>руб</a:t>
            </a:r>
            <a:r>
              <a:rPr lang="ru-RU" dirty="0">
                <a:latin typeface="Times New Roman"/>
                <a:cs typeface="Times New Roman"/>
              </a:rPr>
              <a:t>.,в том числе верхний предел долга по муниципальным гарантиям в сумме 0,0 </a:t>
            </a:r>
            <a:r>
              <a:rPr lang="ru-RU" dirty="0" err="1">
                <a:latin typeface="Times New Roman"/>
                <a:cs typeface="Times New Roman"/>
              </a:rPr>
              <a:t>тыс.руб</a:t>
            </a:r>
            <a:r>
              <a:rPr lang="ru-RU" dirty="0">
                <a:latin typeface="Times New Roman"/>
                <a:cs typeface="Times New Roman"/>
              </a:rPr>
              <a:t>.;</a:t>
            </a:r>
            <a:endParaRPr dirty="0"/>
          </a:p>
          <a:p>
            <a:pPr>
              <a:buNone/>
              <a:defRPr/>
            </a:pPr>
            <a:r>
              <a:rPr lang="ru-RU" dirty="0">
                <a:latin typeface="Times New Roman"/>
                <a:cs typeface="Times New Roman"/>
              </a:rPr>
              <a:t>на 1 января </a:t>
            </a:r>
            <a:r>
              <a:rPr lang="ru-RU" dirty="0" smtClean="0">
                <a:latin typeface="Times New Roman"/>
                <a:cs typeface="Times New Roman"/>
              </a:rPr>
              <a:t>2026 </a:t>
            </a:r>
            <a:r>
              <a:rPr lang="ru-RU" dirty="0">
                <a:latin typeface="Times New Roman"/>
                <a:cs typeface="Times New Roman"/>
              </a:rPr>
              <a:t>года 0,0 тыс.</a:t>
            </a:r>
            <a:r>
              <a:rPr lang="ru-RU" dirty="0" err="1">
                <a:latin typeface="Times New Roman"/>
                <a:cs typeface="Times New Roman"/>
              </a:rPr>
              <a:t>руб</a:t>
            </a:r>
            <a:r>
              <a:rPr lang="ru-RU" dirty="0">
                <a:latin typeface="Times New Roman"/>
                <a:cs typeface="Times New Roman"/>
              </a:rPr>
              <a:t>.,в том числе верхний предел долга по муниципальным гарантиям в сумме 0,0 </a:t>
            </a:r>
            <a:r>
              <a:rPr lang="ru-RU" dirty="0" err="1">
                <a:latin typeface="Times New Roman"/>
                <a:cs typeface="Times New Roman"/>
              </a:rPr>
              <a:t>тыс.руб</a:t>
            </a:r>
            <a:r>
              <a:rPr lang="ru-RU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 bwMode="auto">
          <a:xfrm>
            <a:off x="5753149" y="3493339"/>
            <a:ext cx="369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  <a:defRPr/>
            </a:pPr>
            <a:r>
              <a:rPr sz="1800" spc="-5">
                <a:latin typeface="Arial"/>
                <a:cs typeface="Arial"/>
              </a:rPr>
              <a:t>	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309563" cy="53340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447146" y="134950"/>
            <a:ext cx="9458854" cy="274624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 extrusionOk="0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593328" y="1"/>
            <a:ext cx="151341" cy="135255"/>
          </a:xfrm>
          <a:custGeom>
            <a:avLst/>
            <a:gdLst/>
            <a:ahLst/>
            <a:cxnLst/>
            <a:rect l="l" t="t" r="r" b="b"/>
            <a:pathLst>
              <a:path w="139700" h="135255" extrusionOk="0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593328" y="134938"/>
            <a:ext cx="151341" cy="141605"/>
          </a:xfrm>
          <a:custGeom>
            <a:avLst/>
            <a:gdLst/>
            <a:ahLst/>
            <a:cxnLst/>
            <a:rect l="l" t="t" r="r" b="b"/>
            <a:pathLst>
              <a:path w="139700" h="141604" extrusionOk="0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97524" y="274637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 extrusionOk="0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 extrusionOk="0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 extrusionOk="0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 extrusionOk="0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 bwMode="auto">
          <a:xfrm>
            <a:off x="983061" y="422777"/>
            <a:ext cx="8019045" cy="843758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algn="ctr">
              <a:spcBef>
                <a:spcPts val="99"/>
              </a:spcBef>
              <a:defRPr/>
            </a:pPr>
            <a:r>
              <a:rPr sz="2700" spc="-5" dirty="0" err="1">
                <a:solidFill>
                  <a:srgbClr val="000000"/>
                </a:solidFill>
              </a:rPr>
              <a:t>Уважаемые</a:t>
            </a:r>
            <a:r>
              <a:rPr sz="2700" spc="-16" dirty="0">
                <a:solidFill>
                  <a:srgbClr val="000000"/>
                </a:solidFill>
              </a:rPr>
              <a:t> </a:t>
            </a:r>
            <a:r>
              <a:rPr sz="2700" spc="-5" dirty="0" err="1">
                <a:solidFill>
                  <a:srgbClr val="000000"/>
                </a:solidFill>
              </a:rPr>
              <a:t>жители</a:t>
            </a:r>
            <a:endParaRPr sz="2700" dirty="0"/>
          </a:p>
          <a:p>
            <a:pPr algn="ctr">
              <a:lnSpc>
                <a:spcPct val="100000"/>
              </a:lnSpc>
              <a:defRPr/>
            </a:pPr>
            <a:r>
              <a:rPr lang="ru-RU" sz="2700" spc="-5" dirty="0" smtClean="0">
                <a:solidFill>
                  <a:srgbClr val="000000"/>
                </a:solidFill>
              </a:rPr>
              <a:t>Ницинского</a:t>
            </a:r>
            <a:r>
              <a:rPr sz="2700" spc="-5" dirty="0" smtClean="0">
                <a:solidFill>
                  <a:srgbClr val="000000"/>
                </a:solidFill>
              </a:rPr>
              <a:t> </a:t>
            </a:r>
            <a:r>
              <a:rPr sz="2700" spc="-5" dirty="0" err="1">
                <a:solidFill>
                  <a:srgbClr val="000000"/>
                </a:solidFill>
              </a:rPr>
              <a:t>сельского</a:t>
            </a:r>
            <a:r>
              <a:rPr sz="2700" spc="-16" dirty="0">
                <a:solidFill>
                  <a:srgbClr val="000000"/>
                </a:solidFill>
              </a:rPr>
              <a:t> </a:t>
            </a:r>
            <a:r>
              <a:rPr sz="2700" spc="-5" dirty="0" err="1">
                <a:solidFill>
                  <a:srgbClr val="000000"/>
                </a:solidFill>
              </a:rPr>
              <a:t>поселения</a:t>
            </a:r>
            <a:r>
              <a:rPr sz="2700" spc="-5" dirty="0">
                <a:solidFill>
                  <a:srgbClr val="000000"/>
                </a:solidFill>
              </a:rPr>
              <a:t>!</a:t>
            </a:r>
            <a:endParaRPr sz="2700" dirty="0"/>
          </a:p>
        </p:txBody>
      </p:sp>
      <p:sp>
        <p:nvSpPr>
          <p:cNvPr id="12" name="object 12"/>
          <p:cNvSpPr/>
          <p:nvPr/>
        </p:nvSpPr>
        <p:spPr bwMode="auto">
          <a:xfrm>
            <a:off x="464316" y="1500175"/>
            <a:ext cx="9055047" cy="4709160"/>
          </a:xfrm>
          <a:custGeom>
            <a:avLst/>
            <a:gdLst/>
            <a:ahLst/>
            <a:cxnLst/>
            <a:rect l="l" t="t" r="r" b="b"/>
            <a:pathLst>
              <a:path w="8358505" h="4709160" extrusionOk="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 bwMode="auto">
          <a:xfrm>
            <a:off x="8569546" y="0"/>
            <a:ext cx="1336453" cy="1547998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 txBox="1"/>
          <p:nvPr/>
        </p:nvSpPr>
        <p:spPr bwMode="auto">
          <a:xfrm>
            <a:off x="549614" y="1528623"/>
            <a:ext cx="8885819" cy="414276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987" indent="494873" algn="just">
              <a:spcBef>
                <a:spcPts val="105"/>
              </a:spcBef>
              <a:defRPr/>
            </a:pPr>
            <a:endParaRPr lang="ru-RU" spc="-10" dirty="0">
              <a:latin typeface="Times New Roman"/>
              <a:cs typeface="Times New Roman"/>
            </a:endParaRPr>
          </a:p>
          <a:p>
            <a:pPr marL="13303" marR="5987" indent="494873" algn="just">
              <a:spcBef>
                <a:spcPts val="105"/>
              </a:spcBef>
              <a:defRPr/>
            </a:pPr>
            <a:r>
              <a:rPr lang="ru-RU" spc="-10" dirty="0">
                <a:latin typeface="Times New Roman"/>
                <a:cs typeface="Times New Roman"/>
              </a:rPr>
              <a:t>Предлагаем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Вашему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вниманию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презентацию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b="1" spc="-16" dirty="0">
                <a:latin typeface="Times New Roman"/>
                <a:cs typeface="Times New Roman"/>
              </a:rPr>
              <a:t>«</a:t>
            </a:r>
            <a:r>
              <a:rPr b="1" spc="-16" dirty="0" err="1">
                <a:latin typeface="Times New Roman"/>
                <a:cs typeface="Times New Roman"/>
              </a:rPr>
              <a:t>Бюджет</a:t>
            </a:r>
            <a:r>
              <a:rPr b="1" spc="-16" dirty="0">
                <a:latin typeface="Times New Roman"/>
                <a:cs typeface="Times New Roman"/>
              </a:rPr>
              <a:t> </a:t>
            </a:r>
            <a:r>
              <a:rPr b="1" dirty="0" err="1">
                <a:latin typeface="Times New Roman"/>
                <a:cs typeface="Times New Roman"/>
              </a:rPr>
              <a:t>для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 err="1">
                <a:latin typeface="Times New Roman"/>
                <a:cs typeface="Times New Roman"/>
              </a:rPr>
              <a:t>граждан</a:t>
            </a:r>
            <a:r>
              <a:rPr b="1" spc="-5" dirty="0">
                <a:latin typeface="Times New Roman"/>
                <a:cs typeface="Times New Roman"/>
              </a:rPr>
              <a:t>» </a:t>
            </a:r>
            <a:r>
              <a:rPr dirty="0">
                <a:latin typeface="Times New Roman"/>
                <a:cs typeface="Times New Roman"/>
              </a:rPr>
              <a:t>к </a:t>
            </a:r>
            <a:r>
              <a:rPr lang="ru-RU" dirty="0">
                <a:latin typeface="Times New Roman"/>
                <a:cs typeface="Times New Roman"/>
              </a:rPr>
              <a:t>проекту </a:t>
            </a:r>
            <a:r>
              <a:rPr lang="ru-RU" spc="-5" dirty="0">
                <a:latin typeface="Times New Roman"/>
                <a:cs typeface="Times New Roman"/>
              </a:rPr>
              <a:t>решения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 </a:t>
            </a:r>
            <a:r>
              <a:rPr lang="ru-RU" spc="-21" dirty="0">
                <a:latin typeface="Times New Roman"/>
                <a:cs typeface="Times New Roman"/>
              </a:rPr>
              <a:t>бюджете</a:t>
            </a:r>
            <a:r>
              <a:rPr spc="-21" dirty="0">
                <a:latin typeface="Times New Roman"/>
                <a:cs typeface="Times New Roman"/>
              </a:rPr>
              <a:t> </a:t>
            </a:r>
            <a:r>
              <a:rPr lang="ru-RU" spc="-21" dirty="0" smtClean="0">
                <a:latin typeface="Times New Roman"/>
                <a:cs typeface="Times New Roman"/>
              </a:rPr>
              <a:t>Ницинского</a:t>
            </a:r>
            <a:r>
              <a:rPr spc="-16" dirty="0" smtClean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сельского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cs typeface="Times New Roman"/>
              </a:rPr>
              <a:t>поселения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на</a:t>
            </a:r>
            <a:r>
              <a:rPr spc="-5" dirty="0">
                <a:latin typeface="Times New Roman"/>
                <a:cs typeface="Times New Roman"/>
              </a:rPr>
              <a:t> 20</a:t>
            </a:r>
            <a:r>
              <a:rPr lang="ru-RU" spc="-5" dirty="0" smtClean="0">
                <a:latin typeface="Times New Roman"/>
                <a:cs typeface="Times New Roman"/>
              </a:rPr>
              <a:t>24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27" dirty="0" err="1">
                <a:latin typeface="Times New Roman"/>
                <a:cs typeface="Times New Roman"/>
              </a:rPr>
              <a:t>год</a:t>
            </a:r>
            <a:r>
              <a:rPr spc="-27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10" dirty="0" err="1">
                <a:latin typeface="Times New Roman"/>
                <a:cs typeface="Times New Roman"/>
              </a:rPr>
              <a:t>на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плановый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период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20</a:t>
            </a:r>
            <a:r>
              <a:rPr lang="ru-RU" spc="-5" dirty="0" smtClean="0">
                <a:latin typeface="Times New Roman"/>
                <a:cs typeface="Times New Roman"/>
              </a:rPr>
              <a:t>25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5" dirty="0" smtClean="0">
                <a:latin typeface="Times New Roman"/>
                <a:cs typeface="Times New Roman"/>
              </a:rPr>
              <a:t>202</a:t>
            </a:r>
            <a:r>
              <a:rPr lang="ru-RU" spc="-5" dirty="0" smtClean="0">
                <a:latin typeface="Times New Roman"/>
                <a:cs typeface="Times New Roman"/>
              </a:rPr>
              <a:t>6</a:t>
            </a:r>
            <a:r>
              <a:rPr spc="-27" dirty="0" smtClean="0">
                <a:latin typeface="Times New Roman"/>
                <a:cs typeface="Times New Roman"/>
              </a:rPr>
              <a:t> </a:t>
            </a:r>
            <a:r>
              <a:rPr spc="-16" dirty="0" err="1">
                <a:latin typeface="Times New Roman"/>
                <a:cs typeface="Times New Roman"/>
              </a:rPr>
              <a:t>годов</a:t>
            </a:r>
            <a:r>
              <a:rPr spc="-16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  <a:p>
            <a:pPr marL="13303" marR="5321" indent="550746" algn="just">
              <a:defRPr/>
            </a:pPr>
            <a:r>
              <a:rPr dirty="0">
                <a:latin typeface="Times New Roman"/>
                <a:cs typeface="Times New Roman"/>
              </a:rPr>
              <a:t>В </a:t>
            </a:r>
            <a:r>
              <a:rPr spc="-10" dirty="0" err="1">
                <a:latin typeface="Times New Roman"/>
                <a:cs typeface="Times New Roman"/>
              </a:rPr>
              <a:t>настоящее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время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обеспечение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открытости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10" dirty="0" err="1">
                <a:latin typeface="Times New Roman"/>
                <a:cs typeface="Times New Roman"/>
              </a:rPr>
              <a:t>прозрачности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6" dirty="0" err="1">
                <a:latin typeface="Times New Roman"/>
                <a:cs typeface="Times New Roman"/>
              </a:rPr>
              <a:t>бюджетного</a:t>
            </a:r>
            <a:r>
              <a:rPr spc="-16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процесса</a:t>
            </a:r>
            <a:r>
              <a:rPr spc="-5" dirty="0">
                <a:latin typeface="Times New Roman"/>
                <a:cs typeface="Times New Roman"/>
              </a:rPr>
              <a:t>  </a:t>
            </a:r>
            <a:r>
              <a:rPr spc="-16" dirty="0" err="1">
                <a:latin typeface="Times New Roman"/>
                <a:cs typeface="Times New Roman"/>
              </a:rPr>
              <a:t>является</a:t>
            </a:r>
            <a:r>
              <a:rPr spc="-16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одним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из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ключевых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направлений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деятельности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органов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местного</a:t>
            </a:r>
            <a:r>
              <a:rPr spc="-10" dirty="0">
                <a:latin typeface="Times New Roman"/>
                <a:cs typeface="Times New Roman"/>
              </a:rPr>
              <a:t>  </a:t>
            </a:r>
            <a:r>
              <a:rPr spc="-10" dirty="0" err="1">
                <a:latin typeface="Times New Roman"/>
                <a:cs typeface="Times New Roman"/>
              </a:rPr>
              <a:t>самоуправления</a:t>
            </a:r>
            <a:r>
              <a:rPr spc="-10" dirty="0">
                <a:latin typeface="Times New Roman"/>
                <a:cs typeface="Times New Roman"/>
              </a:rPr>
              <a:t>. </a:t>
            </a:r>
            <a:r>
              <a:rPr spc="-5" dirty="0" err="1">
                <a:latin typeface="Times New Roman"/>
                <a:cs typeface="Times New Roman"/>
              </a:rPr>
              <a:t>Для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6" dirty="0" err="1">
                <a:latin typeface="Times New Roman"/>
                <a:cs typeface="Times New Roman"/>
              </a:rPr>
              <a:t>того</a:t>
            </a:r>
            <a:r>
              <a:rPr spc="-16" dirty="0">
                <a:latin typeface="Times New Roman"/>
                <a:cs typeface="Times New Roman"/>
              </a:rPr>
              <a:t>, </a:t>
            </a:r>
            <a:r>
              <a:rPr spc="-5" dirty="0" err="1">
                <a:latin typeface="Times New Roman"/>
                <a:cs typeface="Times New Roman"/>
              </a:rPr>
              <a:t>чтобы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каждый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6" dirty="0" err="1">
                <a:latin typeface="Times New Roman"/>
                <a:cs typeface="Times New Roman"/>
              </a:rPr>
              <a:t>житель</a:t>
            </a:r>
            <a:r>
              <a:rPr spc="-16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поселения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мог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получить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информацию</a:t>
            </a:r>
            <a:r>
              <a:rPr dirty="0">
                <a:latin typeface="Times New Roman"/>
                <a:cs typeface="Times New Roman"/>
              </a:rPr>
              <a:t> о  </a:t>
            </a:r>
            <a:r>
              <a:rPr spc="-21" dirty="0" err="1">
                <a:latin typeface="Times New Roman"/>
                <a:cs typeface="Times New Roman"/>
              </a:rPr>
              <a:t>бюджете</a:t>
            </a:r>
            <a:r>
              <a:rPr lang="ru-RU" spc="-21" dirty="0">
                <a:latin typeface="Times New Roman"/>
                <a:cs typeface="Times New Roman"/>
              </a:rPr>
              <a:t> </a:t>
            </a:r>
            <a:r>
              <a:rPr lang="ru-RU" spc="-21" dirty="0" smtClean="0">
                <a:latin typeface="Times New Roman"/>
                <a:cs typeface="Times New Roman"/>
              </a:rPr>
              <a:t>Ницинского </a:t>
            </a:r>
            <a:r>
              <a:rPr spc="-10" dirty="0" err="1" smtClean="0">
                <a:latin typeface="Times New Roman"/>
                <a:cs typeface="Times New Roman"/>
              </a:rPr>
              <a:t>сельского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поселения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на</a:t>
            </a:r>
            <a:r>
              <a:rPr spc="-5" dirty="0">
                <a:latin typeface="Times New Roman"/>
                <a:cs typeface="Times New Roman"/>
              </a:rPr>
              <a:t> 20</a:t>
            </a:r>
            <a:r>
              <a:rPr lang="ru-RU" spc="-5" dirty="0" smtClean="0">
                <a:latin typeface="Times New Roman"/>
                <a:cs typeface="Times New Roman"/>
              </a:rPr>
              <a:t>24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27" dirty="0" err="1">
                <a:latin typeface="Times New Roman"/>
                <a:cs typeface="Times New Roman"/>
              </a:rPr>
              <a:t>год</a:t>
            </a:r>
            <a:r>
              <a:rPr spc="-27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5" dirty="0" err="1">
                <a:latin typeface="Times New Roman"/>
                <a:cs typeface="Times New Roman"/>
              </a:rPr>
              <a:t>на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плановый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период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20</a:t>
            </a:r>
            <a:r>
              <a:rPr lang="ru-RU" spc="-5" dirty="0" smtClean="0">
                <a:latin typeface="Times New Roman"/>
                <a:cs typeface="Times New Roman"/>
              </a:rPr>
              <a:t>25</a:t>
            </a:r>
            <a:r>
              <a:rPr spc="-5" dirty="0" smtClean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5" dirty="0" smtClean="0">
                <a:latin typeface="Times New Roman"/>
                <a:cs typeface="Times New Roman"/>
              </a:rPr>
              <a:t>202</a:t>
            </a:r>
            <a:r>
              <a:rPr lang="ru-RU" spc="-5" dirty="0" smtClean="0">
                <a:latin typeface="Times New Roman"/>
                <a:cs typeface="Times New Roman"/>
              </a:rPr>
              <a:t>6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16" dirty="0" err="1">
                <a:latin typeface="Times New Roman"/>
                <a:cs typeface="Times New Roman"/>
              </a:rPr>
              <a:t>годов</a:t>
            </a:r>
            <a:r>
              <a:rPr spc="-16" dirty="0">
                <a:latin typeface="Times New Roman"/>
                <a:cs typeface="Times New Roman"/>
              </a:rPr>
              <a:t>, </a:t>
            </a:r>
            <a:r>
              <a:rPr spc="-5" dirty="0" err="1">
                <a:latin typeface="Times New Roman"/>
                <a:cs typeface="Times New Roman"/>
              </a:rPr>
              <a:t>текст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проекта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решения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 </a:t>
            </a:r>
            <a:r>
              <a:rPr spc="-21" dirty="0" err="1">
                <a:latin typeface="Times New Roman"/>
                <a:cs typeface="Times New Roman"/>
              </a:rPr>
              <a:t>бюджете</a:t>
            </a:r>
            <a:r>
              <a:rPr spc="393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размещен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на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официальном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сайте</a:t>
            </a:r>
            <a:r>
              <a:rPr lang="ru-RU" spc="-10" dirty="0"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latin typeface="Times New Roman"/>
                <a:cs typeface="Times New Roman"/>
              </a:rPr>
              <a:t>-</a:t>
            </a:r>
            <a:r>
              <a:rPr lang="en-US" spc="-10" dirty="0">
                <a:latin typeface="Times New Roman"/>
                <a:cs typeface="Times New Roman"/>
              </a:rPr>
              <a:t>http://nicinskoe.ru/novosti</a:t>
            </a:r>
            <a:r>
              <a:rPr lang="en-US" spc="-10" dirty="0" smtClean="0">
                <a:latin typeface="Times New Roman"/>
                <a:cs typeface="Times New Roman"/>
              </a:rPr>
              <a:t>/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</a:p>
          <a:p>
            <a:pPr marL="13303" marR="5321" indent="550746" algn="just">
              <a:defRPr/>
            </a:pP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Мы</a:t>
            </a:r>
            <a:r>
              <a:rPr spc="-10" dirty="0" smtClean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постарались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доступно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отразить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основные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параметры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1" dirty="0" err="1">
                <a:latin typeface="Times New Roman"/>
                <a:cs typeface="Times New Roman"/>
              </a:rPr>
              <a:t>бюджета</a:t>
            </a:r>
            <a:r>
              <a:rPr spc="-21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на</a:t>
            </a:r>
            <a:r>
              <a:rPr spc="-5" dirty="0">
                <a:latin typeface="Times New Roman"/>
                <a:cs typeface="Times New Roman"/>
              </a:rPr>
              <a:t> 20</a:t>
            </a:r>
            <a:r>
              <a:rPr lang="ru-RU" spc="-5" dirty="0" smtClean="0">
                <a:latin typeface="Times New Roman"/>
                <a:cs typeface="Times New Roman"/>
              </a:rPr>
              <a:t>24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27" dirty="0" err="1">
                <a:latin typeface="Times New Roman"/>
                <a:cs typeface="Times New Roman"/>
              </a:rPr>
              <a:t>год</a:t>
            </a:r>
            <a:r>
              <a:rPr spc="-27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5" dirty="0" err="1">
                <a:latin typeface="Times New Roman"/>
                <a:cs typeface="Times New Roman"/>
              </a:rPr>
              <a:t>на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плановый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период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20</a:t>
            </a:r>
            <a:r>
              <a:rPr lang="ru-RU" spc="-5" dirty="0" smtClean="0">
                <a:latin typeface="Times New Roman"/>
                <a:cs typeface="Times New Roman"/>
              </a:rPr>
              <a:t>25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5" dirty="0" smtClean="0">
                <a:latin typeface="Times New Roman"/>
                <a:cs typeface="Times New Roman"/>
              </a:rPr>
              <a:t>202</a:t>
            </a:r>
            <a:r>
              <a:rPr lang="ru-RU" spc="-5" dirty="0" smtClean="0">
                <a:latin typeface="Times New Roman"/>
                <a:cs typeface="Times New Roman"/>
              </a:rPr>
              <a:t>6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16" dirty="0" err="1">
                <a:latin typeface="Times New Roman"/>
                <a:cs typeface="Times New Roman"/>
              </a:rPr>
              <a:t>годов</a:t>
            </a:r>
            <a:r>
              <a:rPr spc="-16" dirty="0">
                <a:latin typeface="Times New Roman"/>
                <a:cs typeface="Times New Roman"/>
              </a:rPr>
              <a:t>. </a:t>
            </a:r>
            <a:endParaRPr dirty="0">
              <a:latin typeface="Times New Roman"/>
              <a:cs typeface="Times New Roman"/>
            </a:endParaRPr>
          </a:p>
          <a:p>
            <a:pPr marL="13303" marR="5987" indent="550746" algn="just">
              <a:defRPr/>
            </a:pPr>
            <a:r>
              <a:rPr spc="-16" dirty="0">
                <a:latin typeface="Times New Roman"/>
                <a:cs typeface="Times New Roman"/>
              </a:rPr>
              <a:t>«</a:t>
            </a:r>
            <a:r>
              <a:rPr spc="-16" dirty="0" err="1">
                <a:latin typeface="Times New Roman"/>
                <a:cs typeface="Times New Roman"/>
              </a:rPr>
              <a:t>Бюджет</a:t>
            </a:r>
            <a:r>
              <a:rPr spc="-16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для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граждан</a:t>
            </a:r>
            <a:r>
              <a:rPr spc="-5" dirty="0">
                <a:latin typeface="Times New Roman"/>
                <a:cs typeface="Times New Roman"/>
              </a:rPr>
              <a:t>» </a:t>
            </a:r>
            <a:r>
              <a:rPr spc="-10" dirty="0" err="1">
                <a:latin typeface="Times New Roman"/>
                <a:cs typeface="Times New Roman"/>
              </a:rPr>
              <a:t>нацелен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на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получение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обратной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связи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1" dirty="0" err="1">
                <a:latin typeface="Times New Roman"/>
                <a:cs typeface="Times New Roman"/>
              </a:rPr>
              <a:t>от</a:t>
            </a:r>
            <a:r>
              <a:rPr spc="-21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граждан</a:t>
            </a:r>
            <a:r>
              <a:rPr spc="-5" dirty="0">
                <a:latin typeface="Times New Roman"/>
                <a:cs typeface="Times New Roman"/>
              </a:rPr>
              <a:t>, </a:t>
            </a:r>
            <a:r>
              <a:rPr spc="-10" dirty="0" err="1">
                <a:latin typeface="Times New Roman"/>
                <a:cs typeface="Times New Roman"/>
              </a:rPr>
              <a:t>которым</a:t>
            </a:r>
            <a:r>
              <a:rPr spc="-10" dirty="0">
                <a:latin typeface="Times New Roman"/>
                <a:cs typeface="Times New Roman"/>
              </a:rPr>
              <a:t>  </a:t>
            </a:r>
            <a:r>
              <a:rPr spc="-5" dirty="0" err="1">
                <a:latin typeface="Times New Roman"/>
                <a:cs typeface="Times New Roman"/>
              </a:rPr>
              <a:t>интересны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современные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проблемы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муниципальных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финансов</a:t>
            </a:r>
            <a:r>
              <a:rPr dirty="0">
                <a:latin typeface="Times New Roman"/>
                <a:cs typeface="Times New Roman"/>
              </a:rPr>
              <a:t> в </a:t>
            </a:r>
            <a:r>
              <a:rPr lang="ru-RU" dirty="0" smtClean="0">
                <a:latin typeface="Times New Roman"/>
                <a:cs typeface="Times New Roman"/>
              </a:rPr>
              <a:t>Ницинском </a:t>
            </a:r>
            <a:r>
              <a:rPr spc="-5" dirty="0" err="1" smtClean="0">
                <a:latin typeface="Times New Roman"/>
                <a:cs typeface="Times New Roman"/>
              </a:rPr>
              <a:t>сельском</a:t>
            </a:r>
            <a:r>
              <a:rPr spc="-16" dirty="0" smtClean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поселении</a:t>
            </a:r>
            <a:r>
              <a:rPr spc="-5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  <a:p>
            <a:pPr marL="129038">
              <a:spcBef>
                <a:spcPts val="1466"/>
              </a:spcBef>
              <a:tabLst>
                <a:tab pos="6851059" algn="l"/>
              </a:tabLst>
              <a:defRPr/>
            </a:pPr>
            <a:r>
              <a:rPr dirty="0">
                <a:latin typeface="Times New Roman"/>
                <a:cs typeface="Times New Roman"/>
              </a:rPr>
              <a:t>С </a:t>
            </a:r>
            <a:r>
              <a:rPr spc="-5" dirty="0" err="1">
                <a:latin typeface="Times New Roman"/>
                <a:cs typeface="Times New Roman"/>
              </a:rPr>
              <a:t>уважением</a:t>
            </a:r>
            <a:r>
              <a:rPr spc="-5" dirty="0">
                <a:latin typeface="Times New Roman"/>
                <a:cs typeface="Times New Roman"/>
              </a:rPr>
              <a:t>, </a:t>
            </a:r>
            <a:r>
              <a:rPr spc="-27" dirty="0" err="1">
                <a:latin typeface="Times New Roman"/>
                <a:cs typeface="Times New Roman"/>
              </a:rPr>
              <a:t>Глава</a:t>
            </a:r>
            <a:r>
              <a:rPr spc="-27" dirty="0">
                <a:latin typeface="Times New Roman"/>
                <a:cs typeface="Times New Roman"/>
              </a:rPr>
              <a:t> </a:t>
            </a:r>
            <a:r>
              <a:rPr lang="ru-RU" spc="-27" dirty="0">
                <a:latin typeface="Times New Roman"/>
                <a:cs typeface="Times New Roman"/>
              </a:rPr>
              <a:t> </a:t>
            </a:r>
            <a:r>
              <a:rPr lang="ru-RU" spc="-27" dirty="0" smtClean="0">
                <a:latin typeface="Times New Roman"/>
                <a:cs typeface="Times New Roman"/>
              </a:rPr>
              <a:t>Ницинского  </a:t>
            </a:r>
            <a:r>
              <a:rPr lang="ru-RU" spc="-10" dirty="0" smtClean="0">
                <a:latin typeface="Times New Roman"/>
                <a:cs typeface="Times New Roman"/>
              </a:rPr>
              <a:t> </a:t>
            </a:r>
            <a:r>
              <a:rPr spc="-10" dirty="0" err="1">
                <a:latin typeface="Times New Roman"/>
                <a:cs typeface="Times New Roman"/>
              </a:rPr>
              <a:t>сельского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10" dirty="0" err="1" smtClean="0">
                <a:latin typeface="Times New Roman"/>
                <a:cs typeface="Times New Roman"/>
              </a:rPr>
              <a:t>поселения</a:t>
            </a:r>
            <a:r>
              <a:rPr lang="ru-RU" spc="-10" smtClean="0">
                <a:latin typeface="Times New Roman"/>
                <a:cs typeface="Times New Roman"/>
              </a:rPr>
              <a:t>          </a:t>
            </a:r>
            <a:r>
              <a:rPr spc="-10" dirty="0">
                <a:latin typeface="Times New Roman"/>
                <a:cs typeface="Times New Roman"/>
              </a:rPr>
              <a:t>	</a:t>
            </a:r>
            <a:r>
              <a:rPr lang="ru-RU" spc="-10" dirty="0" smtClean="0">
                <a:latin typeface="Times New Roman"/>
                <a:cs typeface="Times New Roman"/>
              </a:rPr>
              <a:t>Т.А. Кузеванова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309563" cy="53340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447146" y="134950"/>
            <a:ext cx="9458854" cy="274624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 extrusionOk="0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 extrusionOk="0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 extrusionOk="0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 extrusionOk="0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 extrusionOk="0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 extrusionOk="0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 extrusionOk="0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1136576" y="116632"/>
            <a:ext cx="7776898" cy="975994"/>
          </a:xfrm>
          <a:custGeom>
            <a:avLst/>
            <a:gdLst/>
            <a:ahLst/>
            <a:cxnLst/>
            <a:rect l="l" t="t" r="r" b="b"/>
            <a:pathLst>
              <a:path w="7178675" h="975994" extrusionOk="0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1128052" y="149291"/>
            <a:ext cx="7776898" cy="975994"/>
          </a:xfrm>
          <a:custGeom>
            <a:avLst/>
            <a:gdLst/>
            <a:ahLst/>
            <a:cxnLst/>
            <a:rect l="l" t="t" r="r" b="b"/>
            <a:pathLst>
              <a:path w="7178675" h="975994" extrusionOk="0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 bwMode="auto">
          <a:xfrm>
            <a:off x="1496351" y="116632"/>
            <a:ext cx="8409649" cy="990600"/>
          </a:xfrm>
        </p:spPr>
        <p:txBody>
          <a:bodyPr/>
          <a:lstStyle/>
          <a:p>
            <a:pPr>
              <a:defRPr/>
            </a:pPr>
            <a:r>
              <a:rPr lang="ru-RU" sz="2400">
                <a:solidFill>
                  <a:schemeClr val="bg1"/>
                </a:solidFill>
              </a:rPr>
              <a:t>КОНТАКТНАЯ ИНФОРМАЦИЯ</a:t>
            </a:r>
            <a:r>
              <a:rPr lang="ru-RU" sz="2400"/>
              <a:t>:</a:t>
            </a:r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body" idx="4294967295"/>
          </p:nvPr>
        </p:nvSpPr>
        <p:spPr bwMode="auto">
          <a:xfrm>
            <a:off x="438763" y="1227247"/>
            <a:ext cx="8991071" cy="22159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Презентация «Бюджет для граждан» к проекту решения </a:t>
            </a:r>
            <a:r>
              <a:rPr lang="ru-RU" dirty="0" smtClean="0">
                <a:solidFill>
                  <a:schemeClr val="tx1"/>
                </a:solidFill>
              </a:rPr>
              <a:t>Думы Ницинского </a:t>
            </a:r>
            <a:r>
              <a:rPr lang="ru-RU" dirty="0">
                <a:solidFill>
                  <a:schemeClr val="tx1"/>
                </a:solidFill>
              </a:rPr>
              <a:t>сельского поселения « О бюджете </a:t>
            </a:r>
            <a:r>
              <a:rPr lang="ru-RU" dirty="0" smtClean="0">
                <a:solidFill>
                  <a:schemeClr val="tx1"/>
                </a:solidFill>
              </a:rPr>
              <a:t>Ницинского  </a:t>
            </a:r>
            <a:r>
              <a:rPr lang="ru-RU" dirty="0">
                <a:solidFill>
                  <a:schemeClr val="tx1"/>
                </a:solidFill>
              </a:rPr>
              <a:t>сельского поселения на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2025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2026 </a:t>
            </a:r>
            <a:r>
              <a:rPr lang="ru-RU" dirty="0">
                <a:solidFill>
                  <a:schemeClr val="tx1"/>
                </a:solidFill>
              </a:rPr>
              <a:t>годов» подготовлена Администрацией </a:t>
            </a:r>
            <a:r>
              <a:rPr lang="ru-RU" dirty="0" smtClean="0">
                <a:solidFill>
                  <a:schemeClr val="tx1"/>
                </a:solidFill>
              </a:rPr>
              <a:t>Ницинского </a:t>
            </a:r>
            <a:r>
              <a:rPr lang="ru-RU" dirty="0">
                <a:solidFill>
                  <a:schemeClr val="tx1"/>
                </a:solidFill>
              </a:rPr>
              <a:t>сельского  поселения </a:t>
            </a:r>
            <a:r>
              <a:rPr lang="ru-RU" dirty="0" err="1" smtClean="0">
                <a:solidFill>
                  <a:schemeClr val="tx1"/>
                </a:solidFill>
              </a:rPr>
              <a:t>Слободо</a:t>
            </a:r>
            <a:r>
              <a:rPr lang="ru-RU" dirty="0" smtClean="0">
                <a:solidFill>
                  <a:schemeClr val="tx1"/>
                </a:solidFill>
              </a:rPr>
              <a:t>-Туринского </a:t>
            </a:r>
            <a:r>
              <a:rPr lang="ru-RU" dirty="0">
                <a:solidFill>
                  <a:schemeClr val="tx1"/>
                </a:solidFill>
              </a:rPr>
              <a:t>муниципального района </a:t>
            </a:r>
            <a:r>
              <a:rPr lang="ru-RU" dirty="0" err="1" smtClean="0">
                <a:solidFill>
                  <a:schemeClr val="tx1"/>
                </a:solidFill>
              </a:rPr>
              <a:t>Свердлоской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области</a:t>
            </a:r>
            <a:endParaRPr dirty="0"/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  <a:endParaRPr dirty="0"/>
          </a:p>
        </p:txBody>
      </p:sp>
      <p:sp>
        <p:nvSpPr>
          <p:cNvPr id="17" name="object 17"/>
          <p:cNvSpPr txBox="1"/>
          <p:nvPr/>
        </p:nvSpPr>
        <p:spPr bwMode="auto">
          <a:xfrm>
            <a:off x="577849" y="3657601"/>
            <a:ext cx="528320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lang="ru-RU" spc="-25">
                <a:latin typeface="Arial"/>
                <a:cs typeface="Arial"/>
              </a:rPr>
              <a:t>Информацию  вы  можете  получить  по: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5753149" y="3493339"/>
            <a:ext cx="369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  <a:defRPr/>
            </a:pPr>
            <a:r>
              <a:rPr sz="1800" spc="-5">
                <a:latin typeface="Arial"/>
                <a:cs typeface="Arial"/>
              </a:rPr>
              <a:t>	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457070" y="4038600"/>
            <a:ext cx="8579008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  <a:defRPr/>
            </a:pPr>
            <a:r>
              <a:rPr sz="1800" spc="-5" dirty="0" err="1">
                <a:latin typeface="Arial"/>
                <a:cs typeface="Arial"/>
              </a:rPr>
              <a:t>по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 err="1">
                <a:latin typeface="Arial"/>
                <a:cs typeface="Arial"/>
              </a:rPr>
              <a:t>телефону</a:t>
            </a:r>
            <a:r>
              <a:rPr sz="1800" spc="-20" dirty="0">
                <a:latin typeface="Arial"/>
                <a:cs typeface="Arial"/>
              </a:rPr>
              <a:t>: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34361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26-1-69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  <a:defRPr/>
            </a:pPr>
            <a:r>
              <a:rPr sz="1800" spc="-5" dirty="0" err="1">
                <a:latin typeface="Arial"/>
                <a:cs typeface="Arial"/>
              </a:rPr>
              <a:t>по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факсу</a:t>
            </a:r>
            <a:r>
              <a:rPr sz="1800" spc="-5" dirty="0">
                <a:latin typeface="Arial"/>
                <a:cs typeface="Arial"/>
              </a:rPr>
              <a:t>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8(</a:t>
            </a:r>
            <a:r>
              <a:rPr lang="ru-RU" sz="1800" spc="-10" dirty="0" smtClean="0">
                <a:latin typeface="Arial"/>
                <a:cs typeface="Arial"/>
              </a:rPr>
              <a:t>34361</a:t>
            </a:r>
            <a:r>
              <a:rPr sz="1800" spc="-10" dirty="0" smtClean="0">
                <a:latin typeface="Arial"/>
                <a:cs typeface="Arial"/>
              </a:rPr>
              <a:t>)</a:t>
            </a:r>
            <a:r>
              <a:rPr lang="ru-RU" sz="1800" spc="-10" dirty="0" smtClean="0">
                <a:latin typeface="Arial"/>
                <a:cs typeface="Arial"/>
              </a:rPr>
              <a:t>26-1-69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  <a:defRPr/>
            </a:pPr>
            <a:r>
              <a:rPr sz="1800" spc="-5" dirty="0" err="1">
                <a:latin typeface="Arial"/>
                <a:cs typeface="Arial"/>
              </a:rPr>
              <a:t>письмом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по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 err="1">
                <a:latin typeface="Arial"/>
                <a:cs typeface="Arial"/>
              </a:rPr>
              <a:t>почте</a:t>
            </a:r>
            <a:r>
              <a:rPr sz="1800" spc="-15" dirty="0">
                <a:latin typeface="Arial"/>
                <a:cs typeface="Arial"/>
              </a:rPr>
              <a:t>: </a:t>
            </a:r>
            <a:r>
              <a:rPr lang="ru-RU" sz="1800" spc="-10" dirty="0" smtClean="0">
                <a:latin typeface="Arial"/>
                <a:cs typeface="Arial"/>
              </a:rPr>
              <a:t>623944</a:t>
            </a:r>
            <a:r>
              <a:rPr sz="1800" spc="-10" dirty="0" smtClean="0">
                <a:latin typeface="Arial"/>
                <a:cs typeface="Arial"/>
              </a:rPr>
              <a:t>, </a:t>
            </a:r>
            <a:r>
              <a:rPr lang="ru-RU" sz="1800" spc="-5" dirty="0" err="1" smtClean="0">
                <a:latin typeface="Arial"/>
                <a:cs typeface="Arial"/>
              </a:rPr>
              <a:t>Свердловкая</a:t>
            </a:r>
            <a:r>
              <a:rPr lang="ru-RU" sz="1800" spc="-5" dirty="0" smtClean="0">
                <a:latin typeface="Arial"/>
                <a:cs typeface="Arial"/>
              </a:rPr>
              <a:t> </a:t>
            </a:r>
            <a:r>
              <a:rPr lang="ru-RU" sz="1800" spc="-5" dirty="0" err="1" smtClean="0">
                <a:latin typeface="Arial"/>
                <a:cs typeface="Arial"/>
              </a:rPr>
              <a:t>обл</a:t>
            </a:r>
            <a:r>
              <a:rPr sz="1800" spc="-5" dirty="0" smtClean="0">
                <a:latin typeface="Arial"/>
                <a:cs typeface="Arial"/>
              </a:rPr>
              <a:t>, </a:t>
            </a:r>
            <a:r>
              <a:rPr lang="ru-RU" sz="1800" spc="-5" dirty="0" err="1" smtClean="0">
                <a:latin typeface="Arial"/>
                <a:cs typeface="Arial"/>
              </a:rPr>
              <a:t>Слободо</a:t>
            </a:r>
            <a:r>
              <a:rPr lang="ru-RU" sz="1800" spc="-5" dirty="0" smtClean="0">
                <a:latin typeface="Arial"/>
                <a:cs typeface="Arial"/>
              </a:rPr>
              <a:t>-Туринский 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sz="1800" spc="-5" dirty="0" err="1">
                <a:latin typeface="Arial"/>
                <a:cs typeface="Arial"/>
              </a:rPr>
              <a:t>район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ru-RU" sz="1800" spc="-5" dirty="0" err="1" smtClean="0">
                <a:latin typeface="Arial"/>
                <a:cs typeface="Arial"/>
              </a:rPr>
              <a:t>с.Ницинское</a:t>
            </a:r>
            <a:r>
              <a:rPr sz="1800" spc="-20" dirty="0" smtClean="0">
                <a:latin typeface="Arial"/>
                <a:cs typeface="Arial"/>
              </a:rPr>
              <a:t>,  </a:t>
            </a:r>
            <a:r>
              <a:rPr sz="1800" spc="-20" dirty="0" err="1">
                <a:latin typeface="Arial"/>
                <a:cs typeface="Arial"/>
              </a:rPr>
              <a:t>ул</a:t>
            </a:r>
            <a:r>
              <a:rPr sz="1800" spc="-20" dirty="0">
                <a:latin typeface="Arial"/>
                <a:cs typeface="Arial"/>
              </a:rPr>
              <a:t>. </a:t>
            </a:r>
            <a:r>
              <a:rPr lang="ru-RU" sz="1800" spc="-20" dirty="0" smtClean="0">
                <a:latin typeface="Arial"/>
                <a:cs typeface="Arial"/>
              </a:rPr>
              <a:t>Советская</a:t>
            </a:r>
            <a:r>
              <a:rPr lang="ru-RU" sz="1800" spc="-5" dirty="0" smtClean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 smtClean="0">
                <a:latin typeface="Arial"/>
                <a:cs typeface="Arial"/>
              </a:rPr>
              <a:t>д.</a:t>
            </a:r>
            <a:r>
              <a:rPr lang="ru-RU" sz="1800" dirty="0" smtClean="0">
                <a:latin typeface="Arial"/>
                <a:cs typeface="Arial"/>
              </a:rPr>
              <a:t>35</a:t>
            </a:r>
            <a:r>
              <a:rPr sz="1800" dirty="0" smtClean="0">
                <a:latin typeface="Arial"/>
                <a:cs typeface="Arial"/>
              </a:rPr>
              <a:t> </a:t>
            </a:r>
            <a:endParaRPr lang="ru-RU"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tabLst>
                <a:tab pos="299720" algn="l"/>
              </a:tabLst>
              <a:defRPr/>
            </a:pPr>
            <a:r>
              <a:rPr lang="ru-RU" sz="1800" dirty="0">
                <a:latin typeface="Arial"/>
                <a:cs typeface="Arial"/>
              </a:rPr>
              <a:t>  </a:t>
            </a:r>
            <a:endParaRPr dirty="0"/>
          </a:p>
          <a:p>
            <a:pPr marL="299085" marR="5080" indent="-286385">
              <a:lnSpc>
                <a:spcPct val="100000"/>
              </a:lnSpc>
              <a:tabLst>
                <a:tab pos="299720" algn="l"/>
              </a:tabLst>
              <a:defRPr/>
            </a:pPr>
            <a:r>
              <a:rPr lang="ru-RU" sz="1800" dirty="0">
                <a:latin typeface="Arial"/>
                <a:cs typeface="Arial"/>
              </a:rPr>
              <a:t> 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на адрес электронной почты:</a:t>
            </a:r>
            <a:r>
              <a:rPr lang="ru-RU" dirty="0"/>
              <a:t> </a:t>
            </a:r>
            <a:r>
              <a:rPr lang="en-US" dirty="0" smtClean="0"/>
              <a:t>nizpos@mail.ru</a:t>
            </a:r>
            <a:endParaRPr sz="9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  <a:defRPr/>
            </a:pPr>
            <a:r>
              <a:rPr sz="1800" spc="-25" dirty="0" err="1">
                <a:latin typeface="Arial"/>
                <a:cs typeface="Arial"/>
              </a:rPr>
              <a:t>Режим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 err="1">
                <a:latin typeface="Arial"/>
                <a:cs typeface="Arial"/>
              </a:rPr>
              <a:t>работы</a:t>
            </a:r>
            <a:r>
              <a:rPr sz="1800" spc="-10" dirty="0">
                <a:latin typeface="Arial"/>
                <a:cs typeface="Arial"/>
              </a:rPr>
              <a:t>: </a:t>
            </a:r>
            <a:r>
              <a:rPr sz="1800" spc="-15" dirty="0" err="1">
                <a:latin typeface="Arial"/>
                <a:cs typeface="Arial"/>
              </a:rPr>
              <a:t>Понедельник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5" dirty="0" err="1">
                <a:latin typeface="Arial"/>
                <a:cs typeface="Arial"/>
              </a:rPr>
              <a:t>пятница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8.</a:t>
            </a:r>
            <a:r>
              <a:rPr lang="en-US" sz="1800" spc="-5" dirty="0">
                <a:latin typeface="Arial"/>
                <a:cs typeface="Arial"/>
              </a:rPr>
              <a:t>0</a:t>
            </a:r>
            <a:r>
              <a:rPr lang="ru-RU" sz="1800" spc="-5" dirty="0">
                <a:latin typeface="Arial"/>
                <a:cs typeface="Arial"/>
              </a:rPr>
              <a:t>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.00,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  <a:defRPr/>
            </a:pPr>
            <a:r>
              <a:rPr sz="1800" spc="-10" dirty="0" err="1">
                <a:latin typeface="Arial"/>
                <a:cs typeface="Arial"/>
              </a:rPr>
              <a:t>перерыв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en-US" sz="1800" spc="-10" dirty="0">
                <a:latin typeface="Arial"/>
                <a:cs typeface="Arial"/>
              </a:rPr>
              <a:t>3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lang="en-US" sz="1800" spc="-10" dirty="0">
                <a:latin typeface="Arial"/>
                <a:cs typeface="Arial"/>
              </a:rPr>
              <a:t>00</a:t>
            </a:r>
            <a:r>
              <a:rPr sz="1800" spc="-10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  <a:defRPr/>
            </a:pPr>
            <a:r>
              <a:rPr sz="1800" spc="-15" dirty="0" err="1">
                <a:latin typeface="Arial"/>
                <a:cs typeface="Arial"/>
              </a:rPr>
              <a:t>Суббота</a:t>
            </a:r>
            <a:r>
              <a:rPr sz="1800" spc="-15" dirty="0">
                <a:latin typeface="Arial"/>
                <a:cs typeface="Arial"/>
              </a:rPr>
              <a:t>, </a:t>
            </a:r>
            <a:r>
              <a:rPr sz="1800" spc="-10" dirty="0" err="1">
                <a:latin typeface="Arial"/>
                <a:cs typeface="Arial"/>
              </a:rPr>
              <a:t>воскресенье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 err="1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дни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 bwMode="auto">
          <a:xfrm>
            <a:off x="2936776" y="1268760"/>
            <a:ext cx="6485417" cy="946554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>
              <a:defRPr/>
            </a:pPr>
            <a:r>
              <a:rPr lang="ru-RU" sz="2800" spc="42" dirty="0">
                <a:solidFill>
                  <a:srgbClr val="F34840"/>
                </a:solidFill>
                <a:cs typeface="Arial"/>
              </a:rPr>
              <a:t>АДМИНИСТРАЦИЯ </a:t>
            </a:r>
            <a:r>
              <a:rPr lang="ru-RU" sz="2800" spc="42" dirty="0" smtClean="0">
                <a:solidFill>
                  <a:srgbClr val="F34840"/>
                </a:solidFill>
                <a:cs typeface="Arial"/>
              </a:rPr>
              <a:t>НИЦИНСКОГО </a:t>
            </a:r>
            <a:r>
              <a:rPr lang="ru-RU" sz="2800" spc="42" dirty="0">
                <a:solidFill>
                  <a:srgbClr val="F34840"/>
                </a:solidFill>
                <a:cs typeface="Arial"/>
              </a:rPr>
              <a:t>СЕЛЬСКОГО ПОСЕЛЕНИЯ</a:t>
            </a:r>
            <a:endParaRPr lang="ru-RU" sz="2800" dirty="0"/>
          </a:p>
        </p:txBody>
      </p:sp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" y="902577"/>
            <a:ext cx="2538265" cy="595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6159" y="2522080"/>
            <a:ext cx="3169156" cy="2628856"/>
          </a:xfrm>
          <a:prstGeom prst="rect">
            <a:avLst/>
          </a:prstGeom>
          <a:solidFill>
            <a:srgbClr val="F4C4CC"/>
          </a:solidFill>
          <a:ln w="9525">
            <a:noFill/>
            <a:miter lim="800000"/>
            <a:headEnd/>
            <a:tailEnd/>
          </a:ln>
        </p:spPr>
        <p:txBody>
          <a:bodyPr lIns="73591" tIns="36796" rIns="73591" bIns="36796">
            <a:spAutoFit/>
          </a:bodyPr>
          <a:lstStyle/>
          <a:p>
            <a:pPr algn="ctr" defTabSz="736110">
              <a:defRPr/>
            </a:pPr>
            <a:endParaRPr lang="ru-RU" sz="2600" b="1">
              <a:solidFill>
                <a:srgbClr val="C00000"/>
              </a:solidFill>
              <a:latin typeface="Calibri"/>
              <a:ea typeface="DejaVu Sans"/>
              <a:cs typeface="DejaVu Sans"/>
            </a:endParaRPr>
          </a:p>
          <a:p>
            <a:pPr algn="ctr" defTabSz="736110">
              <a:defRPr/>
            </a:pPr>
            <a:endParaRPr lang="ru-RU" sz="2600" b="1">
              <a:solidFill>
                <a:srgbClr val="C00000"/>
              </a:solidFill>
              <a:latin typeface="Calibri"/>
              <a:ea typeface="DejaVu Sans"/>
              <a:cs typeface="DejaVu Sans"/>
            </a:endParaRPr>
          </a:p>
          <a:p>
            <a:pPr algn="ctr" defTabSz="736110">
              <a:defRPr/>
            </a:pPr>
            <a:r>
              <a:rPr lang="ru-RU" sz="2900" b="1">
                <a:solidFill>
                  <a:srgbClr val="C00000"/>
                </a:solidFill>
                <a:latin typeface="Calibri"/>
                <a:ea typeface="DejaVu Sans"/>
                <a:cs typeface="DejaVu Sans"/>
              </a:rPr>
              <a:t>БЛАГОДАРИМ </a:t>
            </a:r>
            <a:br>
              <a:rPr lang="ru-RU" sz="2900" b="1">
                <a:solidFill>
                  <a:srgbClr val="C00000"/>
                </a:solidFill>
                <a:latin typeface="Calibri"/>
                <a:ea typeface="DejaVu Sans"/>
                <a:cs typeface="DejaVu Sans"/>
              </a:rPr>
            </a:br>
            <a:r>
              <a:rPr lang="ru-RU" sz="2900" b="1">
                <a:solidFill>
                  <a:srgbClr val="C00000"/>
                </a:solidFill>
                <a:latin typeface="Calibri"/>
                <a:ea typeface="DejaVu Sans"/>
                <a:cs typeface="DejaVu Sans"/>
              </a:rPr>
              <a:t>ЗА ВНИМАНИЕ!</a:t>
            </a:r>
            <a:endParaRPr/>
          </a:p>
          <a:p>
            <a:pPr algn="ctr" defTabSz="736110">
              <a:defRPr/>
            </a:pPr>
            <a:endParaRPr lang="ru-RU" sz="2600" b="1">
              <a:solidFill>
                <a:srgbClr val="C00000"/>
              </a:solidFill>
              <a:latin typeface="Calibri"/>
              <a:ea typeface="DejaVu Sans"/>
              <a:cs typeface="DejaVu Sans"/>
            </a:endParaRPr>
          </a:p>
          <a:p>
            <a:pPr algn="ctr" defTabSz="736110">
              <a:defRPr/>
            </a:pPr>
            <a:endParaRPr lang="ru-RU" sz="2600" b="1">
              <a:solidFill>
                <a:srgbClr val="C00000"/>
              </a:solidFill>
              <a:latin typeface="Calibri"/>
              <a:ea typeface="DejaVu Sans"/>
              <a:cs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309563" cy="53340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447146" y="134950"/>
            <a:ext cx="9458854" cy="274624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 extrusionOk="0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593328" y="1"/>
            <a:ext cx="151341" cy="135255"/>
          </a:xfrm>
          <a:custGeom>
            <a:avLst/>
            <a:gdLst/>
            <a:ahLst/>
            <a:cxnLst/>
            <a:rect l="l" t="t" r="r" b="b"/>
            <a:pathLst>
              <a:path w="139700" h="135255" extrusionOk="0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593328" y="134938"/>
            <a:ext cx="151341" cy="141605"/>
          </a:xfrm>
          <a:custGeom>
            <a:avLst/>
            <a:gdLst/>
            <a:ahLst/>
            <a:cxnLst/>
            <a:rect l="l" t="t" r="r" b="b"/>
            <a:pathLst>
              <a:path w="139700" h="141604" extrusionOk="0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97524" y="274637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 extrusionOk="0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 extrusionOk="0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 extrusionOk="0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 extrusionOk="0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798925" y="1196962"/>
            <a:ext cx="8444666" cy="560070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798923" y="1196689"/>
            <a:ext cx="8444864" cy="560705"/>
          </a:xfrm>
          <a:custGeom>
            <a:avLst/>
            <a:gdLst/>
            <a:ahLst/>
            <a:cxnLst/>
            <a:rect l="l" t="t" r="r" b="b"/>
            <a:pathLst>
              <a:path w="7795259" h="560705" extrusionOk="0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 bwMode="auto">
          <a:xfrm>
            <a:off x="1064821" y="149297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 extrusionOk="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 bwMode="auto">
          <a:xfrm>
            <a:off x="1064821" y="149297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 extrusionOk="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 bwMode="auto">
          <a:xfrm>
            <a:off x="2398090" y="291228"/>
            <a:ext cx="4900773" cy="428260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marL="13303">
              <a:spcBef>
                <a:spcPts val="99"/>
              </a:spcBef>
              <a:defRPr/>
            </a:pPr>
            <a:r>
              <a:rPr lang="ru-RU" sz="2700" b="1" spc="-5">
                <a:solidFill>
                  <a:schemeClr val="tx1"/>
                </a:solidFill>
              </a:rPr>
              <a:t>БЮДЖЕТНЫЙ ПРОЦЕСС</a:t>
            </a:r>
            <a:endParaRPr sz="2700" b="1">
              <a:solidFill>
                <a:schemeClr val="tx1"/>
              </a:solidFill>
            </a:endParaRPr>
          </a:p>
        </p:txBody>
      </p:sp>
      <p:sp>
        <p:nvSpPr>
          <p:cNvPr id="17" name="object 17"/>
          <p:cNvSpPr/>
          <p:nvPr/>
        </p:nvSpPr>
        <p:spPr bwMode="auto">
          <a:xfrm>
            <a:off x="1676546" y="2343132"/>
            <a:ext cx="6631516" cy="3916045"/>
          </a:xfrm>
          <a:custGeom>
            <a:avLst/>
            <a:gdLst/>
            <a:ahLst/>
            <a:cxnLst/>
            <a:rect l="l" t="t" r="r" b="b"/>
            <a:pathLst>
              <a:path w="6121400" h="3916045" extrusionOk="0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 bwMode="auto">
          <a:xfrm>
            <a:off x="3699110" y="1927746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 extrusionOk="0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object 19"/>
          <p:cNvSpPr/>
          <p:nvPr/>
        </p:nvSpPr>
        <p:spPr bwMode="auto">
          <a:xfrm>
            <a:off x="3699110" y="1927747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 extrusionOk="0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1309058" y="1336034"/>
            <a:ext cx="7613173" cy="1300293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marL="13303">
              <a:spcBef>
                <a:spcPts val="99"/>
              </a:spcBef>
              <a:defRPr/>
            </a:pPr>
            <a:r>
              <a:rPr b="1" spc="-16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b="1" spc="-1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pc="-5">
                <a:latin typeface="Arial"/>
                <a:cs typeface="Arial"/>
              </a:rPr>
              <a:t>- </a:t>
            </a:r>
            <a:r>
              <a:rPr spc="-16">
                <a:latin typeface="Arial"/>
                <a:cs typeface="Arial"/>
              </a:rPr>
              <a:t>ежегодное </a:t>
            </a:r>
            <a:r>
              <a:rPr spc="-10">
                <a:latin typeface="Arial"/>
                <a:cs typeface="Arial"/>
              </a:rPr>
              <a:t>формирование </a:t>
            </a:r>
            <a:r>
              <a:rPr spc="-5">
                <a:latin typeface="Arial"/>
                <a:cs typeface="Arial"/>
              </a:rPr>
              <a:t>и </a:t>
            </a:r>
            <a:r>
              <a:rPr spc="-16">
                <a:latin typeface="Arial"/>
                <a:cs typeface="Arial"/>
              </a:rPr>
              <a:t>исполнение</a:t>
            </a:r>
            <a:r>
              <a:rPr spc="262">
                <a:latin typeface="Arial"/>
                <a:cs typeface="Arial"/>
              </a:rPr>
              <a:t> </a:t>
            </a:r>
            <a:r>
              <a:rPr spc="-21">
                <a:latin typeface="Arial"/>
                <a:cs typeface="Arial"/>
              </a:rPr>
              <a:t>бюджета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endParaRPr sz="19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  <a:defRPr/>
            </a:pPr>
            <a:endParaRPr sz="2100">
              <a:latin typeface="Times New Roman"/>
              <a:cs typeface="Times New Roman"/>
            </a:endParaRPr>
          </a:p>
          <a:p>
            <a:pPr marL="3116234" marR="2732442" indent="-689762">
              <a:lnSpc>
                <a:spcPts val="1582"/>
              </a:lnSpc>
              <a:defRPr/>
            </a:pPr>
            <a:r>
              <a:rPr sz="1500" b="1" spc="-5">
                <a:latin typeface="Arial"/>
                <a:cs typeface="Arial"/>
              </a:rPr>
              <a:t>1. </a:t>
            </a:r>
            <a:r>
              <a:rPr sz="1500" b="1" spc="-10">
                <a:latin typeface="Arial"/>
                <a:cs typeface="Arial"/>
              </a:rPr>
              <a:t>Составление</a:t>
            </a:r>
            <a:r>
              <a:rPr sz="1500" b="1" spc="-78">
                <a:latin typeface="Arial"/>
                <a:cs typeface="Arial"/>
              </a:rPr>
              <a:t> </a:t>
            </a:r>
            <a:r>
              <a:rPr sz="1500" b="1" spc="-5">
                <a:latin typeface="Arial"/>
                <a:cs typeface="Arial"/>
              </a:rPr>
              <a:t>проекта  </a:t>
            </a:r>
            <a:r>
              <a:rPr sz="1500" b="1" spc="-16">
                <a:latin typeface="Arial"/>
                <a:cs typeface="Arial"/>
              </a:rPr>
              <a:t>бюджета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 bwMode="auto">
          <a:xfrm>
            <a:off x="7026004" y="2906685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09" h="831214" extrusionOk="0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2" name="object 22"/>
          <p:cNvSpPr/>
          <p:nvPr/>
        </p:nvSpPr>
        <p:spPr bwMode="auto">
          <a:xfrm>
            <a:off x="7026004" y="2906685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09" h="831214" extrusionOk="0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3" name="object 23"/>
          <p:cNvSpPr txBox="1"/>
          <p:nvPr/>
        </p:nvSpPr>
        <p:spPr bwMode="auto">
          <a:xfrm>
            <a:off x="7440723" y="3089917"/>
            <a:ext cx="1677141" cy="449996"/>
          </a:xfrm>
          <a:prstGeom prst="rect">
            <a:avLst/>
          </a:prstGeom>
        </p:spPr>
        <p:txBody>
          <a:bodyPr vert="horz" wrap="square" lIns="0" tIns="39244" rIns="0" bIns="0" rtlCol="0">
            <a:spAutoFit/>
          </a:bodyPr>
          <a:lstStyle/>
          <a:p>
            <a:pPr marL="13303" marR="5321" indent="36583">
              <a:lnSpc>
                <a:spcPts val="1582"/>
              </a:lnSpc>
              <a:spcBef>
                <a:spcPts val="309"/>
              </a:spcBef>
              <a:defRPr/>
            </a:pPr>
            <a:r>
              <a:rPr sz="1500" b="1" spc="-5">
                <a:latin typeface="Arial"/>
                <a:cs typeface="Arial"/>
              </a:rPr>
              <a:t>2. </a:t>
            </a:r>
            <a:r>
              <a:rPr sz="1500" b="1" spc="-10">
                <a:latin typeface="Arial"/>
                <a:cs typeface="Arial"/>
              </a:rPr>
              <a:t>Рассмотрение  </a:t>
            </a:r>
            <a:r>
              <a:rPr sz="1500" b="1" spc="-5">
                <a:latin typeface="Arial"/>
                <a:cs typeface="Arial"/>
              </a:rPr>
              <a:t>проекта</a:t>
            </a:r>
            <a:r>
              <a:rPr sz="1500" b="1" spc="-78">
                <a:latin typeface="Arial"/>
                <a:cs typeface="Arial"/>
              </a:rPr>
              <a:t> </a:t>
            </a:r>
            <a:r>
              <a:rPr sz="1500" b="1" spc="-16">
                <a:latin typeface="Arial"/>
                <a:cs typeface="Arial"/>
              </a:rPr>
              <a:t>бюджета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 bwMode="auto">
          <a:xfrm>
            <a:off x="7026004" y="4864564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09" h="831214" extrusionOk="0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5" name="object 25"/>
          <p:cNvSpPr/>
          <p:nvPr/>
        </p:nvSpPr>
        <p:spPr bwMode="auto">
          <a:xfrm>
            <a:off x="7026004" y="4864564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09" h="831214" extrusionOk="0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6" name="object 26"/>
          <p:cNvSpPr txBox="1"/>
          <p:nvPr/>
        </p:nvSpPr>
        <p:spPr bwMode="auto">
          <a:xfrm>
            <a:off x="7529961" y="5047794"/>
            <a:ext cx="1500347" cy="449996"/>
          </a:xfrm>
          <a:prstGeom prst="rect">
            <a:avLst/>
          </a:prstGeom>
        </p:spPr>
        <p:txBody>
          <a:bodyPr vert="horz" wrap="square" lIns="0" tIns="39244" rIns="0" bIns="0" rtlCol="0">
            <a:spAutoFit/>
          </a:bodyPr>
          <a:lstStyle/>
          <a:p>
            <a:pPr marL="317942" marR="5321" indent="-305304">
              <a:lnSpc>
                <a:spcPts val="1582"/>
              </a:lnSpc>
              <a:spcBef>
                <a:spcPts val="309"/>
              </a:spcBef>
              <a:defRPr/>
            </a:pPr>
            <a:r>
              <a:rPr sz="1500" b="1" spc="-5">
                <a:latin typeface="Arial"/>
                <a:cs typeface="Arial"/>
              </a:rPr>
              <a:t>3.</a:t>
            </a:r>
            <a:r>
              <a:rPr sz="1500" b="1" spc="-62">
                <a:latin typeface="Arial"/>
                <a:cs typeface="Arial"/>
              </a:rPr>
              <a:t> </a:t>
            </a:r>
            <a:r>
              <a:rPr sz="1500" b="1" spc="-10">
                <a:latin typeface="Arial"/>
                <a:cs typeface="Arial"/>
              </a:rPr>
              <a:t>Утверждение  </a:t>
            </a:r>
            <a:r>
              <a:rPr sz="1500" b="1" spc="-16">
                <a:latin typeface="Arial"/>
                <a:cs typeface="Arial"/>
              </a:rPr>
              <a:t>бюджета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 bwMode="auto">
          <a:xfrm>
            <a:off x="3699110" y="5843503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5" extrusionOk="0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8" name="object 28"/>
          <p:cNvSpPr/>
          <p:nvPr/>
        </p:nvSpPr>
        <p:spPr bwMode="auto">
          <a:xfrm>
            <a:off x="3699110" y="5843503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5" extrusionOk="0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9" name="object 29"/>
          <p:cNvSpPr txBox="1"/>
          <p:nvPr/>
        </p:nvSpPr>
        <p:spPr bwMode="auto">
          <a:xfrm>
            <a:off x="3803525" y="6122747"/>
            <a:ext cx="2297642" cy="244265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  <a:defRPr/>
            </a:pPr>
            <a:r>
              <a:rPr sz="1500" b="1" spc="-5">
                <a:latin typeface="Arial"/>
                <a:cs typeface="Arial"/>
              </a:rPr>
              <a:t>4. Исполнение</a:t>
            </a:r>
            <a:r>
              <a:rPr sz="1500" b="1" spc="-89">
                <a:latin typeface="Arial"/>
                <a:cs typeface="Arial"/>
              </a:rPr>
              <a:t> </a:t>
            </a:r>
            <a:r>
              <a:rPr sz="1500" b="1" spc="-16">
                <a:latin typeface="Arial"/>
                <a:cs typeface="Arial"/>
              </a:rPr>
              <a:t>бюджета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 bwMode="auto">
          <a:xfrm>
            <a:off x="372213" y="4864564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 extrusionOk="0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1" name="object 31"/>
          <p:cNvSpPr/>
          <p:nvPr/>
        </p:nvSpPr>
        <p:spPr bwMode="auto">
          <a:xfrm>
            <a:off x="372213" y="4864564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 extrusionOk="0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2" name="object 32"/>
          <p:cNvSpPr txBox="1"/>
          <p:nvPr/>
        </p:nvSpPr>
        <p:spPr bwMode="auto">
          <a:xfrm>
            <a:off x="920552" y="5229200"/>
            <a:ext cx="1474206" cy="449996"/>
          </a:xfrm>
          <a:prstGeom prst="rect">
            <a:avLst/>
          </a:prstGeom>
        </p:spPr>
        <p:txBody>
          <a:bodyPr vert="horz" wrap="square" lIns="0" tIns="39244" rIns="0" bIns="0" rtlCol="0">
            <a:spAutoFit/>
          </a:bodyPr>
          <a:lstStyle/>
          <a:p>
            <a:pPr marL="305304" marR="5321" indent="-292667">
              <a:lnSpc>
                <a:spcPts val="1582"/>
              </a:lnSpc>
              <a:spcBef>
                <a:spcPts val="309"/>
              </a:spcBef>
              <a:defRPr/>
            </a:pPr>
            <a:r>
              <a:rPr sz="1500" b="1" spc="-5">
                <a:latin typeface="Arial"/>
                <a:cs typeface="Arial"/>
              </a:rPr>
              <a:t>об</a:t>
            </a:r>
            <a:r>
              <a:rPr sz="1500" b="1" spc="-89">
                <a:latin typeface="Arial"/>
                <a:cs typeface="Arial"/>
              </a:rPr>
              <a:t> </a:t>
            </a:r>
            <a:r>
              <a:rPr sz="1500" b="1" spc="-5">
                <a:latin typeface="Arial"/>
                <a:cs typeface="Arial"/>
              </a:rPr>
              <a:t>исполнении  </a:t>
            </a:r>
            <a:r>
              <a:rPr sz="1500" b="1" spc="-16">
                <a:latin typeface="Arial"/>
                <a:cs typeface="Arial"/>
              </a:rPr>
              <a:t>бюджета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 bwMode="auto">
          <a:xfrm>
            <a:off x="372213" y="2906685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 extrusionOk="0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4" name="object 34"/>
          <p:cNvSpPr/>
          <p:nvPr/>
        </p:nvSpPr>
        <p:spPr bwMode="auto">
          <a:xfrm>
            <a:off x="372213" y="2906685"/>
            <a:ext cx="2508144" cy="831215"/>
          </a:xfrm>
          <a:custGeom>
            <a:avLst/>
            <a:gdLst/>
            <a:ahLst/>
            <a:cxnLst/>
            <a:rect l="l" t="t" r="r" b="b"/>
            <a:pathLst>
              <a:path w="2315210" h="831214" extrusionOk="0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5" name="object 35"/>
          <p:cNvSpPr txBox="1"/>
          <p:nvPr/>
        </p:nvSpPr>
        <p:spPr bwMode="auto">
          <a:xfrm>
            <a:off x="539333" y="2993905"/>
            <a:ext cx="2173816" cy="655180"/>
          </a:xfrm>
          <a:prstGeom prst="rect">
            <a:avLst/>
          </a:prstGeom>
        </p:spPr>
        <p:txBody>
          <a:bodyPr vert="horz" wrap="square" lIns="0" tIns="39244" rIns="0" bIns="0" rtlCol="0">
            <a:spAutoFit/>
          </a:bodyPr>
          <a:lstStyle/>
          <a:p>
            <a:pPr marL="351200" marR="5321" indent="-338562">
              <a:lnSpc>
                <a:spcPts val="1582"/>
              </a:lnSpc>
              <a:spcBef>
                <a:spcPts val="309"/>
              </a:spcBef>
              <a:defRPr/>
            </a:pPr>
            <a:r>
              <a:rPr sz="1500" b="1" spc="-5">
                <a:latin typeface="Arial"/>
                <a:cs typeface="Arial"/>
              </a:rPr>
              <a:t>6. </a:t>
            </a:r>
            <a:r>
              <a:rPr sz="1500" b="1" spc="-10">
                <a:latin typeface="Arial"/>
                <a:cs typeface="Arial"/>
              </a:rPr>
              <a:t>Утверждение </a:t>
            </a:r>
            <a:r>
              <a:rPr sz="1500" b="1" spc="-21">
                <a:latin typeface="Arial"/>
                <a:cs typeface="Arial"/>
              </a:rPr>
              <a:t>отчета  </a:t>
            </a:r>
            <a:r>
              <a:rPr sz="1500" b="1" spc="-5">
                <a:latin typeface="Arial"/>
                <a:cs typeface="Arial"/>
              </a:rPr>
              <a:t>об</a:t>
            </a:r>
            <a:r>
              <a:rPr sz="1500" b="1" spc="-27">
                <a:latin typeface="Arial"/>
                <a:cs typeface="Arial"/>
              </a:rPr>
              <a:t> </a:t>
            </a:r>
            <a:r>
              <a:rPr sz="1500" b="1" spc="-5">
                <a:latin typeface="Arial"/>
                <a:cs typeface="Arial"/>
              </a:rPr>
              <a:t>исполнении</a:t>
            </a:r>
            <a:endParaRPr sz="1500">
              <a:latin typeface="Arial"/>
              <a:cs typeface="Arial"/>
            </a:endParaRPr>
          </a:p>
          <a:p>
            <a:pPr marL="643202">
              <a:lnSpc>
                <a:spcPts val="1561"/>
              </a:lnSpc>
              <a:defRPr/>
            </a:pPr>
            <a:r>
              <a:rPr sz="1500" b="1" spc="-16">
                <a:latin typeface="Arial"/>
                <a:cs typeface="Arial"/>
              </a:rPr>
              <a:t>бюджета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3437224" y="2952716"/>
            <a:ext cx="2976615" cy="47577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635220" marR="5321" indent="-622582">
              <a:spcBef>
                <a:spcPts val="110"/>
              </a:spcBef>
              <a:defRPr/>
            </a:pPr>
            <a:r>
              <a:rPr sz="1500" b="1" spc="-10">
                <a:latin typeface="Arial"/>
                <a:cs typeface="Arial"/>
              </a:rPr>
              <a:t>Составление </a:t>
            </a:r>
            <a:r>
              <a:rPr sz="1500" b="1" spc="-5">
                <a:latin typeface="Arial"/>
                <a:cs typeface="Arial"/>
              </a:rPr>
              <a:t>проекта </a:t>
            </a:r>
            <a:r>
              <a:rPr sz="1500" b="1" spc="-16">
                <a:latin typeface="Arial"/>
                <a:cs typeface="Arial"/>
              </a:rPr>
              <a:t>бюджета  </a:t>
            </a:r>
            <a:r>
              <a:rPr sz="1500" b="1" spc="-10">
                <a:latin typeface="Arial"/>
                <a:cs typeface="Arial"/>
              </a:rPr>
              <a:t>основывается </a:t>
            </a:r>
            <a:r>
              <a:rPr sz="1500" b="1">
                <a:latin typeface="Arial"/>
                <a:cs typeface="Arial"/>
              </a:rPr>
              <a:t>на:</a:t>
            </a:r>
            <a:endParaRPr sz="15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1995880" y="3834128"/>
            <a:ext cx="5993130" cy="41354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>
              <a:spcBef>
                <a:spcPts val="105"/>
              </a:spcBef>
              <a:tabLst>
                <a:tab pos="2915358" algn="l"/>
              </a:tabLst>
              <a:defRPr/>
            </a:pPr>
            <a:r>
              <a:rPr sz="1300" spc="-5">
                <a:latin typeface="Arial"/>
                <a:cs typeface="Arial"/>
              </a:rPr>
              <a:t>Собранию </a:t>
            </a:r>
            <a:r>
              <a:rPr sz="1300" spc="199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Российской </a:t>
            </a:r>
            <a:r>
              <a:rPr sz="1300" spc="209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Федерации	определяющих бюджетную </a:t>
            </a:r>
            <a:r>
              <a:rPr sz="1300" spc="-5">
                <a:latin typeface="Arial"/>
                <a:cs typeface="Arial"/>
              </a:rPr>
              <a:t>политику  (требования </a:t>
            </a:r>
            <a:r>
              <a:rPr sz="1300">
                <a:latin typeface="Arial"/>
                <a:cs typeface="Arial"/>
              </a:rPr>
              <a:t>к </a:t>
            </a:r>
            <a:r>
              <a:rPr sz="1300" spc="-10">
                <a:latin typeface="Arial"/>
                <a:cs typeface="Arial"/>
              </a:rPr>
              <a:t>бюджетной </a:t>
            </a:r>
            <a:r>
              <a:rPr sz="1300" spc="-5">
                <a:latin typeface="Arial"/>
                <a:cs typeface="Arial"/>
              </a:rPr>
              <a:t>политике) </a:t>
            </a:r>
            <a:r>
              <a:rPr sz="1300">
                <a:latin typeface="Arial"/>
                <a:cs typeface="Arial"/>
              </a:rPr>
              <a:t>в </a:t>
            </a:r>
            <a:r>
              <a:rPr sz="1300" spc="-5">
                <a:latin typeface="Arial"/>
                <a:cs typeface="Arial"/>
              </a:rPr>
              <a:t>Российской</a:t>
            </a:r>
            <a:r>
              <a:rPr sz="1300" spc="-52">
                <a:latin typeface="Arial"/>
                <a:cs typeface="Arial"/>
              </a:rPr>
              <a:t> </a:t>
            </a:r>
            <a:r>
              <a:rPr sz="1300" spc="-5">
                <a:latin typeface="Arial"/>
                <a:cs typeface="Arial"/>
              </a:rPr>
              <a:t>Федерации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3004312" y="3461815"/>
            <a:ext cx="1226556" cy="41354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252758" marR="5321" indent="-239455">
              <a:spcBef>
                <a:spcPts val="105"/>
              </a:spcBef>
              <a:defRPr/>
            </a:pPr>
            <a:r>
              <a:rPr sz="1300">
                <a:latin typeface="Arial"/>
                <a:cs typeface="Arial"/>
              </a:rPr>
              <a:t>1. </a:t>
            </a:r>
            <a:r>
              <a:rPr sz="1300" spc="-10">
                <a:latin typeface="Arial"/>
                <a:cs typeface="Arial"/>
              </a:rPr>
              <a:t>Положениях  </a:t>
            </a:r>
            <a:r>
              <a:rPr sz="1300" spc="-5">
                <a:latin typeface="Arial"/>
                <a:cs typeface="Arial"/>
              </a:rPr>
              <a:t>Российской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 bwMode="auto">
          <a:xfrm>
            <a:off x="4369689" y="3461815"/>
            <a:ext cx="957579" cy="428931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 indent="196219">
              <a:spcBef>
                <a:spcPts val="105"/>
              </a:spcBef>
              <a:defRPr/>
            </a:pPr>
            <a:r>
              <a:rPr sz="1300" spc="-5">
                <a:latin typeface="Arial"/>
                <a:cs typeface="Arial"/>
              </a:rPr>
              <a:t>п</a:t>
            </a:r>
            <a:r>
              <a:rPr sz="1300">
                <a:latin typeface="Arial"/>
                <a:cs typeface="Arial"/>
              </a:rPr>
              <a:t>о</a:t>
            </a:r>
            <a:r>
              <a:rPr sz="1300" spc="-5">
                <a:latin typeface="Arial"/>
                <a:cs typeface="Arial"/>
              </a:rPr>
              <a:t>с</a:t>
            </a:r>
            <a:r>
              <a:rPr sz="1300">
                <a:latin typeface="Arial"/>
                <a:cs typeface="Arial"/>
              </a:rPr>
              <a:t>ла</a:t>
            </a:r>
            <a:r>
              <a:rPr sz="1300" spc="-5">
                <a:latin typeface="Arial"/>
                <a:cs typeface="Arial"/>
              </a:rPr>
              <a:t>н</a:t>
            </a:r>
            <a:r>
              <a:rPr sz="1300">
                <a:latin typeface="Arial"/>
                <a:cs typeface="Arial"/>
              </a:rPr>
              <a:t>ия  </a:t>
            </a:r>
            <a:r>
              <a:rPr sz="1300" spc="-5">
                <a:latin typeface="Arial"/>
                <a:cs typeface="Arial"/>
              </a:rPr>
              <a:t>Федерации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 bwMode="auto">
          <a:xfrm>
            <a:off x="5418073" y="3461815"/>
            <a:ext cx="1562947" cy="41354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 indent="601297">
              <a:spcBef>
                <a:spcPts val="105"/>
              </a:spcBef>
              <a:defRPr/>
            </a:pPr>
            <a:r>
              <a:rPr sz="1300">
                <a:latin typeface="Arial"/>
                <a:cs typeface="Arial"/>
              </a:rPr>
              <a:t>Пр</a:t>
            </a:r>
            <a:r>
              <a:rPr sz="1300" spc="-21">
                <a:latin typeface="Arial"/>
                <a:cs typeface="Arial"/>
              </a:rPr>
              <a:t>е</a:t>
            </a:r>
            <a:r>
              <a:rPr sz="1300">
                <a:latin typeface="Arial"/>
                <a:cs typeface="Arial"/>
              </a:rPr>
              <a:t>зи</a:t>
            </a:r>
            <a:r>
              <a:rPr sz="1300" spc="-5">
                <a:latin typeface="Arial"/>
                <a:cs typeface="Arial"/>
              </a:rPr>
              <a:t>д</a:t>
            </a:r>
            <a:r>
              <a:rPr sz="1300">
                <a:latin typeface="Arial"/>
                <a:cs typeface="Arial"/>
              </a:rPr>
              <a:t>е</a:t>
            </a:r>
            <a:r>
              <a:rPr sz="1300" spc="-5">
                <a:latin typeface="Arial"/>
                <a:cs typeface="Arial"/>
              </a:rPr>
              <a:t>н</a:t>
            </a:r>
            <a:r>
              <a:rPr sz="1300" spc="-27">
                <a:latin typeface="Arial"/>
                <a:cs typeface="Arial"/>
              </a:rPr>
              <a:t>т</a:t>
            </a:r>
            <a:r>
              <a:rPr sz="1300">
                <a:latin typeface="Arial"/>
                <a:cs typeface="Arial"/>
              </a:rPr>
              <a:t>а  </a:t>
            </a:r>
            <a:r>
              <a:rPr sz="1300" spc="-5">
                <a:latin typeface="Arial"/>
                <a:cs typeface="Arial"/>
              </a:rPr>
              <a:t>Федеральному</a:t>
            </a:r>
            <a:endParaRPr sz="13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 bwMode="auto">
          <a:xfrm>
            <a:off x="545970" y="4219548"/>
            <a:ext cx="7465272" cy="1072697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438723" marR="5321" indent="986420" algn="ctr">
              <a:spcBef>
                <a:spcPts val="105"/>
              </a:spcBef>
              <a:buAutoNum type="arabicPeriod" startAt="2"/>
              <a:tabLst>
                <a:tab pos="2641316" algn="l"/>
              </a:tabLst>
              <a:defRPr/>
            </a:pPr>
            <a:r>
              <a:rPr sz="1300" spc="-5" dirty="0" err="1">
                <a:latin typeface="Arial"/>
                <a:cs typeface="Arial"/>
              </a:rPr>
              <a:t>Основных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 err="1">
                <a:latin typeface="Arial"/>
                <a:cs typeface="Arial"/>
              </a:rPr>
              <a:t>направлениях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10" dirty="0" err="1">
                <a:latin typeface="Arial"/>
                <a:cs typeface="Arial"/>
              </a:rPr>
              <a:t>бюджетной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и </a:t>
            </a:r>
            <a:r>
              <a:rPr lang="ru-RU" sz="1300" spc="-10" dirty="0">
                <a:latin typeface="Arial"/>
                <a:cs typeface="Arial"/>
              </a:rPr>
              <a:t>налоговой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lang="ru-RU" sz="1300" spc="-5" dirty="0">
                <a:latin typeface="Arial"/>
                <a:cs typeface="Arial"/>
              </a:rPr>
              <a:t>политики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lang="ru-RU" sz="1300" spc="-5" dirty="0" smtClean="0">
                <a:latin typeface="Arial"/>
                <a:cs typeface="Arial"/>
              </a:rPr>
              <a:t>Ницинского</a:t>
            </a:r>
            <a:r>
              <a:rPr sz="1300" spc="-10" dirty="0" smtClean="0">
                <a:latin typeface="Arial"/>
                <a:cs typeface="Arial"/>
              </a:rPr>
              <a:t> </a:t>
            </a:r>
            <a:r>
              <a:rPr sz="1300" spc="-10" dirty="0" err="1">
                <a:latin typeface="Arial"/>
                <a:cs typeface="Arial"/>
              </a:rPr>
              <a:t>сельского</a:t>
            </a:r>
            <a:r>
              <a:rPr sz="1300" spc="-47" dirty="0">
                <a:latin typeface="Arial"/>
                <a:cs typeface="Arial"/>
              </a:rPr>
              <a:t> </a:t>
            </a:r>
            <a:r>
              <a:rPr sz="1300" spc="-10" dirty="0" err="1">
                <a:latin typeface="Arial"/>
                <a:cs typeface="Arial"/>
              </a:rPr>
              <a:t>поселения</a:t>
            </a:r>
            <a:endParaRPr sz="1300" dirty="0">
              <a:latin typeface="Arial"/>
              <a:cs typeface="Arial"/>
            </a:endParaRPr>
          </a:p>
          <a:p>
            <a:pPr marL="2320714" marR="526800" indent="89131" algn="ctr">
              <a:spcBef>
                <a:spcPts val="115"/>
              </a:spcBef>
              <a:buAutoNum type="arabicPeriod" startAt="2"/>
              <a:tabLst>
                <a:tab pos="2588105" algn="l"/>
              </a:tabLst>
              <a:defRPr/>
            </a:pPr>
            <a:r>
              <a:rPr lang="ru-RU" sz="1300" spc="-5" dirty="0">
                <a:latin typeface="Arial"/>
                <a:cs typeface="Arial"/>
              </a:rPr>
              <a:t> Прогнозе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lang="ru-RU" sz="1300" spc="-5" dirty="0">
                <a:latin typeface="Arial"/>
                <a:cs typeface="Arial"/>
              </a:rPr>
              <a:t>социально</a:t>
            </a:r>
            <a:r>
              <a:rPr sz="1300" spc="-5" dirty="0">
                <a:latin typeface="Arial"/>
                <a:cs typeface="Arial"/>
              </a:rPr>
              <a:t>-</a:t>
            </a:r>
            <a:r>
              <a:rPr lang="ru-RU" sz="1300" spc="-5" dirty="0">
                <a:latin typeface="Arial"/>
                <a:cs typeface="Arial"/>
              </a:rPr>
              <a:t>экономического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lang="ru-RU" sz="1300" spc="-5" dirty="0">
                <a:latin typeface="Arial"/>
                <a:cs typeface="Arial"/>
              </a:rPr>
              <a:t>развития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lang="ru-RU" sz="1300" spc="-5" dirty="0" smtClean="0">
                <a:latin typeface="Arial"/>
                <a:cs typeface="Arial"/>
              </a:rPr>
              <a:t>Ницинского</a:t>
            </a:r>
            <a:r>
              <a:rPr sz="1300" spc="-10" dirty="0" smtClean="0">
                <a:latin typeface="Arial"/>
                <a:cs typeface="Arial"/>
              </a:rPr>
              <a:t> </a:t>
            </a:r>
            <a:r>
              <a:rPr sz="1300" spc="-10" dirty="0" err="1">
                <a:latin typeface="Arial"/>
                <a:cs typeface="Arial"/>
              </a:rPr>
              <a:t>сельского</a:t>
            </a:r>
            <a:r>
              <a:rPr sz="1300" spc="-47" dirty="0">
                <a:latin typeface="Arial"/>
                <a:cs typeface="Arial"/>
              </a:rPr>
              <a:t> </a:t>
            </a:r>
            <a:r>
              <a:rPr sz="1300" spc="-10" dirty="0" err="1">
                <a:latin typeface="Arial"/>
                <a:cs typeface="Arial"/>
              </a:rPr>
              <a:t>поселения</a:t>
            </a:r>
            <a:endParaRPr sz="1300" dirty="0">
              <a:latin typeface="Arial"/>
              <a:cs typeface="Arial"/>
            </a:endParaRPr>
          </a:p>
          <a:p>
            <a:pPr marL="13303">
              <a:lnSpc>
                <a:spcPts val="1650"/>
              </a:lnSpc>
              <a:defRPr/>
            </a:pPr>
            <a:r>
              <a:rPr sz="1500" b="1" spc="-5" dirty="0">
                <a:latin typeface="Arial"/>
                <a:cs typeface="Arial"/>
              </a:rPr>
              <a:t>5. </a:t>
            </a:r>
            <a:r>
              <a:rPr sz="1500" b="1" spc="-10" dirty="0" err="1">
                <a:latin typeface="Arial"/>
                <a:cs typeface="Arial"/>
              </a:rPr>
              <a:t>Составление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-21" dirty="0" err="1">
                <a:latin typeface="Arial"/>
                <a:cs typeface="Arial"/>
              </a:rPr>
              <a:t>отчета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 bwMode="auto">
          <a:xfrm>
            <a:off x="3004311" y="5037937"/>
            <a:ext cx="3976846" cy="21348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  <a:tabLst>
                <a:tab pos="439000" algn="l"/>
                <a:tab pos="1938250" algn="l"/>
                <a:tab pos="3114904" algn="l"/>
              </a:tabLst>
              <a:defRPr/>
            </a:pPr>
            <a:r>
              <a:rPr sz="1300" spc="-5">
                <a:latin typeface="Arial"/>
                <a:cs typeface="Arial"/>
              </a:rPr>
              <a:t>4</a:t>
            </a:r>
            <a:r>
              <a:rPr sz="1300">
                <a:latin typeface="Arial"/>
                <a:cs typeface="Arial"/>
              </a:rPr>
              <a:t>.	М</a:t>
            </a:r>
            <a:r>
              <a:rPr sz="1300" spc="-16">
                <a:latin typeface="Arial"/>
                <a:cs typeface="Arial"/>
              </a:rPr>
              <a:t>у</a:t>
            </a:r>
            <a:r>
              <a:rPr sz="1300" spc="-5">
                <a:latin typeface="Arial"/>
                <a:cs typeface="Arial"/>
              </a:rPr>
              <a:t>н</a:t>
            </a:r>
            <a:r>
              <a:rPr sz="1300" spc="5">
                <a:latin typeface="Arial"/>
                <a:cs typeface="Arial"/>
              </a:rPr>
              <a:t>и</a:t>
            </a:r>
            <a:r>
              <a:rPr sz="1300" spc="-5">
                <a:latin typeface="Arial"/>
                <a:cs typeface="Arial"/>
              </a:rPr>
              <a:t>ц</a:t>
            </a:r>
            <a:r>
              <a:rPr sz="1300">
                <a:latin typeface="Arial"/>
                <a:cs typeface="Arial"/>
              </a:rPr>
              <a:t>и</a:t>
            </a:r>
            <a:r>
              <a:rPr sz="1300" spc="-5">
                <a:latin typeface="Arial"/>
                <a:cs typeface="Arial"/>
              </a:rPr>
              <a:t>п</a:t>
            </a:r>
            <a:r>
              <a:rPr sz="1300">
                <a:latin typeface="Arial"/>
                <a:cs typeface="Arial"/>
              </a:rPr>
              <a:t>а</a:t>
            </a:r>
            <a:r>
              <a:rPr sz="1300" spc="-5">
                <a:latin typeface="Arial"/>
                <a:cs typeface="Arial"/>
              </a:rPr>
              <a:t>льн</a:t>
            </a:r>
            <a:r>
              <a:rPr sz="1300" spc="5">
                <a:latin typeface="Arial"/>
                <a:cs typeface="Arial"/>
              </a:rPr>
              <a:t>ы</a:t>
            </a:r>
            <a:r>
              <a:rPr sz="1300">
                <a:latin typeface="Arial"/>
                <a:cs typeface="Arial"/>
              </a:rPr>
              <a:t>х	</a:t>
            </a:r>
            <a:r>
              <a:rPr sz="1300" spc="-5">
                <a:latin typeface="Arial"/>
                <a:cs typeface="Arial"/>
              </a:rPr>
              <a:t>п</a:t>
            </a:r>
            <a:r>
              <a:rPr sz="1300">
                <a:latin typeface="Arial"/>
                <a:cs typeface="Arial"/>
              </a:rPr>
              <a:t>ро</a:t>
            </a:r>
            <a:r>
              <a:rPr sz="1300" spc="-21">
                <a:latin typeface="Arial"/>
                <a:cs typeface="Arial"/>
              </a:rPr>
              <a:t>г</a:t>
            </a:r>
            <a:r>
              <a:rPr sz="1300" spc="-10">
                <a:latin typeface="Arial"/>
                <a:cs typeface="Arial"/>
              </a:rPr>
              <a:t>р</a:t>
            </a:r>
            <a:r>
              <a:rPr sz="1300">
                <a:latin typeface="Arial"/>
                <a:cs typeface="Arial"/>
              </a:rPr>
              <a:t>ам</a:t>
            </a:r>
            <a:r>
              <a:rPr sz="1300" spc="-10">
                <a:latin typeface="Arial"/>
                <a:cs typeface="Arial"/>
              </a:rPr>
              <a:t>м</a:t>
            </a:r>
            <a:r>
              <a:rPr sz="1300">
                <a:latin typeface="Arial"/>
                <a:cs typeface="Arial"/>
              </a:rPr>
              <a:t>ах	</a:t>
            </a:r>
            <a:r>
              <a:rPr sz="1300" spc="-5">
                <a:latin typeface="Arial"/>
                <a:cs typeface="Arial"/>
              </a:rPr>
              <a:t>(</a:t>
            </a:r>
            <a:r>
              <a:rPr sz="1300" spc="5">
                <a:latin typeface="Arial"/>
                <a:cs typeface="Arial"/>
              </a:rPr>
              <a:t>п</a:t>
            </a:r>
            <a:r>
              <a:rPr sz="1300" spc="-10">
                <a:latin typeface="Arial"/>
                <a:cs typeface="Arial"/>
              </a:rPr>
              <a:t>р</a:t>
            </a:r>
            <a:r>
              <a:rPr sz="1300">
                <a:latin typeface="Arial"/>
                <a:cs typeface="Arial"/>
              </a:rPr>
              <a:t>о</a:t>
            </a:r>
            <a:r>
              <a:rPr sz="1300" spc="-10">
                <a:latin typeface="Arial"/>
                <a:cs typeface="Arial"/>
              </a:rPr>
              <a:t>е</a:t>
            </a:r>
            <a:r>
              <a:rPr sz="1300" spc="5">
                <a:latin typeface="Arial"/>
                <a:cs typeface="Arial"/>
              </a:rPr>
              <a:t>к</a:t>
            </a:r>
            <a:r>
              <a:rPr sz="1300" spc="-27">
                <a:latin typeface="Arial"/>
                <a:cs typeface="Arial"/>
              </a:rPr>
              <a:t>т</a:t>
            </a:r>
            <a:r>
              <a:rPr sz="1300">
                <a:latin typeface="Arial"/>
                <a:cs typeface="Arial"/>
              </a:rPr>
              <a:t>ах</a:t>
            </a:r>
            <a:endParaRPr/>
          </a:p>
        </p:txBody>
      </p:sp>
      <p:sp>
        <p:nvSpPr>
          <p:cNvPr id="43" name="object 43"/>
          <p:cNvSpPr txBox="1"/>
          <p:nvPr/>
        </p:nvSpPr>
        <p:spPr bwMode="auto">
          <a:xfrm>
            <a:off x="3004312" y="5220818"/>
            <a:ext cx="3975470" cy="21348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  <a:tabLst>
                <a:tab pos="2228922" algn="l"/>
              </a:tabLst>
              <a:defRPr/>
            </a:pPr>
            <a:r>
              <a:rPr sz="1300" spc="-5">
                <a:latin typeface="Arial"/>
                <a:cs typeface="Arial"/>
              </a:rPr>
              <a:t>муниципальных  </a:t>
            </a:r>
            <a:r>
              <a:rPr sz="1300" spc="42">
                <a:latin typeface="Arial"/>
                <a:cs typeface="Arial"/>
              </a:rPr>
              <a:t> </a:t>
            </a:r>
            <a:r>
              <a:rPr sz="1300" spc="-5">
                <a:latin typeface="Arial"/>
                <a:cs typeface="Arial"/>
              </a:rPr>
              <a:t>программ,	проектах</a:t>
            </a:r>
            <a:r>
              <a:rPr sz="1300" spc="288">
                <a:latin typeface="Arial"/>
                <a:cs typeface="Arial"/>
              </a:rPr>
              <a:t> </a:t>
            </a:r>
            <a:r>
              <a:rPr sz="1300" spc="-5">
                <a:latin typeface="Arial"/>
                <a:cs typeface="Arial"/>
              </a:rPr>
              <a:t>изменений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 bwMode="auto">
          <a:xfrm>
            <a:off x="5423026" y="5403697"/>
            <a:ext cx="1557443" cy="21348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  <a:defRPr/>
            </a:pPr>
            <a:r>
              <a:rPr lang="ru-RU" sz="1300" spc="-16" dirty="0" smtClean="0">
                <a:latin typeface="Arial"/>
                <a:cs typeface="Arial"/>
              </a:rPr>
              <a:t>Ницинского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 bwMode="auto">
          <a:xfrm>
            <a:off x="3004311" y="5403697"/>
            <a:ext cx="2035544" cy="41354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 algn="ctr">
              <a:spcBef>
                <a:spcPts val="105"/>
              </a:spcBef>
              <a:tabLst>
                <a:tab pos="1181309" algn="l"/>
              </a:tabLst>
              <a:defRPr/>
            </a:pPr>
            <a:r>
              <a:rPr sz="1300" spc="-16">
                <a:latin typeface="Arial"/>
                <a:cs typeface="Arial"/>
              </a:rPr>
              <a:t>у</a:t>
            </a:r>
            <a:r>
              <a:rPr sz="1300" spc="27">
                <a:latin typeface="Arial"/>
                <a:cs typeface="Arial"/>
              </a:rPr>
              <a:t>к</a:t>
            </a:r>
            <a:r>
              <a:rPr sz="1300" spc="-10">
                <a:latin typeface="Arial"/>
                <a:cs typeface="Arial"/>
              </a:rPr>
              <a:t>а</a:t>
            </a:r>
            <a:r>
              <a:rPr sz="1300">
                <a:latin typeface="Arial"/>
                <a:cs typeface="Arial"/>
              </a:rPr>
              <a:t>за</a:t>
            </a:r>
            <a:r>
              <a:rPr sz="1300" spc="-5">
                <a:latin typeface="Arial"/>
                <a:cs typeface="Arial"/>
              </a:rPr>
              <a:t>нн</a:t>
            </a:r>
            <a:r>
              <a:rPr sz="1300">
                <a:latin typeface="Arial"/>
                <a:cs typeface="Arial"/>
              </a:rPr>
              <a:t>ых	</a:t>
            </a:r>
            <a:r>
              <a:rPr sz="1300" spc="-5">
                <a:latin typeface="Arial"/>
                <a:cs typeface="Arial"/>
              </a:rPr>
              <a:t>п</a:t>
            </a:r>
            <a:r>
              <a:rPr sz="1300">
                <a:latin typeface="Arial"/>
                <a:cs typeface="Arial"/>
              </a:rPr>
              <a:t>ро</a:t>
            </a:r>
            <a:r>
              <a:rPr sz="1300" spc="-10">
                <a:latin typeface="Arial"/>
                <a:cs typeface="Arial"/>
              </a:rPr>
              <a:t>гр</a:t>
            </a:r>
            <a:r>
              <a:rPr sz="1300">
                <a:latin typeface="Arial"/>
                <a:cs typeface="Arial"/>
              </a:rPr>
              <a:t>амм)  </a:t>
            </a:r>
            <a:r>
              <a:rPr sz="1300" spc="-10">
                <a:latin typeface="Arial"/>
                <a:cs typeface="Arial"/>
              </a:rPr>
              <a:t>сельского</a:t>
            </a:r>
            <a:r>
              <a:rPr sz="1300" spc="-27">
                <a:latin typeface="Arial"/>
                <a:cs typeface="Arial"/>
              </a:rPr>
              <a:t> </a:t>
            </a:r>
            <a:r>
              <a:rPr sz="1300" spc="-10">
                <a:latin typeface="Arial"/>
                <a:cs typeface="Arial"/>
              </a:rPr>
              <a:t>поселения</a:t>
            </a:r>
            <a:endParaRPr sz="13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 bwMode="auto">
          <a:xfrm>
            <a:off x="6374609" y="2476003"/>
            <a:ext cx="709930" cy="339090"/>
          </a:xfrm>
          <a:custGeom>
            <a:avLst/>
            <a:gdLst/>
            <a:ahLst/>
            <a:cxnLst/>
            <a:rect l="l" t="t" r="r" b="b"/>
            <a:pathLst>
              <a:path w="655320" h="339089" extrusionOk="0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 extrusionOk="0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7" name="object 47"/>
          <p:cNvSpPr/>
          <p:nvPr/>
        </p:nvSpPr>
        <p:spPr bwMode="auto">
          <a:xfrm>
            <a:off x="6374609" y="2476003"/>
            <a:ext cx="709930" cy="339090"/>
          </a:xfrm>
          <a:custGeom>
            <a:avLst/>
            <a:gdLst/>
            <a:ahLst/>
            <a:cxnLst/>
            <a:rect l="l" t="t" r="r" b="b"/>
            <a:pathLst>
              <a:path w="655320" h="339089" extrusionOk="0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8" name="object 48"/>
          <p:cNvSpPr/>
          <p:nvPr/>
        </p:nvSpPr>
        <p:spPr bwMode="auto">
          <a:xfrm>
            <a:off x="2795950" y="2496570"/>
            <a:ext cx="703739" cy="368300"/>
          </a:xfrm>
          <a:custGeom>
            <a:avLst/>
            <a:gdLst/>
            <a:ahLst/>
            <a:cxnLst/>
            <a:rect l="l" t="t" r="r" b="b"/>
            <a:pathLst>
              <a:path w="649605" h="368300" extrusionOk="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 extrusionOk="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9" name="object 49"/>
          <p:cNvSpPr/>
          <p:nvPr/>
        </p:nvSpPr>
        <p:spPr bwMode="auto">
          <a:xfrm>
            <a:off x="2795950" y="2496570"/>
            <a:ext cx="703739" cy="368300"/>
          </a:xfrm>
          <a:custGeom>
            <a:avLst/>
            <a:gdLst/>
            <a:ahLst/>
            <a:cxnLst/>
            <a:rect l="l" t="t" r="r" b="b"/>
            <a:pathLst>
              <a:path w="649605" h="368300" extrusionOk="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0" name="object 50"/>
          <p:cNvSpPr/>
          <p:nvPr/>
        </p:nvSpPr>
        <p:spPr bwMode="auto">
          <a:xfrm>
            <a:off x="2812132" y="5730499"/>
            <a:ext cx="708554" cy="359410"/>
          </a:xfrm>
          <a:custGeom>
            <a:avLst/>
            <a:gdLst/>
            <a:ahLst/>
            <a:cxnLst/>
            <a:rect l="l" t="t" r="r" b="b"/>
            <a:pathLst>
              <a:path w="654050" h="359410" extrusionOk="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 extrusionOk="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1" name="object 51"/>
          <p:cNvSpPr/>
          <p:nvPr/>
        </p:nvSpPr>
        <p:spPr bwMode="auto">
          <a:xfrm>
            <a:off x="2812132" y="5730499"/>
            <a:ext cx="708554" cy="359410"/>
          </a:xfrm>
          <a:custGeom>
            <a:avLst/>
            <a:gdLst/>
            <a:ahLst/>
            <a:cxnLst/>
            <a:rect l="l" t="t" r="r" b="b"/>
            <a:pathLst>
              <a:path w="654050" h="359410" extrusionOk="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2" name="object 52"/>
          <p:cNvSpPr/>
          <p:nvPr/>
        </p:nvSpPr>
        <p:spPr bwMode="auto">
          <a:xfrm>
            <a:off x="6406058" y="5778430"/>
            <a:ext cx="716809" cy="341630"/>
          </a:xfrm>
          <a:custGeom>
            <a:avLst/>
            <a:gdLst/>
            <a:ahLst/>
            <a:cxnLst/>
            <a:rect l="l" t="t" r="r" b="b"/>
            <a:pathLst>
              <a:path w="661670" h="341629" extrusionOk="0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 extrusionOk="0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3" name="object 53"/>
          <p:cNvSpPr/>
          <p:nvPr/>
        </p:nvSpPr>
        <p:spPr bwMode="auto">
          <a:xfrm>
            <a:off x="6406058" y="5778431"/>
            <a:ext cx="716809" cy="341630"/>
          </a:xfrm>
          <a:custGeom>
            <a:avLst/>
            <a:gdLst/>
            <a:ahLst/>
            <a:cxnLst/>
            <a:rect l="l" t="t" r="r" b="b"/>
            <a:pathLst>
              <a:path w="661670" h="341629" extrusionOk="0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4" name="object 54"/>
          <p:cNvSpPr/>
          <p:nvPr/>
        </p:nvSpPr>
        <p:spPr bwMode="auto">
          <a:xfrm>
            <a:off x="1612076" y="3960310"/>
            <a:ext cx="195369" cy="692150"/>
          </a:xfrm>
          <a:custGeom>
            <a:avLst/>
            <a:gdLst/>
            <a:ahLst/>
            <a:cxnLst/>
            <a:rect l="l" t="t" r="r" b="b"/>
            <a:pathLst>
              <a:path w="180339" h="692150" extrusionOk="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 extrusionOk="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5" name="object 55"/>
          <p:cNvSpPr/>
          <p:nvPr/>
        </p:nvSpPr>
        <p:spPr bwMode="auto">
          <a:xfrm>
            <a:off x="1612076" y="3960310"/>
            <a:ext cx="195369" cy="692150"/>
          </a:xfrm>
          <a:custGeom>
            <a:avLst/>
            <a:gdLst/>
            <a:ahLst/>
            <a:cxnLst/>
            <a:rect l="l" t="t" r="r" b="b"/>
            <a:pathLst>
              <a:path w="180339" h="692150" extrusionOk="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6" name="object 56"/>
          <p:cNvSpPr/>
          <p:nvPr/>
        </p:nvSpPr>
        <p:spPr bwMode="auto">
          <a:xfrm>
            <a:off x="8182394" y="3958850"/>
            <a:ext cx="195369" cy="691515"/>
          </a:xfrm>
          <a:custGeom>
            <a:avLst/>
            <a:gdLst/>
            <a:ahLst/>
            <a:cxnLst/>
            <a:rect l="l" t="t" r="r" b="b"/>
            <a:pathLst>
              <a:path w="180340" h="691514" extrusionOk="0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 extrusionOk="0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7" name="object 57"/>
          <p:cNvSpPr/>
          <p:nvPr/>
        </p:nvSpPr>
        <p:spPr bwMode="auto">
          <a:xfrm>
            <a:off x="8182394" y="3958850"/>
            <a:ext cx="195369" cy="691515"/>
          </a:xfrm>
          <a:custGeom>
            <a:avLst/>
            <a:gdLst/>
            <a:ahLst/>
            <a:cxnLst/>
            <a:rect l="l" t="t" r="r" b="b"/>
            <a:pathLst>
              <a:path w="180340" h="691514" extrusionOk="0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 bwMode="auto">
          <a:xfrm>
            <a:off x="3300442" y="3550378"/>
            <a:ext cx="6552000" cy="276999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2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/>
          <p:nvPr/>
        </p:nvSpPr>
        <p:spPr bwMode="auto">
          <a:xfrm>
            <a:off x="0" y="0"/>
            <a:ext cx="309563" cy="53340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447146" y="134950"/>
            <a:ext cx="9458854" cy="274624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 extrusionOk="0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 extrusionOk="0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 extrusionOk="0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 extrusionOk="0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 extrusionOk="0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 extrusionOk="0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 extrusionOk="0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 bwMode="auto">
          <a:xfrm>
            <a:off x="1064822" y="149296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 extrusionOk="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 bwMode="auto">
          <a:xfrm>
            <a:off x="1064822" y="149296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 extrusionOk="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 bwMode="auto">
          <a:xfrm>
            <a:off x="2206867" y="190375"/>
            <a:ext cx="5707477" cy="781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defRPr/>
            </a:pPr>
            <a:r>
              <a:rPr lang="ru-RU" sz="2500" b="1" spc="-5">
                <a:solidFill>
                  <a:schemeClr val="tx1"/>
                </a:solidFill>
              </a:rPr>
              <a:t>Бюджет </a:t>
            </a:r>
            <a:br>
              <a:rPr lang="ru-RU" sz="2500" b="1" spc="-5">
                <a:solidFill>
                  <a:schemeClr val="tx1"/>
                </a:solidFill>
              </a:rPr>
            </a:br>
            <a:r>
              <a:rPr lang="ru-RU" sz="2500" b="1" spc="-5">
                <a:solidFill>
                  <a:schemeClr val="tx1"/>
                </a:solidFill>
              </a:rPr>
              <a:t>и сбалансированность бюджета</a:t>
            </a:r>
            <a:endParaRPr sz="2500" b="1">
              <a:solidFill>
                <a:schemeClr val="tx1"/>
              </a:solidFill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399105" y="1079660"/>
            <a:ext cx="9183688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  <a:defRPr/>
            </a:pPr>
            <a:r>
              <a:rPr sz="1600" b="1" spc="-10">
                <a:solidFill>
                  <a:srgbClr val="C00000"/>
                </a:solidFill>
                <a:latin typeface="Bookman Old Style"/>
                <a:cs typeface="Bookman Old Style"/>
              </a:rPr>
              <a:t>БЮДЖЕТ</a:t>
            </a:r>
            <a:r>
              <a:rPr sz="1600" spc="-10">
                <a:latin typeface="Arial"/>
                <a:cs typeface="Arial"/>
              </a:rPr>
              <a:t> </a:t>
            </a:r>
            <a:r>
              <a:rPr sz="1600" spc="-5">
                <a:latin typeface="Arial"/>
                <a:cs typeface="Arial"/>
              </a:rPr>
              <a:t>– </a:t>
            </a:r>
            <a:r>
              <a:rPr sz="1600" spc="-10">
                <a:latin typeface="Arial"/>
                <a:cs typeface="Arial"/>
              </a:rPr>
              <a:t>форма образования </a:t>
            </a:r>
            <a:r>
              <a:rPr sz="1600" spc="-5">
                <a:latin typeface="Arial"/>
                <a:cs typeface="Arial"/>
              </a:rPr>
              <a:t>и </a:t>
            </a:r>
            <a:r>
              <a:rPr sz="1600" spc="-15">
                <a:latin typeface="Arial"/>
                <a:cs typeface="Arial"/>
              </a:rPr>
              <a:t>расходования </a:t>
            </a:r>
            <a:r>
              <a:rPr sz="1600" spc="-10">
                <a:latin typeface="Arial"/>
                <a:cs typeface="Arial"/>
              </a:rPr>
              <a:t>денежных средств, </a:t>
            </a:r>
            <a:r>
              <a:rPr sz="1600" spc="-15">
                <a:latin typeface="Arial"/>
                <a:cs typeface="Arial"/>
              </a:rPr>
              <a:t>предназначенных  </a:t>
            </a:r>
            <a:r>
              <a:rPr sz="1600" spc="-5">
                <a:latin typeface="Arial"/>
                <a:cs typeface="Arial"/>
              </a:rPr>
              <a:t>для </a:t>
            </a:r>
            <a:r>
              <a:rPr sz="1600" spc="-10">
                <a:latin typeface="Arial"/>
                <a:cs typeface="Arial"/>
              </a:rPr>
              <a:t>финансового </a:t>
            </a:r>
            <a:r>
              <a:rPr sz="1600" spc="-15">
                <a:latin typeface="Arial"/>
                <a:cs typeface="Arial"/>
              </a:rPr>
              <a:t>обеспечения задач </a:t>
            </a:r>
            <a:r>
              <a:rPr sz="1600" spc="-5">
                <a:latin typeface="Arial"/>
                <a:cs typeface="Arial"/>
              </a:rPr>
              <a:t>и </a:t>
            </a:r>
            <a:r>
              <a:rPr sz="1600" spc="-15">
                <a:latin typeface="Arial"/>
                <a:cs typeface="Arial"/>
              </a:rPr>
              <a:t>функций государства </a:t>
            </a:r>
            <a:r>
              <a:rPr sz="1600" spc="-5">
                <a:latin typeface="Arial"/>
                <a:cs typeface="Arial"/>
              </a:rPr>
              <a:t>и </a:t>
            </a:r>
            <a:r>
              <a:rPr sz="1600" spc="-15">
                <a:latin typeface="Arial"/>
                <a:cs typeface="Arial"/>
              </a:rPr>
              <a:t>местного</a:t>
            </a:r>
            <a:r>
              <a:rPr sz="1600" spc="405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самоуправления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992560" y="5301208"/>
            <a:ext cx="82365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defRPr/>
            </a:pPr>
            <a:r>
              <a:rPr lang="ru-RU" sz="1600">
                <a:latin typeface="Times New Roman"/>
                <a:cs typeface="Times New Roman"/>
              </a:rPr>
              <a:t>Сбалансированность бюджета – один из принципов бюджетной системы, означающий, что</a:t>
            </a:r>
            <a:r>
              <a:rPr lang="ru-RU" sz="1200">
                <a:latin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cs typeface="Times New Roman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>
              <a:latin typeface="Times New Roman"/>
              <a:cs typeface="Times New Roman"/>
            </a:endParaRPr>
          </a:p>
        </p:txBody>
      </p:sp>
      <p:grpSp>
        <p:nvGrpSpPr>
          <p:cNvPr id="11" name="Группа 28"/>
          <p:cNvGrpSpPr/>
          <p:nvPr/>
        </p:nvGrpSpPr>
        <p:grpSpPr bwMode="auto">
          <a:xfrm>
            <a:off x="296148" y="1981201"/>
            <a:ext cx="2743415" cy="3079183"/>
            <a:chOff x="744" y="0"/>
            <a:chExt cx="1944272" cy="4065109"/>
          </a:xfrm>
        </p:grpSpPr>
        <p:sp>
          <p:nvSpPr>
            <p:cNvPr id="30" name="Скругленный прямоугольник 29"/>
            <p:cNvSpPr/>
            <p:nvPr/>
          </p:nvSpPr>
          <p:spPr bwMode="auto"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2800" b="1">
                  <a:latin typeface="Arial Narrow"/>
                </a:rPr>
                <a:t>БЮДЖЕТ</a:t>
              </a:r>
              <a:endParaRPr/>
            </a:p>
          </p:txBody>
        </p:sp>
        <p:sp>
          <p:nvSpPr>
            <p:cNvPr id="31" name="Скругленный прямоугольник 4"/>
            <p:cNvSpPr/>
            <p:nvPr/>
          </p:nvSpPr>
          <p:spPr bwMode="auto"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500"/>
            </a:p>
          </p:txBody>
        </p:sp>
      </p:grpSp>
      <p:sp>
        <p:nvSpPr>
          <p:cNvPr id="34" name="Скругленный прямоугольник 4"/>
          <p:cNvSpPr/>
          <p:nvPr/>
        </p:nvSpPr>
        <p:spPr bwMode="auto">
          <a:xfrm>
            <a:off x="3588000" y="1889830"/>
            <a:ext cx="2730000" cy="923503"/>
          </a:xfrm>
          <a:prstGeom prst="rect">
            <a:avLst/>
          </a:prstGeom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4500"/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51571" y="2503980"/>
            <a:ext cx="2457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Arial Narrow"/>
              </a:rPr>
              <a:t>- форма образования и расходования денежных средств, предназначенных для финансового обеспечения задач </a:t>
            </a:r>
            <a:endParaRPr/>
          </a:p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Arial Narrow"/>
              </a:rPr>
              <a:t>и функций </a:t>
            </a:r>
            <a:endParaRPr/>
          </a:p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Arial Narrow"/>
              </a:rPr>
              <a:t>органов местного самоуправления</a:t>
            </a:r>
            <a:endParaRPr/>
          </a:p>
        </p:txBody>
      </p:sp>
      <p:grpSp>
        <p:nvGrpSpPr>
          <p:cNvPr id="12" name="Группа 35"/>
          <p:cNvGrpSpPr/>
          <p:nvPr/>
        </p:nvGrpSpPr>
        <p:grpSpPr bwMode="auto">
          <a:xfrm>
            <a:off x="3753100" y="2042229"/>
            <a:ext cx="2730000" cy="3078342"/>
            <a:chOff x="2080617" y="0"/>
            <a:chExt cx="1934765" cy="4063999"/>
          </a:xfrm>
        </p:grpSpPr>
        <p:sp>
          <p:nvSpPr>
            <p:cNvPr id="37" name="Скругленный прямоугольник 36"/>
            <p:cNvSpPr/>
            <p:nvPr/>
          </p:nvSpPr>
          <p:spPr bwMode="auto"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2800" b="1">
                  <a:latin typeface="Arial Narrow"/>
                </a:rPr>
                <a:t>ДОХОДЫ</a:t>
              </a:r>
              <a:endParaRPr lang="ru-RU" sz="2800" b="1"/>
            </a:p>
            <a:p>
              <a:pPr algn="ctr">
                <a:lnSpc>
                  <a:spcPct val="80000"/>
                </a:lnSpc>
                <a:defRPr/>
              </a:pPr>
              <a:r>
                <a:rPr lang="ru-RU" sz="2200" b="1">
                  <a:latin typeface="Arial Narrow"/>
                </a:rPr>
                <a:t>бюджета</a:t>
              </a:r>
              <a:endParaRPr/>
            </a:p>
          </p:txBody>
        </p:sp>
        <p:sp>
          <p:nvSpPr>
            <p:cNvPr id="38" name="Скругленный прямоугольник 4"/>
            <p:cNvSpPr/>
            <p:nvPr/>
          </p:nvSpPr>
          <p:spPr bwMode="auto"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500">
                <a:latin typeface="Arial Narrow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 bwMode="auto">
          <a:xfrm>
            <a:off x="3884775" y="2805227"/>
            <a:ext cx="2447276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Arial Narrow"/>
              </a:rPr>
              <a:t>поступающие в бюджет денежные средства (налоги юридических </a:t>
            </a:r>
            <a:endParaRPr/>
          </a:p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Arial Narrow"/>
              </a:rPr>
              <a:t>и физических лиц, штрафы, административные платежи и сборы, финансовая помощь)</a:t>
            </a:r>
            <a:endParaRPr/>
          </a:p>
        </p:txBody>
      </p:sp>
      <p:grpSp>
        <p:nvGrpSpPr>
          <p:cNvPr id="17" name="Группа 39"/>
          <p:cNvGrpSpPr/>
          <p:nvPr/>
        </p:nvGrpSpPr>
        <p:grpSpPr bwMode="auto">
          <a:xfrm>
            <a:off x="6637691" y="2025437"/>
            <a:ext cx="2945102" cy="3078342"/>
            <a:chOff x="4160490" y="0"/>
            <a:chExt cx="1934765" cy="4063999"/>
          </a:xfrm>
        </p:grpSpPr>
        <p:sp>
          <p:nvSpPr>
            <p:cNvPr id="41" name="Скругленный прямоугольник 40"/>
            <p:cNvSpPr/>
            <p:nvPr/>
          </p:nvSpPr>
          <p:spPr bwMode="auto"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ru-RU" sz="2800" b="1">
                  <a:latin typeface="Arial Narrow"/>
                </a:rPr>
                <a:t>РАСХОДЫ </a:t>
              </a:r>
              <a:endParaRPr/>
            </a:p>
            <a:p>
              <a:pPr algn="ctr">
                <a:lnSpc>
                  <a:spcPct val="80000"/>
                </a:lnSpc>
                <a:defRPr/>
              </a:pPr>
              <a:r>
                <a:rPr lang="ru-RU" sz="2200" b="1">
                  <a:latin typeface="Arial Narrow"/>
                </a:rPr>
                <a:t>бюджета</a:t>
              </a:r>
              <a:endParaRPr/>
            </a:p>
          </p:txBody>
        </p:sp>
        <p:sp>
          <p:nvSpPr>
            <p:cNvPr id="42" name="Скругленный прямоугольник 4"/>
            <p:cNvSpPr/>
            <p:nvPr/>
          </p:nvSpPr>
          <p:spPr bwMode="auto"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500"/>
            </a:p>
          </p:txBody>
        </p:sp>
      </p:grpSp>
      <p:grpSp>
        <p:nvGrpSpPr>
          <p:cNvPr id="18" name="Группа 42"/>
          <p:cNvGrpSpPr/>
          <p:nvPr/>
        </p:nvGrpSpPr>
        <p:grpSpPr bwMode="auto">
          <a:xfrm>
            <a:off x="3862892" y="2401037"/>
            <a:ext cx="5612648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 bwMode="auto">
            <a:xfrm>
              <a:off x="6316803" y="1486228"/>
              <a:ext cx="1627711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ru-RU" sz="1600">
                  <a:solidFill>
                    <a:schemeClr val="tx1"/>
                  </a:solidFill>
                  <a:latin typeface="Arial Narrow"/>
                </a:rPr>
                <a:t>направляемые из бюджета денежные средства</a:t>
              </a:r>
              <a:endParaRPr/>
            </a:p>
            <a:p>
              <a:pPr algn="ctr">
                <a:lnSpc>
                  <a:spcPct val="90000"/>
                </a:lnSpc>
                <a:defRPr/>
              </a:pPr>
              <a:r>
                <a:rPr lang="ru-RU" sz="1600">
                  <a:solidFill>
                    <a:schemeClr val="tx1"/>
                  </a:solidFill>
                  <a:latin typeface="Arial Narrow"/>
                </a:rPr>
                <a:t>(финансовое обеспечение социальных обязательств муниципальных учреждений, </a:t>
              </a:r>
              <a:endParaRPr/>
            </a:p>
            <a:p>
              <a:pPr algn="ctr">
                <a:lnSpc>
                  <a:spcPct val="90000"/>
                </a:lnSpc>
                <a:defRPr/>
              </a:pPr>
              <a:r>
                <a:rPr lang="ru-RU" sz="1600">
                  <a:solidFill>
                    <a:schemeClr val="tx1"/>
                  </a:solidFill>
                  <a:latin typeface="Arial Narrow"/>
                </a:rPr>
                <a:t>дорожное хозяйство, ЖКХ  и транспорт,  капитальное строительство и др.)</a:t>
              </a:r>
              <a:endParaRPr/>
            </a:p>
          </p:txBody>
        </p:sp>
        <p:sp>
          <p:nvSpPr>
            <p:cNvPr id="45" name="Скругленный прямоугольник 4"/>
            <p:cNvSpPr/>
            <p:nvPr/>
          </p:nvSpPr>
          <p:spPr bwMode="auto"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600"/>
            </a:p>
          </p:txBody>
        </p:sp>
      </p:grpSp>
      <p:sp>
        <p:nvSpPr>
          <p:cNvPr id="46" name="Выгнутая вниз стрелка 45"/>
          <p:cNvSpPr/>
          <p:nvPr/>
        </p:nvSpPr>
        <p:spPr bwMode="auto">
          <a:xfrm>
            <a:off x="3334912" y="4683446"/>
            <a:ext cx="6605558" cy="276999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2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309563" cy="53340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447146" y="134950"/>
            <a:ext cx="9458854" cy="274624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 extrusionOk="0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593328" y="1"/>
            <a:ext cx="151341" cy="135255"/>
          </a:xfrm>
          <a:custGeom>
            <a:avLst/>
            <a:gdLst/>
            <a:ahLst/>
            <a:cxnLst/>
            <a:rect l="l" t="t" r="r" b="b"/>
            <a:pathLst>
              <a:path w="139700" h="135255" extrusionOk="0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593328" y="134938"/>
            <a:ext cx="151341" cy="141605"/>
          </a:xfrm>
          <a:custGeom>
            <a:avLst/>
            <a:gdLst/>
            <a:ahLst/>
            <a:cxnLst/>
            <a:rect l="l" t="t" r="r" b="b"/>
            <a:pathLst>
              <a:path w="139700" h="141604" extrusionOk="0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97524" y="274637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 extrusionOk="0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 extrusionOk="0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 extrusionOk="0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 extrusionOk="0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0" y="928675"/>
            <a:ext cx="1247999" cy="916749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 txBox="1"/>
          <p:nvPr/>
        </p:nvSpPr>
        <p:spPr bwMode="auto">
          <a:xfrm>
            <a:off x="1426440" y="1027032"/>
            <a:ext cx="8102971" cy="797592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marL="412394">
              <a:spcBef>
                <a:spcPts val="99"/>
              </a:spcBef>
              <a:defRPr/>
            </a:pPr>
            <a:r>
              <a:rPr b="1" spc="-1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pc="-5">
                <a:latin typeface="Arial"/>
                <a:cs typeface="Arial"/>
              </a:rPr>
              <a:t>– </a:t>
            </a:r>
            <a:r>
              <a:rPr spc="-10">
                <a:latin typeface="Arial"/>
                <a:cs typeface="Arial"/>
              </a:rPr>
              <a:t>поступающие </a:t>
            </a:r>
            <a:r>
              <a:rPr spc="-5">
                <a:latin typeface="Arial"/>
                <a:cs typeface="Arial"/>
              </a:rPr>
              <a:t>в </a:t>
            </a:r>
            <a:r>
              <a:rPr spc="-21">
                <a:latin typeface="Arial"/>
                <a:cs typeface="Arial"/>
              </a:rPr>
              <a:t>бюджет </a:t>
            </a:r>
            <a:r>
              <a:rPr spc="-10">
                <a:latin typeface="Arial"/>
                <a:cs typeface="Arial"/>
              </a:rPr>
              <a:t>денежные</a:t>
            </a:r>
            <a:r>
              <a:rPr spc="236">
                <a:latin typeface="Arial"/>
                <a:cs typeface="Arial"/>
              </a:rPr>
              <a:t> </a:t>
            </a:r>
            <a:r>
              <a:rPr spc="-10">
                <a:latin typeface="Arial"/>
                <a:cs typeface="Arial"/>
              </a:rPr>
              <a:t>средства,</a:t>
            </a:r>
            <a:endParaRPr>
              <a:latin typeface="Arial"/>
              <a:cs typeface="Arial"/>
            </a:endParaRPr>
          </a:p>
          <a:p>
            <a:pPr marL="13303" marR="5321" algn="ctr">
              <a:spcBef>
                <a:spcPts val="10"/>
              </a:spcBef>
              <a:defRPr/>
            </a:pPr>
            <a:r>
              <a:rPr spc="-5">
                <a:latin typeface="Arial"/>
                <a:cs typeface="Arial"/>
              </a:rPr>
              <a:t>за </a:t>
            </a:r>
            <a:r>
              <a:rPr spc="-10">
                <a:latin typeface="Arial"/>
                <a:cs typeface="Arial"/>
              </a:rPr>
              <a:t>исключением средств, </a:t>
            </a:r>
            <a:r>
              <a:rPr spc="-16">
                <a:latin typeface="Arial"/>
                <a:cs typeface="Arial"/>
              </a:rPr>
              <a:t>являющихся </a:t>
            </a:r>
            <a:r>
              <a:rPr spc="-5">
                <a:latin typeface="Arial"/>
                <a:cs typeface="Arial"/>
              </a:rPr>
              <a:t>в </a:t>
            </a:r>
            <a:r>
              <a:rPr spc="-16">
                <a:latin typeface="Arial"/>
                <a:cs typeface="Arial"/>
              </a:rPr>
              <a:t>соответствии </a:t>
            </a:r>
            <a:r>
              <a:rPr spc="-5">
                <a:latin typeface="Arial"/>
                <a:cs typeface="Arial"/>
              </a:rPr>
              <a:t>с </a:t>
            </a:r>
            <a:r>
              <a:rPr spc="-16">
                <a:latin typeface="Arial"/>
                <a:cs typeface="Arial"/>
              </a:rPr>
              <a:t>Бюджетным </a:t>
            </a:r>
            <a:r>
              <a:rPr spc="-10">
                <a:latin typeface="Arial"/>
                <a:cs typeface="Arial"/>
              </a:rPr>
              <a:t>кодексом  </a:t>
            </a:r>
            <a:r>
              <a:rPr spc="-16">
                <a:latin typeface="Arial"/>
                <a:cs typeface="Arial"/>
              </a:rPr>
              <a:t>Российской Федерации </a:t>
            </a:r>
            <a:r>
              <a:rPr spc="-10">
                <a:latin typeface="Arial"/>
                <a:cs typeface="Arial"/>
              </a:rPr>
              <a:t>источниками финансирования дефицита</a:t>
            </a:r>
            <a:r>
              <a:rPr spc="325">
                <a:latin typeface="Arial"/>
                <a:cs typeface="Arial"/>
              </a:rPr>
              <a:t> </a:t>
            </a:r>
            <a:r>
              <a:rPr spc="-21">
                <a:latin typeface="Arial"/>
                <a:cs typeface="Arial"/>
              </a:rPr>
              <a:t>бюджета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 bwMode="auto">
          <a:xfrm>
            <a:off x="1284184" y="164154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 extrusionOk="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 bwMode="auto">
          <a:xfrm>
            <a:off x="1284184" y="164154"/>
            <a:ext cx="7776898" cy="792480"/>
          </a:xfrm>
          <a:custGeom>
            <a:avLst/>
            <a:gdLst/>
            <a:ahLst/>
            <a:cxnLst/>
            <a:rect l="l" t="t" r="r" b="b"/>
            <a:pathLst>
              <a:path w="7178675" h="792480" extrusionOk="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 bwMode="auto">
          <a:xfrm>
            <a:off x="2712623" y="320543"/>
            <a:ext cx="4265084" cy="428260"/>
          </a:xfrm>
          <a:prstGeom prst="rect">
            <a:avLst/>
          </a:prstGeom>
        </p:spPr>
        <p:txBody>
          <a:bodyPr vert="horz" wrap="square" lIns="0" tIns="12638" rIns="0" bIns="0" rtlCol="0">
            <a:spAutoFit/>
          </a:bodyPr>
          <a:lstStyle/>
          <a:p>
            <a:pPr marL="13303">
              <a:spcBef>
                <a:spcPts val="99"/>
              </a:spcBef>
              <a:defRPr/>
            </a:pPr>
            <a:r>
              <a:rPr lang="ru-RU" sz="2700" b="1" spc="-5">
                <a:solidFill>
                  <a:schemeClr val="tx1"/>
                </a:solidFill>
              </a:rPr>
              <a:t>   ДОХОДЫ БЮДЖЕТА</a:t>
            </a:r>
            <a:endParaRPr sz="2700" b="1">
              <a:solidFill>
                <a:schemeClr val="tx1"/>
              </a:solidFill>
            </a:endParaRPr>
          </a:p>
        </p:txBody>
      </p:sp>
      <p:sp>
        <p:nvSpPr>
          <p:cNvPr id="17" name="object 17"/>
          <p:cNvSpPr/>
          <p:nvPr/>
        </p:nvSpPr>
        <p:spPr bwMode="auto">
          <a:xfrm>
            <a:off x="232144" y="2847771"/>
            <a:ext cx="2925710" cy="3426460"/>
          </a:xfrm>
          <a:custGeom>
            <a:avLst/>
            <a:gdLst/>
            <a:ahLst/>
            <a:cxnLst/>
            <a:rect l="l" t="t" r="r" b="b"/>
            <a:pathLst>
              <a:path w="2700655" h="3426460" extrusionOk="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8" name="object 18"/>
          <p:cNvSpPr/>
          <p:nvPr/>
        </p:nvSpPr>
        <p:spPr bwMode="auto">
          <a:xfrm>
            <a:off x="232144" y="2673743"/>
            <a:ext cx="2925710" cy="3600450"/>
          </a:xfrm>
          <a:custGeom>
            <a:avLst/>
            <a:gdLst/>
            <a:ahLst/>
            <a:cxnLst/>
            <a:rect l="l" t="t" r="r" b="b"/>
            <a:pathLst>
              <a:path w="2700655" h="3600450" extrusionOk="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object 19"/>
          <p:cNvSpPr txBox="1"/>
          <p:nvPr/>
        </p:nvSpPr>
        <p:spPr bwMode="auto">
          <a:xfrm>
            <a:off x="1682938" y="2974991"/>
            <a:ext cx="1389591" cy="936763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 indent="160967">
              <a:spcBef>
                <a:spcPts val="105"/>
              </a:spcBef>
              <a:tabLst>
                <a:tab pos="709051" algn="l"/>
              </a:tabLst>
              <a:defRPr/>
            </a:pPr>
            <a:r>
              <a:rPr sz="1500" spc="-42">
                <a:latin typeface="Arial"/>
                <a:cs typeface="Arial"/>
              </a:rPr>
              <a:t>о</a:t>
            </a:r>
            <a:r>
              <a:rPr sz="1500">
                <a:latin typeface="Arial"/>
                <a:cs typeface="Arial"/>
              </a:rPr>
              <a:t>т	</a:t>
            </a:r>
            <a:r>
              <a:rPr sz="1500" spc="-21">
                <a:latin typeface="Arial"/>
                <a:cs typeface="Arial"/>
              </a:rPr>
              <a:t>у</a:t>
            </a:r>
            <a:r>
              <a:rPr sz="1500" spc="-5">
                <a:latin typeface="Arial"/>
                <a:cs typeface="Arial"/>
              </a:rPr>
              <a:t>пл</a:t>
            </a:r>
            <a:r>
              <a:rPr sz="1500" spc="-42">
                <a:latin typeface="Arial"/>
                <a:cs typeface="Arial"/>
              </a:rPr>
              <a:t>а</a:t>
            </a:r>
            <a:r>
              <a:rPr sz="1500">
                <a:latin typeface="Arial"/>
                <a:cs typeface="Arial"/>
              </a:rPr>
              <a:t>ты  </a:t>
            </a:r>
            <a:r>
              <a:rPr sz="1500" spc="-37">
                <a:latin typeface="Arial"/>
                <a:cs typeface="Arial"/>
              </a:rPr>
              <a:t>у</a:t>
            </a:r>
            <a:r>
              <a:rPr sz="1500" spc="-10">
                <a:latin typeface="Arial"/>
                <a:cs typeface="Arial"/>
              </a:rPr>
              <a:t>с</a:t>
            </a:r>
            <a:r>
              <a:rPr sz="1500" spc="-21">
                <a:latin typeface="Arial"/>
                <a:cs typeface="Arial"/>
              </a:rPr>
              <a:t>т</a:t>
            </a:r>
            <a:r>
              <a:rPr sz="1500" spc="-5">
                <a:latin typeface="Arial"/>
                <a:cs typeface="Arial"/>
              </a:rPr>
              <a:t>а</a:t>
            </a:r>
            <a:r>
              <a:rPr sz="1500">
                <a:latin typeface="Arial"/>
                <a:cs typeface="Arial"/>
              </a:rPr>
              <a:t>н</a:t>
            </a:r>
            <a:r>
              <a:rPr sz="1500" spc="-5">
                <a:latin typeface="Arial"/>
                <a:cs typeface="Arial"/>
              </a:rPr>
              <a:t>о</a:t>
            </a:r>
            <a:r>
              <a:rPr sz="1500" spc="-42">
                <a:latin typeface="Arial"/>
                <a:cs typeface="Arial"/>
              </a:rPr>
              <a:t>в</a:t>
            </a:r>
            <a:r>
              <a:rPr sz="1500" spc="-5">
                <a:latin typeface="Arial"/>
                <a:cs typeface="Arial"/>
              </a:rPr>
              <a:t>л</a:t>
            </a:r>
            <a:r>
              <a:rPr sz="1500" spc="-16">
                <a:latin typeface="Arial"/>
                <a:cs typeface="Arial"/>
              </a:rPr>
              <a:t>е</a:t>
            </a:r>
            <a:r>
              <a:rPr sz="1500">
                <a:latin typeface="Arial"/>
                <a:cs typeface="Arial"/>
              </a:rPr>
              <a:t>нн</a:t>
            </a:r>
            <a:r>
              <a:rPr sz="1500" spc="-5">
                <a:latin typeface="Arial"/>
                <a:cs typeface="Arial"/>
              </a:rPr>
              <a:t>ых</a:t>
            </a:r>
            <a:endParaRPr sz="1500">
              <a:latin typeface="Arial"/>
              <a:cs typeface="Arial"/>
            </a:endParaRPr>
          </a:p>
          <a:p>
            <a:pPr marL="303309" marR="5321" indent="221495">
              <a:defRPr/>
            </a:pPr>
            <a:r>
              <a:rPr sz="1500">
                <a:latin typeface="Arial"/>
                <a:cs typeface="Arial"/>
              </a:rPr>
              <a:t>к</a:t>
            </a:r>
            <a:r>
              <a:rPr sz="1500" spc="-42">
                <a:latin typeface="Arial"/>
                <a:cs typeface="Arial"/>
              </a:rPr>
              <a:t>о</a:t>
            </a:r>
            <a:r>
              <a:rPr sz="1500" spc="-5">
                <a:latin typeface="Arial"/>
                <a:cs typeface="Arial"/>
              </a:rPr>
              <a:t>де</a:t>
            </a:r>
            <a:r>
              <a:rPr sz="1500">
                <a:latin typeface="Arial"/>
                <a:cs typeface="Arial"/>
              </a:rPr>
              <a:t>к</a:t>
            </a:r>
            <a:r>
              <a:rPr sz="1500" spc="10">
                <a:latin typeface="Arial"/>
                <a:cs typeface="Arial"/>
              </a:rPr>
              <a:t>с</a:t>
            </a:r>
            <a:r>
              <a:rPr sz="1500" spc="-16">
                <a:latin typeface="Arial"/>
                <a:cs typeface="Arial"/>
              </a:rPr>
              <a:t>о</a:t>
            </a:r>
            <a:r>
              <a:rPr sz="1500">
                <a:latin typeface="Arial"/>
                <a:cs typeface="Arial"/>
              </a:rPr>
              <a:t>м  Ф</a:t>
            </a:r>
            <a:r>
              <a:rPr sz="1500" spc="-42">
                <a:latin typeface="Arial"/>
                <a:cs typeface="Arial"/>
              </a:rPr>
              <a:t>е</a:t>
            </a:r>
            <a:r>
              <a:rPr sz="1500" spc="-5">
                <a:latin typeface="Arial"/>
                <a:cs typeface="Arial"/>
              </a:rPr>
              <a:t>д</a:t>
            </a:r>
            <a:r>
              <a:rPr sz="1500" spc="-16">
                <a:latin typeface="Arial"/>
                <a:cs typeface="Arial"/>
              </a:rPr>
              <a:t>е</a:t>
            </a:r>
            <a:r>
              <a:rPr sz="1500" spc="-5">
                <a:latin typeface="Arial"/>
                <a:cs typeface="Arial"/>
              </a:rPr>
              <a:t>рации</a:t>
            </a:r>
            <a:r>
              <a:rPr sz="1500">
                <a:latin typeface="Arial"/>
                <a:cs typeface="Arial"/>
              </a:rPr>
              <a:t>,</a:t>
            </a: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317442" y="2974991"/>
            <a:ext cx="1199039" cy="1182984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 marR="5321">
              <a:spcBef>
                <a:spcPts val="105"/>
              </a:spcBef>
              <a:defRPr/>
            </a:pPr>
            <a:r>
              <a:rPr sz="1500" spc="-5">
                <a:latin typeface="Arial"/>
                <a:cs typeface="Arial"/>
              </a:rPr>
              <a:t>По</a:t>
            </a:r>
            <a:r>
              <a:rPr sz="1500">
                <a:latin typeface="Arial"/>
                <a:cs typeface="Arial"/>
              </a:rPr>
              <a:t>с</a:t>
            </a:r>
            <a:r>
              <a:rPr sz="1500" spc="10">
                <a:latin typeface="Arial"/>
                <a:cs typeface="Arial"/>
              </a:rPr>
              <a:t>т</a:t>
            </a:r>
            <a:r>
              <a:rPr sz="1500" spc="-21">
                <a:latin typeface="Arial"/>
                <a:cs typeface="Arial"/>
              </a:rPr>
              <a:t>у</a:t>
            </a:r>
            <a:r>
              <a:rPr sz="1500" spc="-5">
                <a:latin typeface="Arial"/>
                <a:cs typeface="Arial"/>
              </a:rPr>
              <a:t>пле</a:t>
            </a:r>
            <a:r>
              <a:rPr sz="1500">
                <a:latin typeface="Arial"/>
                <a:cs typeface="Arial"/>
              </a:rPr>
              <a:t>н</a:t>
            </a:r>
            <a:r>
              <a:rPr sz="1500" spc="-5">
                <a:latin typeface="Arial"/>
                <a:cs typeface="Arial"/>
              </a:rPr>
              <a:t>и</a:t>
            </a:r>
            <a:r>
              <a:rPr sz="1500">
                <a:latin typeface="Arial"/>
                <a:cs typeface="Arial"/>
              </a:rPr>
              <a:t>я  </a:t>
            </a:r>
            <a:r>
              <a:rPr sz="1500" spc="-10">
                <a:latin typeface="Arial"/>
                <a:cs typeface="Arial"/>
              </a:rPr>
              <a:t>налогов,  Налоговым  Российской  </a:t>
            </a:r>
            <a:r>
              <a:rPr sz="1500" spc="-5">
                <a:latin typeface="Arial"/>
                <a:cs typeface="Arial"/>
              </a:rPr>
              <a:t>например: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317441" y="4041791"/>
            <a:ext cx="2622339" cy="1629260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93559" marR="890637" indent="-180256">
              <a:spcBef>
                <a:spcPts val="105"/>
              </a:spcBef>
              <a:buFont typeface="Wingdings"/>
              <a:buChar char=""/>
              <a:tabLst>
                <a:tab pos="194224" algn="l"/>
              </a:tabLst>
              <a:defRPr/>
            </a:pPr>
            <a:r>
              <a:rPr sz="1500">
                <a:latin typeface="Arial"/>
                <a:cs typeface="Arial"/>
              </a:rPr>
              <a:t>налог на</a:t>
            </a:r>
            <a:r>
              <a:rPr sz="1500" spc="-115">
                <a:latin typeface="Arial"/>
                <a:cs typeface="Arial"/>
              </a:rPr>
              <a:t> </a:t>
            </a:r>
            <a:r>
              <a:rPr sz="1500" spc="-16">
                <a:latin typeface="Arial"/>
                <a:cs typeface="Arial"/>
              </a:rPr>
              <a:t>доходы  </a:t>
            </a:r>
            <a:r>
              <a:rPr sz="1500" spc="-5">
                <a:latin typeface="Arial"/>
                <a:cs typeface="Arial"/>
              </a:rPr>
              <a:t>физических</a:t>
            </a:r>
            <a:r>
              <a:rPr sz="1500" spc="-47">
                <a:latin typeface="Arial"/>
                <a:cs typeface="Arial"/>
              </a:rPr>
              <a:t> </a:t>
            </a:r>
            <a:r>
              <a:rPr sz="1500" spc="-5">
                <a:latin typeface="Arial"/>
                <a:cs typeface="Arial"/>
              </a:rPr>
              <a:t>лиц;</a:t>
            </a:r>
            <a:endParaRPr sz="1500">
              <a:latin typeface="Arial"/>
              <a:cs typeface="Arial"/>
            </a:endParaRPr>
          </a:p>
          <a:p>
            <a:pPr marL="193559" marR="576021" indent="-180256">
              <a:spcBef>
                <a:spcPts val="6"/>
              </a:spcBef>
              <a:buFont typeface="Wingdings"/>
              <a:buChar char=""/>
              <a:tabLst>
                <a:tab pos="194224" algn="l"/>
              </a:tabLst>
              <a:defRPr/>
            </a:pPr>
            <a:r>
              <a:rPr sz="1500">
                <a:latin typeface="Arial"/>
                <a:cs typeface="Arial"/>
              </a:rPr>
              <a:t>налог на</a:t>
            </a:r>
            <a:r>
              <a:rPr sz="1500" spc="-115">
                <a:latin typeface="Arial"/>
                <a:cs typeface="Arial"/>
              </a:rPr>
              <a:t> </a:t>
            </a:r>
            <a:r>
              <a:rPr sz="1500" spc="-5">
                <a:latin typeface="Arial"/>
                <a:cs typeface="Arial"/>
              </a:rPr>
              <a:t>имущество  физических</a:t>
            </a:r>
            <a:r>
              <a:rPr sz="1500" spc="-21">
                <a:latin typeface="Arial"/>
                <a:cs typeface="Arial"/>
              </a:rPr>
              <a:t> </a:t>
            </a:r>
            <a:r>
              <a:rPr sz="1500" spc="-5">
                <a:latin typeface="Arial"/>
                <a:cs typeface="Arial"/>
              </a:rPr>
              <a:t>лиц;</a:t>
            </a:r>
            <a:endParaRPr sz="1500">
              <a:latin typeface="Arial"/>
              <a:cs typeface="Arial"/>
            </a:endParaRPr>
          </a:p>
          <a:p>
            <a:pPr marL="193559" indent="-180256">
              <a:buFont typeface="Wingdings"/>
              <a:buChar char=""/>
              <a:tabLst>
                <a:tab pos="194224" algn="l"/>
              </a:tabLst>
              <a:defRPr/>
            </a:pPr>
            <a:r>
              <a:rPr sz="1500" spc="-10">
                <a:latin typeface="Arial"/>
                <a:cs typeface="Arial"/>
              </a:rPr>
              <a:t>земельный</a:t>
            </a:r>
            <a:r>
              <a:rPr sz="1500" spc="-42">
                <a:latin typeface="Arial"/>
                <a:cs typeface="Arial"/>
              </a:rPr>
              <a:t> </a:t>
            </a:r>
            <a:r>
              <a:rPr sz="1500">
                <a:latin typeface="Arial"/>
                <a:cs typeface="Arial"/>
              </a:rPr>
              <a:t>налог;</a:t>
            </a:r>
            <a:endParaRPr/>
          </a:p>
          <a:p>
            <a:pPr marL="193559" indent="-180256">
              <a:buFont typeface="Wingdings"/>
              <a:buChar char=""/>
              <a:tabLst>
                <a:tab pos="194224" algn="l"/>
              </a:tabLst>
              <a:defRPr/>
            </a:pPr>
            <a:r>
              <a:rPr sz="1500" spc="-10">
                <a:latin typeface="Arial"/>
                <a:cs typeface="Arial"/>
              </a:rPr>
              <a:t>государственная</a:t>
            </a:r>
            <a:r>
              <a:rPr sz="1500" spc="-62">
                <a:latin typeface="Arial"/>
                <a:cs typeface="Arial"/>
              </a:rPr>
              <a:t> </a:t>
            </a:r>
            <a:r>
              <a:rPr sz="1500" spc="-5">
                <a:latin typeface="Arial"/>
                <a:cs typeface="Arial"/>
              </a:rPr>
              <a:t>пошлина;</a:t>
            </a:r>
            <a:endParaRPr sz="1500">
              <a:latin typeface="Arial"/>
              <a:cs typeface="Arial"/>
            </a:endParaRPr>
          </a:p>
          <a:p>
            <a:pPr marL="193559" indent="-180256">
              <a:buFont typeface="Wingdings"/>
              <a:buChar char=""/>
              <a:tabLst>
                <a:tab pos="194224" algn="l"/>
              </a:tabLst>
              <a:defRPr/>
            </a:pPr>
            <a:r>
              <a:rPr sz="1500" spc="-10">
                <a:latin typeface="Arial"/>
                <a:cs typeface="Arial"/>
              </a:rPr>
              <a:t>другие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3315003" y="2863406"/>
            <a:ext cx="3276547" cy="3709546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30370" rIns="0" bIns="0" rtlCol="0">
            <a:spAutoFit/>
          </a:bodyPr>
          <a:lstStyle/>
          <a:p>
            <a:pPr marL="95116" marR="87134">
              <a:spcBef>
                <a:spcPts val="1027"/>
              </a:spcBef>
              <a:tabLst>
                <a:tab pos="1385510" algn="l"/>
                <a:tab pos="1473311" algn="l"/>
                <a:tab pos="1725402" algn="l"/>
                <a:tab pos="2071947" algn="l"/>
                <a:tab pos="2504295" algn="l"/>
              </a:tabLst>
              <a:defRPr/>
            </a:pPr>
            <a:r>
              <a:rPr sz="1500" spc="-5">
                <a:latin typeface="Arial"/>
                <a:cs typeface="Arial"/>
              </a:rPr>
              <a:t>По</a:t>
            </a:r>
            <a:r>
              <a:rPr sz="1500">
                <a:latin typeface="Arial"/>
                <a:cs typeface="Arial"/>
              </a:rPr>
              <a:t>с</a:t>
            </a:r>
            <a:r>
              <a:rPr sz="1500" spc="10">
                <a:latin typeface="Arial"/>
                <a:cs typeface="Arial"/>
              </a:rPr>
              <a:t>т</a:t>
            </a:r>
            <a:r>
              <a:rPr sz="1500" spc="-21">
                <a:latin typeface="Arial"/>
                <a:cs typeface="Arial"/>
              </a:rPr>
              <a:t>у</a:t>
            </a:r>
            <a:r>
              <a:rPr sz="1500" spc="-5">
                <a:latin typeface="Arial"/>
                <a:cs typeface="Arial"/>
              </a:rPr>
              <a:t>пле</a:t>
            </a:r>
            <a:r>
              <a:rPr sz="1500">
                <a:latin typeface="Arial"/>
                <a:cs typeface="Arial"/>
              </a:rPr>
              <a:t>н</a:t>
            </a:r>
            <a:r>
              <a:rPr sz="1500" spc="-5">
                <a:latin typeface="Arial"/>
                <a:cs typeface="Arial"/>
              </a:rPr>
              <a:t>и</a:t>
            </a:r>
            <a:r>
              <a:rPr sz="1500">
                <a:latin typeface="Arial"/>
                <a:cs typeface="Arial"/>
              </a:rPr>
              <a:t>я	</a:t>
            </a:r>
            <a:r>
              <a:rPr sz="1500" spc="-42">
                <a:latin typeface="Arial"/>
                <a:cs typeface="Arial"/>
              </a:rPr>
              <a:t>о</a:t>
            </a:r>
            <a:r>
              <a:rPr sz="1500">
                <a:latin typeface="Arial"/>
                <a:cs typeface="Arial"/>
              </a:rPr>
              <a:t>т	</a:t>
            </a:r>
            <a:r>
              <a:rPr sz="1500" spc="-10">
                <a:latin typeface="Arial"/>
                <a:cs typeface="Arial"/>
              </a:rPr>
              <a:t>у</a:t>
            </a:r>
            <a:r>
              <a:rPr sz="1500" spc="-5">
                <a:latin typeface="Arial"/>
                <a:cs typeface="Arial"/>
              </a:rPr>
              <a:t>пл</a:t>
            </a:r>
            <a:r>
              <a:rPr sz="1500" spc="-42">
                <a:latin typeface="Arial"/>
                <a:cs typeface="Arial"/>
              </a:rPr>
              <a:t>а</a:t>
            </a:r>
            <a:r>
              <a:rPr sz="1500">
                <a:latin typeface="Arial"/>
                <a:cs typeface="Arial"/>
              </a:rPr>
              <a:t>ты	</a:t>
            </a:r>
            <a:r>
              <a:rPr sz="1500" spc="-21">
                <a:latin typeface="Arial"/>
                <a:cs typeface="Arial"/>
              </a:rPr>
              <a:t>д</a:t>
            </a:r>
            <a:r>
              <a:rPr sz="1500" spc="-16">
                <a:latin typeface="Arial"/>
                <a:cs typeface="Arial"/>
              </a:rPr>
              <a:t>р</a:t>
            </a:r>
            <a:r>
              <a:rPr sz="1500" spc="-21">
                <a:latin typeface="Arial"/>
                <a:cs typeface="Arial"/>
              </a:rPr>
              <a:t>у</a:t>
            </a:r>
            <a:r>
              <a:rPr sz="1500">
                <a:latin typeface="Arial"/>
                <a:cs typeface="Arial"/>
              </a:rPr>
              <a:t>гих  </a:t>
            </a:r>
            <a:r>
              <a:rPr sz="1500" spc="-5">
                <a:latin typeface="Arial"/>
                <a:cs typeface="Arial"/>
              </a:rPr>
              <a:t>пошлин </a:t>
            </a:r>
            <a:r>
              <a:rPr sz="1500">
                <a:latin typeface="Arial"/>
                <a:cs typeface="Arial"/>
              </a:rPr>
              <a:t>и </a:t>
            </a:r>
            <a:r>
              <a:rPr sz="1500" spc="-5">
                <a:latin typeface="Arial"/>
                <a:cs typeface="Arial"/>
              </a:rPr>
              <a:t>сборов, </a:t>
            </a:r>
            <a:r>
              <a:rPr sz="1500" spc="-10">
                <a:latin typeface="Arial"/>
                <a:cs typeface="Arial"/>
              </a:rPr>
              <a:t>установленных  </a:t>
            </a:r>
            <a:r>
              <a:rPr sz="1500">
                <a:latin typeface="Arial"/>
                <a:cs typeface="Arial"/>
              </a:rPr>
              <a:t>з</a:t>
            </a:r>
            <a:r>
              <a:rPr sz="1500" spc="-5">
                <a:latin typeface="Arial"/>
                <a:cs typeface="Arial"/>
              </a:rPr>
              <a:t>а</a:t>
            </a:r>
            <a:r>
              <a:rPr sz="1500">
                <a:latin typeface="Arial"/>
                <a:cs typeface="Arial"/>
              </a:rPr>
              <a:t>к</a:t>
            </a:r>
            <a:r>
              <a:rPr sz="1500" spc="-16">
                <a:latin typeface="Arial"/>
                <a:cs typeface="Arial"/>
              </a:rPr>
              <a:t>о</a:t>
            </a:r>
            <a:r>
              <a:rPr sz="1500">
                <a:latin typeface="Arial"/>
                <a:cs typeface="Arial"/>
              </a:rPr>
              <a:t>н</a:t>
            </a:r>
            <a:r>
              <a:rPr sz="1500" spc="-42">
                <a:latin typeface="Arial"/>
                <a:cs typeface="Arial"/>
              </a:rPr>
              <a:t>о</a:t>
            </a:r>
            <a:r>
              <a:rPr sz="1500" spc="-5">
                <a:latin typeface="Arial"/>
                <a:cs typeface="Arial"/>
              </a:rPr>
              <a:t>д</a:t>
            </a:r>
            <a:r>
              <a:rPr sz="1500" spc="-52">
                <a:latin typeface="Arial"/>
                <a:cs typeface="Arial"/>
              </a:rPr>
              <a:t>а</a:t>
            </a:r>
            <a:r>
              <a:rPr sz="1500" spc="-21">
                <a:latin typeface="Arial"/>
                <a:cs typeface="Arial"/>
              </a:rPr>
              <a:t>т</a:t>
            </a:r>
            <a:r>
              <a:rPr sz="1500" spc="-52">
                <a:latin typeface="Arial"/>
                <a:cs typeface="Arial"/>
              </a:rPr>
              <a:t>е</a:t>
            </a:r>
            <a:r>
              <a:rPr sz="1500" spc="-5">
                <a:latin typeface="Arial"/>
                <a:cs typeface="Arial"/>
              </a:rPr>
              <a:t>л</a:t>
            </a:r>
            <a:r>
              <a:rPr sz="1500" spc="-16">
                <a:latin typeface="Arial"/>
                <a:cs typeface="Arial"/>
              </a:rPr>
              <a:t>ь</a:t>
            </a:r>
            <a:r>
              <a:rPr sz="1500" spc="-10">
                <a:latin typeface="Arial"/>
                <a:cs typeface="Arial"/>
              </a:rPr>
              <a:t>с</a:t>
            </a:r>
            <a:r>
              <a:rPr sz="1500">
                <a:latin typeface="Arial"/>
                <a:cs typeface="Arial"/>
              </a:rPr>
              <a:t>т</a:t>
            </a:r>
            <a:r>
              <a:rPr sz="1500" spc="-16">
                <a:latin typeface="Arial"/>
                <a:cs typeface="Arial"/>
              </a:rPr>
              <a:t>во</a:t>
            </a:r>
            <a:r>
              <a:rPr sz="1500">
                <a:latin typeface="Arial"/>
                <a:cs typeface="Arial"/>
              </a:rPr>
              <a:t>м	</a:t>
            </a:r>
            <a:r>
              <a:rPr sz="1500" spc="-68">
                <a:latin typeface="Arial"/>
                <a:cs typeface="Arial"/>
              </a:rPr>
              <a:t>Р</a:t>
            </a:r>
            <a:r>
              <a:rPr sz="1500" spc="-16">
                <a:latin typeface="Arial"/>
                <a:cs typeface="Arial"/>
              </a:rPr>
              <a:t>о</a:t>
            </a:r>
            <a:r>
              <a:rPr sz="1500">
                <a:latin typeface="Arial"/>
                <a:cs typeface="Arial"/>
              </a:rPr>
              <a:t>сс</a:t>
            </a:r>
            <a:r>
              <a:rPr sz="1500" spc="-5">
                <a:latin typeface="Arial"/>
                <a:cs typeface="Arial"/>
              </a:rPr>
              <a:t>ий</a:t>
            </a:r>
            <a:r>
              <a:rPr sz="1500">
                <a:latin typeface="Arial"/>
                <a:cs typeface="Arial"/>
              </a:rPr>
              <a:t>ск</a:t>
            </a:r>
            <a:r>
              <a:rPr sz="1500" spc="-5">
                <a:latin typeface="Arial"/>
                <a:cs typeface="Arial"/>
              </a:rPr>
              <a:t>о</a:t>
            </a:r>
            <a:r>
              <a:rPr sz="1500">
                <a:latin typeface="Arial"/>
                <a:cs typeface="Arial"/>
              </a:rPr>
              <a:t>й  </a:t>
            </a:r>
            <a:r>
              <a:rPr sz="1500" spc="-10">
                <a:latin typeface="Arial"/>
                <a:cs typeface="Arial"/>
              </a:rPr>
              <a:t>Федерации, </a:t>
            </a:r>
            <a:r>
              <a:rPr sz="1500">
                <a:latin typeface="Arial"/>
                <a:cs typeface="Arial"/>
              </a:rPr>
              <a:t>а </a:t>
            </a:r>
            <a:r>
              <a:rPr sz="1500" spc="-10">
                <a:latin typeface="Arial"/>
                <a:cs typeface="Arial"/>
              </a:rPr>
              <a:t>также </a:t>
            </a:r>
            <a:r>
              <a:rPr sz="1500" spc="-5">
                <a:latin typeface="Arial"/>
                <a:cs typeface="Arial"/>
              </a:rPr>
              <a:t>штрафов </a:t>
            </a:r>
            <a:r>
              <a:rPr sz="1500" spc="-10">
                <a:latin typeface="Arial"/>
                <a:cs typeface="Arial"/>
              </a:rPr>
              <a:t>за  </a:t>
            </a:r>
            <a:r>
              <a:rPr sz="1500">
                <a:latin typeface="Arial"/>
                <a:cs typeface="Arial"/>
              </a:rPr>
              <a:t>н</a:t>
            </a:r>
            <a:r>
              <a:rPr sz="1500" spc="-16">
                <a:latin typeface="Arial"/>
                <a:cs typeface="Arial"/>
              </a:rPr>
              <a:t>ар</a:t>
            </a:r>
            <a:r>
              <a:rPr sz="1500" spc="-21">
                <a:latin typeface="Arial"/>
                <a:cs typeface="Arial"/>
              </a:rPr>
              <a:t>у</a:t>
            </a:r>
            <a:r>
              <a:rPr sz="1500">
                <a:latin typeface="Arial"/>
                <a:cs typeface="Arial"/>
              </a:rPr>
              <a:t>ш</a:t>
            </a:r>
            <a:r>
              <a:rPr sz="1500" spc="-5">
                <a:latin typeface="Arial"/>
                <a:cs typeface="Arial"/>
              </a:rPr>
              <a:t>е</a:t>
            </a:r>
            <a:r>
              <a:rPr sz="1500">
                <a:latin typeface="Arial"/>
                <a:cs typeface="Arial"/>
              </a:rPr>
              <a:t>н</a:t>
            </a:r>
            <a:r>
              <a:rPr sz="1500" spc="-5">
                <a:latin typeface="Arial"/>
                <a:cs typeface="Arial"/>
              </a:rPr>
              <a:t>и</a:t>
            </a:r>
            <a:r>
              <a:rPr sz="1500">
                <a:latin typeface="Arial"/>
                <a:cs typeface="Arial"/>
              </a:rPr>
              <a:t>е		</a:t>
            </a:r>
            <a:r>
              <a:rPr sz="1500" spc="-10">
                <a:latin typeface="Arial"/>
                <a:cs typeface="Arial"/>
              </a:rPr>
              <a:t>з</a:t>
            </a:r>
            <a:r>
              <a:rPr sz="1500" spc="-16">
                <a:latin typeface="Arial"/>
                <a:cs typeface="Arial"/>
              </a:rPr>
              <a:t>а</a:t>
            </a:r>
            <a:r>
              <a:rPr sz="1500">
                <a:latin typeface="Arial"/>
                <a:cs typeface="Arial"/>
              </a:rPr>
              <a:t>к</a:t>
            </a:r>
            <a:r>
              <a:rPr sz="1500" spc="-5">
                <a:latin typeface="Arial"/>
                <a:cs typeface="Arial"/>
              </a:rPr>
              <a:t>о</a:t>
            </a:r>
            <a:r>
              <a:rPr sz="1500">
                <a:latin typeface="Arial"/>
                <a:cs typeface="Arial"/>
              </a:rPr>
              <a:t>н</a:t>
            </a:r>
            <a:r>
              <a:rPr sz="1500" spc="-42">
                <a:latin typeface="Arial"/>
                <a:cs typeface="Arial"/>
              </a:rPr>
              <a:t>о</a:t>
            </a:r>
            <a:r>
              <a:rPr sz="1500" spc="-5">
                <a:latin typeface="Arial"/>
                <a:cs typeface="Arial"/>
              </a:rPr>
              <a:t>д</a:t>
            </a:r>
            <a:r>
              <a:rPr sz="1500" spc="-52">
                <a:latin typeface="Arial"/>
                <a:cs typeface="Arial"/>
              </a:rPr>
              <a:t>а</a:t>
            </a:r>
            <a:r>
              <a:rPr sz="1500" spc="-10">
                <a:latin typeface="Arial"/>
                <a:cs typeface="Arial"/>
              </a:rPr>
              <a:t>т</a:t>
            </a:r>
            <a:r>
              <a:rPr sz="1500" spc="-68">
                <a:latin typeface="Arial"/>
                <a:cs typeface="Arial"/>
              </a:rPr>
              <a:t>е</a:t>
            </a:r>
            <a:r>
              <a:rPr sz="1500" spc="-5">
                <a:latin typeface="Arial"/>
                <a:cs typeface="Arial"/>
              </a:rPr>
              <a:t>л</a:t>
            </a:r>
            <a:r>
              <a:rPr sz="1500" spc="-16">
                <a:latin typeface="Arial"/>
                <a:cs typeface="Arial"/>
              </a:rPr>
              <a:t>ь</a:t>
            </a:r>
            <a:r>
              <a:rPr sz="1500" spc="-10">
                <a:latin typeface="Arial"/>
                <a:cs typeface="Arial"/>
              </a:rPr>
              <a:t>с</a:t>
            </a:r>
            <a:r>
              <a:rPr sz="1500">
                <a:latin typeface="Arial"/>
                <a:cs typeface="Arial"/>
              </a:rPr>
              <a:t>т</a:t>
            </a:r>
            <a:r>
              <a:rPr sz="1500" spc="-16">
                <a:latin typeface="Arial"/>
                <a:cs typeface="Arial"/>
              </a:rPr>
              <a:t>ва,  </a:t>
            </a:r>
            <a:r>
              <a:rPr sz="1500" spc="-5">
                <a:latin typeface="Arial"/>
                <a:cs typeface="Arial"/>
              </a:rPr>
              <a:t>например:</a:t>
            </a:r>
            <a:endParaRPr sz="1500">
              <a:latin typeface="Arial"/>
              <a:cs typeface="Arial"/>
            </a:endParaRPr>
          </a:p>
          <a:p>
            <a:pPr marL="303309" marR="113740" indent="-207527">
              <a:lnSpc>
                <a:spcPts val="1760"/>
              </a:lnSpc>
              <a:spcBef>
                <a:spcPts val="52"/>
              </a:spcBef>
              <a:buFont typeface="Wingdings"/>
              <a:buChar char=""/>
              <a:tabLst>
                <a:tab pos="292667" algn="l"/>
              </a:tabLst>
              <a:defRPr/>
            </a:pPr>
            <a:r>
              <a:rPr sz="1500" spc="-16">
                <a:latin typeface="Arial"/>
                <a:cs typeface="Arial"/>
              </a:rPr>
              <a:t>доходы </a:t>
            </a:r>
            <a:r>
              <a:rPr sz="1500" spc="-21">
                <a:latin typeface="Arial"/>
                <a:cs typeface="Arial"/>
              </a:rPr>
              <a:t>от </a:t>
            </a:r>
            <a:r>
              <a:rPr sz="1500" spc="-10">
                <a:latin typeface="Arial"/>
                <a:cs typeface="Arial"/>
              </a:rPr>
              <a:t>использования  </a:t>
            </a:r>
            <a:r>
              <a:rPr sz="1500" spc="-5">
                <a:latin typeface="Arial"/>
                <a:cs typeface="Arial"/>
              </a:rPr>
              <a:t>имущества, </a:t>
            </a:r>
            <a:r>
              <a:rPr sz="1500" spc="-16">
                <a:latin typeface="Arial"/>
                <a:cs typeface="Arial"/>
              </a:rPr>
              <a:t>находящегося </a:t>
            </a:r>
            <a:r>
              <a:rPr sz="1500">
                <a:latin typeface="Arial"/>
                <a:cs typeface="Arial"/>
              </a:rPr>
              <a:t>в  </a:t>
            </a:r>
            <a:r>
              <a:rPr sz="1500" spc="-5">
                <a:latin typeface="Arial"/>
                <a:cs typeface="Arial"/>
              </a:rPr>
              <a:t>муниципальной</a:t>
            </a:r>
            <a:r>
              <a:rPr sz="1500" spc="-10">
                <a:latin typeface="Arial"/>
                <a:cs typeface="Arial"/>
              </a:rPr>
              <a:t> </a:t>
            </a:r>
            <a:r>
              <a:rPr sz="1500" spc="-5">
                <a:latin typeface="Arial"/>
                <a:cs typeface="Arial"/>
              </a:rPr>
              <a:t>собственности;</a:t>
            </a:r>
            <a:endParaRPr sz="1500">
              <a:latin typeface="Arial"/>
              <a:cs typeface="Arial"/>
            </a:endParaRPr>
          </a:p>
          <a:p>
            <a:pPr marL="303309" indent="-207527">
              <a:lnSpc>
                <a:spcPts val="1702"/>
              </a:lnSpc>
              <a:buFont typeface="Wingdings"/>
              <a:buChar char=""/>
              <a:tabLst>
                <a:tab pos="292667" algn="l"/>
              </a:tabLst>
              <a:defRPr/>
            </a:pPr>
            <a:r>
              <a:rPr sz="1500" spc="-16">
                <a:latin typeface="Arial"/>
                <a:cs typeface="Arial"/>
              </a:rPr>
              <a:t>доходы </a:t>
            </a:r>
            <a:r>
              <a:rPr sz="1500" spc="-21">
                <a:latin typeface="Arial"/>
                <a:cs typeface="Arial"/>
              </a:rPr>
              <a:t>от </a:t>
            </a:r>
            <a:r>
              <a:rPr sz="1500">
                <a:latin typeface="Arial"/>
                <a:cs typeface="Arial"/>
              </a:rPr>
              <a:t>оказания</a:t>
            </a:r>
            <a:r>
              <a:rPr sz="1500" spc="-27">
                <a:latin typeface="Arial"/>
                <a:cs typeface="Arial"/>
              </a:rPr>
              <a:t> </a:t>
            </a:r>
            <a:r>
              <a:rPr sz="1500" spc="-10">
                <a:latin typeface="Arial"/>
                <a:cs typeface="Arial"/>
              </a:rPr>
              <a:t>платных</a:t>
            </a:r>
            <a:endParaRPr sz="1500">
              <a:latin typeface="Arial"/>
              <a:cs typeface="Arial"/>
            </a:endParaRPr>
          </a:p>
          <a:p>
            <a:pPr marL="303309" marR="389114" indent="-665">
              <a:defRPr/>
            </a:pPr>
            <a:r>
              <a:rPr sz="1500" spc="-10">
                <a:latin typeface="Arial"/>
                <a:cs typeface="Arial"/>
              </a:rPr>
              <a:t>услуг (работ) </a:t>
            </a:r>
            <a:r>
              <a:rPr sz="1500">
                <a:latin typeface="Arial"/>
                <a:cs typeface="Arial"/>
              </a:rPr>
              <a:t>и </a:t>
            </a:r>
            <a:r>
              <a:rPr sz="1500" spc="-5">
                <a:latin typeface="Arial"/>
                <a:cs typeface="Arial"/>
              </a:rPr>
              <a:t>компенсации  </a:t>
            </a:r>
            <a:r>
              <a:rPr sz="1500" spc="-16">
                <a:latin typeface="Arial"/>
                <a:cs typeface="Arial"/>
              </a:rPr>
              <a:t>затрат</a:t>
            </a:r>
            <a:r>
              <a:rPr sz="1500" spc="-57">
                <a:latin typeface="Arial"/>
                <a:cs typeface="Arial"/>
              </a:rPr>
              <a:t> </a:t>
            </a:r>
            <a:r>
              <a:rPr sz="1500" spc="-16">
                <a:latin typeface="Arial"/>
                <a:cs typeface="Arial"/>
              </a:rPr>
              <a:t>государства;</a:t>
            </a:r>
            <a:endParaRPr sz="1500">
              <a:latin typeface="Arial"/>
              <a:cs typeface="Arial"/>
            </a:endParaRPr>
          </a:p>
          <a:p>
            <a:pPr marL="303309" marR="152985" indent="-207527">
              <a:lnSpc>
                <a:spcPts val="1760"/>
              </a:lnSpc>
              <a:spcBef>
                <a:spcPts val="52"/>
              </a:spcBef>
              <a:buFont typeface="Wingdings"/>
              <a:buChar char=""/>
              <a:tabLst>
                <a:tab pos="292667" algn="l"/>
              </a:tabLst>
              <a:defRPr/>
            </a:pPr>
            <a:r>
              <a:rPr sz="1500" spc="-5">
                <a:latin typeface="Arial"/>
                <a:cs typeface="Arial"/>
              </a:rPr>
              <a:t>штрафы, санкции, </a:t>
            </a:r>
            <a:r>
              <a:rPr sz="1500" spc="-10">
                <a:latin typeface="Arial"/>
                <a:cs typeface="Arial"/>
              </a:rPr>
              <a:t>возмещение  </a:t>
            </a:r>
            <a:r>
              <a:rPr sz="1500" spc="-16">
                <a:latin typeface="Arial"/>
                <a:cs typeface="Arial"/>
              </a:rPr>
              <a:t>ущерба;</a:t>
            </a:r>
            <a:endParaRPr sz="1500">
              <a:latin typeface="Arial"/>
              <a:cs typeface="Arial"/>
            </a:endParaRPr>
          </a:p>
          <a:p>
            <a:pPr marL="303309" indent="-207527">
              <a:lnSpc>
                <a:spcPts val="1702"/>
              </a:lnSpc>
              <a:buFont typeface="Wingdings"/>
              <a:buChar char=""/>
              <a:tabLst>
                <a:tab pos="292667" algn="l"/>
              </a:tabLst>
              <a:defRPr/>
            </a:pPr>
            <a:r>
              <a:rPr sz="1500" spc="-10">
                <a:latin typeface="Arial"/>
                <a:cs typeface="Arial"/>
              </a:rPr>
              <a:t>другие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 bwMode="auto">
          <a:xfrm>
            <a:off x="6732999" y="2865387"/>
            <a:ext cx="2925021" cy="3397885"/>
          </a:xfrm>
          <a:custGeom>
            <a:avLst/>
            <a:gdLst/>
            <a:ahLst/>
            <a:cxnLst/>
            <a:rect l="l" t="t" r="r" b="b"/>
            <a:pathLst>
              <a:path w="2700020" h="3397885" extrusionOk="0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4" name="object 24"/>
          <p:cNvSpPr/>
          <p:nvPr/>
        </p:nvSpPr>
        <p:spPr bwMode="auto">
          <a:xfrm>
            <a:off x="6732999" y="2662859"/>
            <a:ext cx="2925021" cy="3600450"/>
          </a:xfrm>
          <a:custGeom>
            <a:avLst/>
            <a:gdLst/>
            <a:ahLst/>
            <a:cxnLst/>
            <a:rect l="l" t="t" r="r" b="b"/>
            <a:pathLst>
              <a:path w="2700020" h="3600450" extrusionOk="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5" name="object 25"/>
          <p:cNvSpPr txBox="1"/>
          <p:nvPr/>
        </p:nvSpPr>
        <p:spPr bwMode="auto">
          <a:xfrm>
            <a:off x="8392266" y="2964109"/>
            <a:ext cx="1180465" cy="244265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>
              <a:spcBef>
                <a:spcPts val="105"/>
              </a:spcBef>
              <a:tabLst>
                <a:tab pos="560058" algn="l"/>
              </a:tabLst>
              <a:defRPr/>
            </a:pPr>
            <a:r>
              <a:rPr sz="1500" spc="-21">
                <a:latin typeface="Arial"/>
                <a:cs typeface="Arial"/>
              </a:rPr>
              <a:t>от	</a:t>
            </a:r>
            <a:r>
              <a:rPr sz="1500" spc="-10">
                <a:latin typeface="Arial"/>
                <a:cs typeface="Arial"/>
              </a:rPr>
              <a:t>других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6832056" y="2964108"/>
            <a:ext cx="1229995" cy="721319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R="5321">
              <a:spcBef>
                <a:spcPts val="105"/>
              </a:spcBef>
              <a:defRPr/>
            </a:pPr>
            <a:r>
              <a:rPr sz="1500" spc="-5">
                <a:latin typeface="Arial"/>
                <a:cs typeface="Arial"/>
              </a:rPr>
              <a:t>Поступления  </a:t>
            </a:r>
            <a:r>
              <a:rPr sz="1500" spc="-16">
                <a:latin typeface="Arial"/>
                <a:cs typeface="Arial"/>
              </a:rPr>
              <a:t>бюджетов  </a:t>
            </a:r>
            <a:r>
              <a:rPr sz="1500">
                <a:latin typeface="Arial"/>
                <a:cs typeface="Arial"/>
              </a:rPr>
              <a:t>т</a:t>
            </a:r>
            <a:r>
              <a:rPr sz="1500" spc="-16">
                <a:latin typeface="Arial"/>
                <a:cs typeface="Arial"/>
              </a:rPr>
              <a:t>р</a:t>
            </a:r>
            <a:r>
              <a:rPr sz="1500" spc="-5">
                <a:latin typeface="Arial"/>
                <a:cs typeface="Arial"/>
              </a:rPr>
              <a:t>а</a:t>
            </a:r>
            <a:r>
              <a:rPr sz="1500" spc="-10">
                <a:latin typeface="Arial"/>
                <a:cs typeface="Arial"/>
              </a:rPr>
              <a:t>н</a:t>
            </a:r>
            <a:r>
              <a:rPr sz="1500">
                <a:latin typeface="Arial"/>
                <a:cs typeface="Arial"/>
              </a:rPr>
              <a:t>с</a:t>
            </a:r>
            <a:r>
              <a:rPr sz="1500" spc="-5">
                <a:latin typeface="Arial"/>
                <a:cs typeface="Arial"/>
              </a:rPr>
              <a:t>фе</a:t>
            </a:r>
            <a:r>
              <a:rPr sz="1500" spc="-52">
                <a:latin typeface="Arial"/>
                <a:cs typeface="Arial"/>
              </a:rPr>
              <a:t>р</a:t>
            </a:r>
            <a:r>
              <a:rPr sz="1500">
                <a:latin typeface="Arial"/>
                <a:cs typeface="Arial"/>
              </a:rPr>
              <a:t>т</a:t>
            </a:r>
            <a:r>
              <a:rPr sz="1500" spc="-5">
                <a:latin typeface="Arial"/>
                <a:cs typeface="Arial"/>
              </a:rPr>
              <a:t>ы</a:t>
            </a:r>
            <a:r>
              <a:rPr sz="1500" spc="-16">
                <a:latin typeface="Arial"/>
                <a:cs typeface="Arial"/>
              </a:rPr>
              <a:t>)</a:t>
            </a:r>
            <a:r>
              <a:rPr sz="1500">
                <a:latin typeface="Arial"/>
                <a:cs typeface="Arial"/>
              </a:rPr>
              <a:t>,</a:t>
            </a:r>
            <a:endParaRPr/>
          </a:p>
        </p:txBody>
      </p:sp>
      <p:sp>
        <p:nvSpPr>
          <p:cNvPr id="27" name="object 27"/>
          <p:cNvSpPr txBox="1"/>
          <p:nvPr/>
        </p:nvSpPr>
        <p:spPr bwMode="auto">
          <a:xfrm>
            <a:off x="8096721" y="3177543"/>
            <a:ext cx="1476957" cy="490487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277368" marR="5321" indent="-278034">
              <a:spcBef>
                <a:spcPts val="105"/>
              </a:spcBef>
              <a:defRPr/>
            </a:pPr>
            <a:r>
              <a:rPr sz="1500">
                <a:latin typeface="Arial"/>
                <a:cs typeface="Arial"/>
              </a:rPr>
              <a:t>(</a:t>
            </a:r>
            <a:r>
              <a:rPr sz="1500" spc="-21">
                <a:latin typeface="Arial"/>
                <a:cs typeface="Arial"/>
              </a:rPr>
              <a:t>м</a:t>
            </a:r>
            <a:r>
              <a:rPr sz="1500" spc="-27">
                <a:latin typeface="Arial"/>
                <a:cs typeface="Arial"/>
              </a:rPr>
              <a:t>е</a:t>
            </a:r>
            <a:r>
              <a:rPr sz="1500">
                <a:latin typeface="Arial"/>
                <a:cs typeface="Arial"/>
              </a:rPr>
              <a:t>ж</a:t>
            </a:r>
            <a:r>
              <a:rPr sz="1500" spc="-5">
                <a:latin typeface="Arial"/>
                <a:cs typeface="Arial"/>
              </a:rPr>
              <a:t>б</a:t>
            </a:r>
            <a:r>
              <a:rPr sz="1500" spc="-37">
                <a:latin typeface="Arial"/>
                <a:cs typeface="Arial"/>
              </a:rPr>
              <a:t>ю</a:t>
            </a:r>
            <a:r>
              <a:rPr sz="1500" spc="-5">
                <a:latin typeface="Arial"/>
                <a:cs typeface="Arial"/>
              </a:rPr>
              <a:t>дж</a:t>
            </a:r>
            <a:r>
              <a:rPr sz="1500" spc="-52">
                <a:latin typeface="Arial"/>
                <a:cs typeface="Arial"/>
              </a:rPr>
              <a:t>е</a:t>
            </a:r>
            <a:r>
              <a:rPr sz="1500" spc="-10">
                <a:latin typeface="Arial"/>
                <a:cs typeface="Arial"/>
              </a:rPr>
              <a:t>т</a:t>
            </a:r>
            <a:r>
              <a:rPr sz="1500">
                <a:latin typeface="Arial"/>
                <a:cs typeface="Arial"/>
              </a:rPr>
              <a:t>н</a:t>
            </a:r>
            <a:r>
              <a:rPr sz="1500" spc="-5">
                <a:latin typeface="Arial"/>
                <a:cs typeface="Arial"/>
              </a:rPr>
              <a:t>ы</a:t>
            </a:r>
            <a:r>
              <a:rPr sz="1500">
                <a:latin typeface="Arial"/>
                <a:cs typeface="Arial"/>
              </a:rPr>
              <a:t>е  </a:t>
            </a:r>
            <a:r>
              <a:rPr sz="1500" spc="-16">
                <a:latin typeface="Arial"/>
                <a:cs typeface="Arial"/>
              </a:rPr>
              <a:t>о</a:t>
            </a:r>
            <a:r>
              <a:rPr sz="1500" spc="-5">
                <a:latin typeface="Arial"/>
                <a:cs typeface="Arial"/>
              </a:rPr>
              <a:t>р</a:t>
            </a:r>
            <a:r>
              <a:rPr sz="1500" spc="-37">
                <a:latin typeface="Arial"/>
                <a:cs typeface="Arial"/>
              </a:rPr>
              <a:t>г</a:t>
            </a:r>
            <a:r>
              <a:rPr sz="1500" spc="-5">
                <a:latin typeface="Arial"/>
                <a:cs typeface="Arial"/>
              </a:rPr>
              <a:t>а</a:t>
            </a:r>
            <a:r>
              <a:rPr sz="1500">
                <a:latin typeface="Arial"/>
                <a:cs typeface="Arial"/>
              </a:rPr>
              <a:t>н</a:t>
            </a:r>
            <a:r>
              <a:rPr sz="1500" spc="-5">
                <a:latin typeface="Arial"/>
                <a:cs typeface="Arial"/>
              </a:rPr>
              <a:t>и</a:t>
            </a:r>
            <a:r>
              <a:rPr sz="1500" spc="-10">
                <a:latin typeface="Arial"/>
                <a:cs typeface="Arial"/>
              </a:rPr>
              <a:t>з</a:t>
            </a:r>
            <a:r>
              <a:rPr sz="1500" spc="-5">
                <a:latin typeface="Arial"/>
                <a:cs typeface="Arial"/>
              </a:rPr>
              <a:t>аций</a:t>
            </a:r>
            <a:r>
              <a:rPr sz="1500">
                <a:latin typeface="Arial"/>
                <a:cs typeface="Arial"/>
              </a:rPr>
              <a:t>,</a:t>
            </a:r>
            <a:endParaRPr/>
          </a:p>
        </p:txBody>
      </p:sp>
      <p:sp>
        <p:nvSpPr>
          <p:cNvPr id="28" name="object 28"/>
          <p:cNvSpPr txBox="1"/>
          <p:nvPr/>
        </p:nvSpPr>
        <p:spPr bwMode="auto">
          <a:xfrm>
            <a:off x="6832250" y="3604413"/>
            <a:ext cx="2738597" cy="475098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R="5321">
              <a:spcBef>
                <a:spcPts val="105"/>
              </a:spcBef>
              <a:defRPr/>
            </a:pPr>
            <a:r>
              <a:rPr sz="1500" spc="-5">
                <a:latin typeface="Arial"/>
                <a:cs typeface="Arial"/>
              </a:rPr>
              <a:t>граждан (кроме </a:t>
            </a:r>
            <a:r>
              <a:rPr sz="1500" spc="-10">
                <a:latin typeface="Arial"/>
                <a:cs typeface="Arial"/>
              </a:rPr>
              <a:t>налоговых </a:t>
            </a:r>
            <a:r>
              <a:rPr sz="1500">
                <a:latin typeface="Arial"/>
                <a:cs typeface="Arial"/>
              </a:rPr>
              <a:t>и  </a:t>
            </a:r>
            <a:r>
              <a:rPr sz="1500" spc="-5">
                <a:latin typeface="Arial"/>
                <a:cs typeface="Arial"/>
              </a:rPr>
              <a:t>неналоговых</a:t>
            </a:r>
            <a:r>
              <a:rPr sz="1500" spc="-31">
                <a:latin typeface="Arial"/>
                <a:cs typeface="Arial"/>
              </a:rPr>
              <a:t> </a:t>
            </a:r>
            <a:r>
              <a:rPr sz="1500" spc="-16">
                <a:latin typeface="Arial"/>
                <a:cs typeface="Arial"/>
              </a:rPr>
              <a:t>доходов)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 bwMode="auto">
          <a:xfrm>
            <a:off x="232144" y="2234820"/>
            <a:ext cx="2925710" cy="613410"/>
          </a:xfrm>
          <a:custGeom>
            <a:avLst/>
            <a:gdLst/>
            <a:ahLst/>
            <a:cxnLst/>
            <a:rect l="l" t="t" r="r" b="b"/>
            <a:pathLst>
              <a:path w="2700655" h="613410" extrusionOk="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0" name="object 30"/>
          <p:cNvSpPr/>
          <p:nvPr/>
        </p:nvSpPr>
        <p:spPr bwMode="auto">
          <a:xfrm>
            <a:off x="232144" y="2234820"/>
            <a:ext cx="2925710" cy="613410"/>
          </a:xfrm>
          <a:custGeom>
            <a:avLst/>
            <a:gdLst/>
            <a:ahLst/>
            <a:cxnLst/>
            <a:rect l="l" t="t" r="r" b="b"/>
            <a:pathLst>
              <a:path w="2700655" h="613410" extrusionOk="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1" name="object 31"/>
          <p:cNvSpPr txBox="1"/>
          <p:nvPr/>
        </p:nvSpPr>
        <p:spPr bwMode="auto">
          <a:xfrm>
            <a:off x="862942" y="2248171"/>
            <a:ext cx="1664071" cy="598207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258744" marR="5321" indent="-246106">
              <a:spcBef>
                <a:spcPts val="105"/>
              </a:spcBef>
              <a:defRPr/>
            </a:pPr>
            <a:r>
              <a:rPr sz="1900" b="1" spc="-5">
                <a:latin typeface="Arial"/>
                <a:cs typeface="Arial"/>
              </a:rPr>
              <a:t>Н</a:t>
            </a:r>
            <a:r>
              <a:rPr sz="1900" b="1" spc="-31">
                <a:latin typeface="Arial"/>
                <a:cs typeface="Arial"/>
              </a:rPr>
              <a:t>А</a:t>
            </a:r>
            <a:r>
              <a:rPr sz="1900" b="1" spc="-5">
                <a:latin typeface="Arial"/>
                <a:cs typeface="Arial"/>
              </a:rPr>
              <a:t>Л</a:t>
            </a:r>
            <a:r>
              <a:rPr sz="1900" b="1">
                <a:latin typeface="Arial"/>
                <a:cs typeface="Arial"/>
              </a:rPr>
              <a:t>О</a:t>
            </a:r>
            <a:r>
              <a:rPr sz="1900" b="1" spc="-27">
                <a:latin typeface="Arial"/>
                <a:cs typeface="Arial"/>
              </a:rPr>
              <a:t>Г</a:t>
            </a:r>
            <a:r>
              <a:rPr sz="1900" b="1">
                <a:latin typeface="Arial"/>
                <a:cs typeface="Arial"/>
              </a:rPr>
              <a:t>О</a:t>
            </a:r>
            <a:r>
              <a:rPr sz="1900" b="1" spc="-5">
                <a:latin typeface="Arial"/>
                <a:cs typeface="Arial"/>
              </a:rPr>
              <a:t>В</a:t>
            </a:r>
            <a:r>
              <a:rPr sz="1900" b="1">
                <a:latin typeface="Arial"/>
                <a:cs typeface="Arial"/>
              </a:rPr>
              <a:t>ЫЕ  </a:t>
            </a:r>
            <a:r>
              <a:rPr sz="1900" b="1" spc="-27">
                <a:latin typeface="Arial"/>
                <a:cs typeface="Arial"/>
              </a:rPr>
              <a:t>ДОХОДЫ</a:t>
            </a:r>
            <a:endParaRPr sz="1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3315003" y="2250452"/>
            <a:ext cx="3276547" cy="612313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7271" rIns="0" bIns="0" rtlCol="0">
            <a:spAutoFit/>
          </a:bodyPr>
          <a:lstStyle/>
          <a:p>
            <a:pPr marL="1038301" marR="617926" indent="-412394">
              <a:spcBef>
                <a:spcPts val="214"/>
              </a:spcBef>
              <a:defRPr/>
            </a:pPr>
            <a:r>
              <a:rPr sz="1900" b="1" spc="-5">
                <a:latin typeface="Arial"/>
                <a:cs typeface="Arial"/>
              </a:rPr>
              <a:t>НЕН</a:t>
            </a:r>
            <a:r>
              <a:rPr sz="1900" b="1" spc="-31">
                <a:latin typeface="Arial"/>
                <a:cs typeface="Arial"/>
              </a:rPr>
              <a:t>А</a:t>
            </a:r>
            <a:r>
              <a:rPr sz="1900" b="1" spc="-5">
                <a:latin typeface="Arial"/>
                <a:cs typeface="Arial"/>
              </a:rPr>
              <a:t>Л</a:t>
            </a:r>
            <a:r>
              <a:rPr sz="1900" b="1">
                <a:latin typeface="Arial"/>
                <a:cs typeface="Arial"/>
              </a:rPr>
              <a:t>О</a:t>
            </a:r>
            <a:r>
              <a:rPr sz="1900" b="1" spc="-27">
                <a:latin typeface="Arial"/>
                <a:cs typeface="Arial"/>
              </a:rPr>
              <a:t>Г</a:t>
            </a:r>
            <a:r>
              <a:rPr sz="1900" b="1">
                <a:latin typeface="Arial"/>
                <a:cs typeface="Arial"/>
              </a:rPr>
              <a:t>О</a:t>
            </a:r>
            <a:r>
              <a:rPr sz="1900" b="1" spc="-5">
                <a:latin typeface="Arial"/>
                <a:cs typeface="Arial"/>
              </a:rPr>
              <a:t>В</a:t>
            </a:r>
            <a:r>
              <a:rPr sz="1900" b="1">
                <a:latin typeface="Arial"/>
                <a:cs typeface="Arial"/>
              </a:rPr>
              <a:t>ЫЕ  </a:t>
            </a:r>
            <a:r>
              <a:rPr sz="1900" b="1" spc="-27">
                <a:latin typeface="Arial"/>
                <a:cs typeface="Arial"/>
              </a:rPr>
              <a:t>ДОХОДЫ</a:t>
            </a:r>
            <a:endParaRPr sz="19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 bwMode="auto">
          <a:xfrm>
            <a:off x="6732999" y="2253386"/>
            <a:ext cx="2925021" cy="612140"/>
          </a:xfrm>
          <a:custGeom>
            <a:avLst/>
            <a:gdLst/>
            <a:ahLst/>
            <a:cxnLst/>
            <a:rect l="l" t="t" r="r" b="b"/>
            <a:pathLst>
              <a:path w="2700020" h="612139" extrusionOk="0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4" name="object 34"/>
          <p:cNvSpPr/>
          <p:nvPr/>
        </p:nvSpPr>
        <p:spPr bwMode="auto">
          <a:xfrm>
            <a:off x="6732999" y="2253386"/>
            <a:ext cx="2925021" cy="612140"/>
          </a:xfrm>
          <a:custGeom>
            <a:avLst/>
            <a:gdLst/>
            <a:ahLst/>
            <a:cxnLst/>
            <a:rect l="l" t="t" r="r" b="b"/>
            <a:pathLst>
              <a:path w="2700020" h="612139" extrusionOk="0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5" name="object 35"/>
          <p:cNvSpPr txBox="1"/>
          <p:nvPr/>
        </p:nvSpPr>
        <p:spPr bwMode="auto">
          <a:xfrm>
            <a:off x="6732999" y="2253386"/>
            <a:ext cx="2925021" cy="611641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6606" rIns="0" bIns="0" rtlCol="0">
            <a:spAutoFit/>
          </a:bodyPr>
          <a:lstStyle/>
          <a:p>
            <a:pPr marL="494873" marR="290671" indent="-198216">
              <a:spcBef>
                <a:spcPts val="209"/>
              </a:spcBef>
              <a:defRPr/>
            </a:pPr>
            <a:r>
              <a:rPr sz="1900" b="1">
                <a:latin typeface="Arial"/>
                <a:cs typeface="Arial"/>
              </a:rPr>
              <a:t>БЕЗ</a:t>
            </a:r>
            <a:r>
              <a:rPr sz="1900" b="1" spc="-57">
                <a:latin typeface="Arial"/>
                <a:cs typeface="Arial"/>
              </a:rPr>
              <a:t>В</a:t>
            </a:r>
            <a:r>
              <a:rPr sz="1900" b="1">
                <a:latin typeface="Arial"/>
                <a:cs typeface="Arial"/>
              </a:rPr>
              <a:t>ОЗ</a:t>
            </a:r>
            <a:r>
              <a:rPr sz="1900" b="1" spc="-5">
                <a:latin typeface="Arial"/>
                <a:cs typeface="Arial"/>
              </a:rPr>
              <a:t>МЕ</a:t>
            </a:r>
            <a:r>
              <a:rPr sz="1900" b="1">
                <a:latin typeface="Arial"/>
                <a:cs typeface="Arial"/>
              </a:rPr>
              <a:t>ЗД</a:t>
            </a:r>
            <a:r>
              <a:rPr sz="1900" b="1" spc="-5">
                <a:latin typeface="Arial"/>
                <a:cs typeface="Arial"/>
              </a:rPr>
              <a:t>Н</a:t>
            </a:r>
            <a:r>
              <a:rPr sz="1900" b="1">
                <a:latin typeface="Arial"/>
                <a:cs typeface="Arial"/>
              </a:rPr>
              <a:t>ЫЕ  </a:t>
            </a:r>
            <a:r>
              <a:rPr sz="1900" b="1" spc="-10">
                <a:latin typeface="Arial"/>
                <a:cs typeface="Arial"/>
              </a:rPr>
              <a:t>ПОСТУПЛЕНИЯ</a:t>
            </a:r>
            <a:endParaRPr sz="19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 bwMode="auto">
          <a:xfrm>
            <a:off x="1547790" y="2018988"/>
            <a:ext cx="6811063" cy="1905"/>
          </a:xfrm>
          <a:custGeom>
            <a:avLst/>
            <a:gdLst/>
            <a:ahLst/>
            <a:cxnLst/>
            <a:rect l="l" t="t" r="r" b="b"/>
            <a:pathLst>
              <a:path w="6287134" h="1905" extrusionOk="0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7" name="object 37"/>
          <p:cNvSpPr/>
          <p:nvPr/>
        </p:nvSpPr>
        <p:spPr bwMode="auto">
          <a:xfrm>
            <a:off x="1565603" y="2020420"/>
            <a:ext cx="688" cy="186690"/>
          </a:xfrm>
          <a:custGeom>
            <a:avLst/>
            <a:gdLst/>
            <a:ahLst/>
            <a:cxnLst/>
            <a:rect l="l" t="t" r="r" b="b"/>
            <a:pathLst>
              <a:path w="634" h="186689" extrusionOk="0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8" name="object 38"/>
          <p:cNvSpPr/>
          <p:nvPr/>
        </p:nvSpPr>
        <p:spPr bwMode="auto">
          <a:xfrm>
            <a:off x="1511590" y="2120902"/>
            <a:ext cx="108690" cy="86360"/>
          </a:xfrm>
          <a:custGeom>
            <a:avLst/>
            <a:gdLst/>
            <a:ahLst/>
            <a:cxnLst/>
            <a:rect l="l" t="t" r="r" b="b"/>
            <a:pathLst>
              <a:path w="100330" h="86360" extrusionOk="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9" name="object 39"/>
          <p:cNvSpPr/>
          <p:nvPr/>
        </p:nvSpPr>
        <p:spPr bwMode="auto">
          <a:xfrm>
            <a:off x="8343836" y="2018988"/>
            <a:ext cx="2064" cy="186055"/>
          </a:xfrm>
          <a:custGeom>
            <a:avLst/>
            <a:gdLst/>
            <a:ahLst/>
            <a:cxnLst/>
            <a:rect l="l" t="t" r="r" b="b"/>
            <a:pathLst>
              <a:path w="1904" h="186055" extrusionOk="0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0" name="object 40"/>
          <p:cNvSpPr/>
          <p:nvPr/>
        </p:nvSpPr>
        <p:spPr bwMode="auto">
          <a:xfrm>
            <a:off x="8290361" y="2118913"/>
            <a:ext cx="108690" cy="86360"/>
          </a:xfrm>
          <a:custGeom>
            <a:avLst/>
            <a:gdLst/>
            <a:ahLst/>
            <a:cxnLst/>
            <a:rect l="l" t="t" r="r" b="b"/>
            <a:pathLst>
              <a:path w="100329" h="86360" extrusionOk="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1" name="object 41"/>
          <p:cNvSpPr/>
          <p:nvPr/>
        </p:nvSpPr>
        <p:spPr bwMode="auto">
          <a:xfrm>
            <a:off x="4964398" y="2018988"/>
            <a:ext cx="2064" cy="186055"/>
          </a:xfrm>
          <a:custGeom>
            <a:avLst/>
            <a:gdLst/>
            <a:ahLst/>
            <a:cxnLst/>
            <a:rect l="l" t="t" r="r" b="b"/>
            <a:pathLst>
              <a:path w="1904" h="186055" extrusionOk="0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2" name="object 42"/>
          <p:cNvSpPr/>
          <p:nvPr/>
        </p:nvSpPr>
        <p:spPr bwMode="auto">
          <a:xfrm>
            <a:off x="4910924" y="2118913"/>
            <a:ext cx="108690" cy="86360"/>
          </a:xfrm>
          <a:custGeom>
            <a:avLst/>
            <a:gdLst/>
            <a:ahLst/>
            <a:cxnLst/>
            <a:rect l="l" t="t" r="r" b="b"/>
            <a:pathLst>
              <a:path w="100329" h="86360" extrusionOk="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3" name="object 43"/>
          <p:cNvSpPr txBox="1"/>
          <p:nvPr/>
        </p:nvSpPr>
        <p:spPr bwMode="auto">
          <a:xfrm>
            <a:off x="326387" y="1457184"/>
            <a:ext cx="584041" cy="152812"/>
          </a:xfrm>
          <a:prstGeom prst="rect">
            <a:avLst/>
          </a:prstGeom>
        </p:spPr>
        <p:txBody>
          <a:bodyPr vert="horz" wrap="square" lIns="0" tIns="13303" rIns="0" bIns="0" rtlCol="0">
            <a:spAutoFit/>
          </a:bodyPr>
          <a:lstStyle/>
          <a:p>
            <a:pPr marL="13303">
              <a:spcBef>
                <a:spcPts val="105"/>
              </a:spcBef>
              <a:defRPr/>
            </a:pPr>
            <a:r>
              <a:rPr sz="900" b="1" spc="-5">
                <a:latin typeface="Bookman Old Style"/>
                <a:cs typeface="Bookman Old Style"/>
              </a:rPr>
              <a:t>Бюджет</a:t>
            </a:r>
            <a:endParaRPr sz="900">
              <a:latin typeface="Bookman Old Style"/>
              <a:cs typeface="Bookman Old Sty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344488" y="188640"/>
            <a:ext cx="9198703" cy="515667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Расходы бюджета</a:t>
            </a:r>
            <a:endParaRPr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17009" y="1274201"/>
            <a:ext cx="9066348" cy="271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82" tIns="47891" rIns="95782" bIns="47891">
            <a:spAutoFit/>
          </a:bodyPr>
          <a:lstStyle/>
          <a:p>
            <a:pPr algn="just">
              <a:defRPr/>
            </a:pPr>
            <a:r>
              <a:rPr lang="ru-RU" b="1">
                <a:solidFill>
                  <a:schemeClr val="tx2"/>
                </a:solidFill>
                <a:latin typeface="Times New Roman"/>
                <a:cs typeface="Times New Roman"/>
              </a:rPr>
              <a:t>Расходы бюджета </a:t>
            </a:r>
            <a:r>
              <a:rPr lang="ru-RU">
                <a:latin typeface="Times New Roman"/>
                <a:cs typeface="Times New Roman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  <a:endParaRPr/>
          </a:p>
          <a:p>
            <a:pPr algn="just">
              <a:defRPr/>
            </a:pPr>
            <a:r>
              <a:rPr lang="ru-RU" b="1">
                <a:solidFill>
                  <a:schemeClr val="tx2"/>
                </a:solidFill>
                <a:latin typeface="Times New Roman"/>
                <a:cs typeface="Times New Roman"/>
              </a:rPr>
              <a:t>Принципы формирования расходов бюджета</a:t>
            </a:r>
            <a:r>
              <a:rPr lang="ru-RU">
                <a:solidFill>
                  <a:schemeClr val="tx2"/>
                </a:solidFill>
                <a:latin typeface="Times New Roman"/>
                <a:cs typeface="Times New Roman"/>
              </a:rPr>
              <a:t>: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• по разделам;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• по ведомствам;</a:t>
            </a:r>
            <a:endParaRPr/>
          </a:p>
          <a:p>
            <a:pPr algn="just">
              <a:defRPr/>
            </a:pPr>
            <a:r>
              <a:rPr lang="ru-RU">
                <a:latin typeface="Times New Roman"/>
                <a:cs typeface="Times New Roman"/>
              </a:rPr>
              <a:t>• по муниципальным программам Горячевского сельского поселения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17127" y="3886079"/>
            <a:ext cx="8502650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2"/>
                </a:solidFill>
                <a:latin typeface="Times New Roman"/>
                <a:cs typeface="Times New Roman"/>
              </a:rPr>
              <a:t>Разделы классификации расходов бюджета сельского поселения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920552" y="4356517"/>
            <a:ext cx="7820649" cy="19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82" tIns="47891" rIns="95782" bIns="47891" anchor="ctr">
            <a:spAutoFit/>
          </a:bodyPr>
          <a:lstStyle/>
          <a:p>
            <a:pPr>
              <a:buFontTx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01 – «общегосударственные вопросы»</a:t>
            </a:r>
            <a:endParaRPr/>
          </a:p>
          <a:p>
            <a:pPr>
              <a:buFontTx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02 – «национальная оборона»</a:t>
            </a:r>
            <a:endParaRPr/>
          </a:p>
          <a:p>
            <a:pPr>
              <a:buFontTx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03 – «национальная безопасность и правоохранительная деятельность»</a:t>
            </a:r>
            <a:endParaRPr/>
          </a:p>
          <a:p>
            <a:pPr>
              <a:buFontTx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04 – «национальная экономика»</a:t>
            </a:r>
            <a:endParaRPr/>
          </a:p>
          <a:p>
            <a:pPr>
              <a:buFontTx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05 – «жилищно-коммунальное хозяйство»</a:t>
            </a:r>
            <a:endParaRPr/>
          </a:p>
          <a:p>
            <a:pPr>
              <a:buFontTx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08 – «культура, кинематография»</a:t>
            </a:r>
            <a:endParaRPr/>
          </a:p>
          <a:p>
            <a:pPr>
              <a:buFontTx/>
              <a:buChar char="•"/>
              <a:defRPr/>
            </a:pPr>
            <a:r>
              <a:rPr lang="ru-RU">
                <a:latin typeface="Times New Roman"/>
                <a:cs typeface="Times New Roman"/>
              </a:rPr>
              <a:t>10 – «социальная политика»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272480" y="116632"/>
            <a:ext cx="9198703" cy="638778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1800" b="1">
                <a:solidFill>
                  <a:srgbClr val="FF0000"/>
                </a:solidFill>
                <a:latin typeface="Times New Roman"/>
                <a:cs typeface="Times New Roman"/>
              </a:rPr>
              <a:t>Межбюджетные трансферты – основной вид</a:t>
            </a:r>
            <a:endParaRPr/>
          </a:p>
          <a:p>
            <a:pPr algn="ctr">
              <a:defRPr/>
            </a:pPr>
            <a:r>
              <a:rPr lang="ru-RU" sz="1800" b="1">
                <a:solidFill>
                  <a:srgbClr val="FF0000"/>
                </a:solidFill>
                <a:latin typeface="Times New Roman"/>
                <a:cs typeface="Times New Roman"/>
              </a:rPr>
              <a:t>безвозмездных перечислений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44488" y="1124744"/>
            <a:ext cx="9205393" cy="608000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00CC"/>
                </a:solidFill>
                <a:latin typeface="Times New Roman"/>
                <a:cs typeface="Times New Roman"/>
              </a:rPr>
              <a:t>Межбюджетные трансферты</a:t>
            </a:r>
            <a:r>
              <a:rPr lang="ru-RU" b="1">
                <a:latin typeface="Times New Roman"/>
                <a:cs typeface="Times New Roman"/>
              </a:rPr>
              <a:t> – это денежные средства, перечисляемые из одного бюджета бюджетной системы Российской Федерации другому.</a:t>
            </a:r>
          </a:p>
        </p:txBody>
      </p:sp>
      <p:graphicFrame>
        <p:nvGraphicFramePr>
          <p:cNvPr id="15" name="Group 64"/>
          <p:cNvGraphicFramePr>
            <a:graphicFrameLocks noGrp="1"/>
          </p:cNvGraphicFramePr>
          <p:nvPr/>
        </p:nvGraphicFramePr>
        <p:xfrm>
          <a:off x="683832" y="1916832"/>
          <a:ext cx="8745201" cy="4724182"/>
        </p:xfrm>
        <a:graphic>
          <a:graphicData uri="http://schemas.openxmlformats.org/drawingml/2006/table">
            <a:tbl>
              <a:tblPr/>
              <a:tblGrid>
                <a:gridCol w="3946949"/>
                <a:gridCol w="4798252"/>
              </a:tblGrid>
              <a:tr h="594909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Виды межбюджетных трансфертов</a:t>
                      </a:r>
                      <a:endParaRPr/>
                    </a:p>
                  </a:txBody>
                  <a:tcPr marL="99060" marR="99060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i="0" u="none" strike="noStrike" cap="none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Определение</a:t>
                      </a:r>
                      <a:endParaRPr/>
                    </a:p>
                  </a:txBody>
                  <a:tcPr marL="99060" marR="99060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3366FF"/>
                    </a:solidFill>
                  </a:tcPr>
                </a:tc>
              </a:tr>
              <a:tr h="69494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Дотации (от лат. «Dotatio» - дар,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пожертвование)</a:t>
                      </a:r>
                      <a:endParaRPr/>
                    </a:p>
                  </a:txBody>
                  <a:tcPr marL="99060" marR="99060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Предоставляются без определения 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конкретной цели их использования</a:t>
                      </a:r>
                      <a:endParaRPr/>
                    </a:p>
                  </a:txBody>
                  <a:tcPr marL="99060" marR="99060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/>
                    </a:gradFill>
                  </a:tcPr>
                </a:tc>
              </a:tr>
              <a:tr h="119867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Субвенции (от лат. «Subvenire» -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приходить на помощь)</a:t>
                      </a:r>
                      <a:endParaRPr/>
                    </a:p>
                  </a:txBody>
                  <a:tcPr marL="99060" marR="99060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Предоставляются на финансирование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«переданных» другим публично-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правовым образованиям государственных полномочий</a:t>
                      </a:r>
                      <a:endParaRPr/>
                    </a:p>
                  </a:txBody>
                  <a:tcPr marL="99060" marR="99060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/>
                    </a:gradFill>
                  </a:tcPr>
                </a:tc>
              </a:tr>
              <a:tr h="93720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Субсидии (от лат. «Subsidium» -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поддержка)</a:t>
                      </a:r>
                      <a:endParaRPr/>
                    </a:p>
                  </a:txBody>
                  <a:tcPr marL="99060" marR="99060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Предоставляются на условиях долевого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софинансирования расходов других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бюджетов</a:t>
                      </a:r>
                      <a:endParaRPr/>
                    </a:p>
                  </a:txBody>
                  <a:tcPr marL="99060" marR="99060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/>
                    </a:gradFill>
                  </a:tcPr>
                </a:tc>
              </a:tr>
              <a:tr h="129844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Иные межбюджетные трансферты</a:t>
                      </a:r>
                      <a:endParaRPr/>
                    </a:p>
                  </a:txBody>
                  <a:tcPr marL="99060" marR="99060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Предоставляются на финансирование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«переданных» другим публично-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u="none" strike="noStrike" cap="none">
                          <a:ln>
                            <a:noFill/>
                          </a:ln>
                          <a:solidFill>
                            <a:srgbClr val="800000"/>
                          </a:solidFill>
                          <a:latin typeface="Times New Roman"/>
                          <a:cs typeface="Times New Roman"/>
                        </a:rPr>
                        <a:t>правовым образованиям полномочий по решению вопросов местного значения</a:t>
                      </a:r>
                      <a:endParaRPr/>
                    </a:p>
                  </a:txBody>
                  <a:tcPr marL="99060" marR="99060">
                    <a:lnL w="12700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  <a:gradFill>
                      <a:gsLst>
                        <a:gs pos="0">
                          <a:srgbClr val="66CCFF"/>
                        </a:gs>
                        <a:gs pos="100000">
                          <a:schemeClr val="bg1"/>
                        </a:gs>
                      </a:gsLst>
                      <a:path path="rect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" name="Picture 9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482422" y="1356039"/>
            <a:ext cx="241802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320560" y="902578"/>
            <a:ext cx="9585440" cy="144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 bwMode="auto">
          <a:xfrm>
            <a:off x="344488" y="260648"/>
            <a:ext cx="9198703" cy="515667"/>
          </a:xfrm>
          <a:prstGeom prst="rect">
            <a:avLst/>
          </a:prstGeom>
        </p:spPr>
        <p:txBody>
          <a:bodyPr wrap="square" lIns="83960" tIns="41980" rIns="83960" bIns="4198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Дефицит и профицит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504728" y="980728"/>
            <a:ext cx="4515131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2" tIns="47891" rIns="95782" bIns="47891">
            <a:spAutoFit/>
          </a:bodyPr>
          <a:lstStyle/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Доходы – Расходы = -Дефицит (+Профицит)</a:t>
            </a:r>
            <a:endParaRPr/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6078022" y="4012021"/>
            <a:ext cx="3042312" cy="863599"/>
          </a:xfrm>
          <a:prstGeom prst="ellipse">
            <a:avLst/>
          </a:prstGeom>
          <a:solidFill>
            <a:srgbClr val="7D9EC5"/>
          </a:solidFill>
          <a:ln w="9525">
            <a:solidFill>
              <a:srgbClr val="7D9EC5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1217479" y="3951376"/>
            <a:ext cx="3198812" cy="863599"/>
          </a:xfrm>
          <a:prstGeom prst="ellipse">
            <a:avLst/>
          </a:prstGeom>
          <a:solidFill>
            <a:srgbClr val="E1C0BD"/>
          </a:solidFill>
          <a:ln w="9525">
            <a:solidFill>
              <a:srgbClr val="E1C0BD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>
              <a:defRPr/>
            </a:pPr>
            <a:endParaRPr lang="ru-RU"/>
          </a:p>
        </p:txBody>
      </p:sp>
      <p:pic>
        <p:nvPicPr>
          <p:cNvPr id="17" name="Picture 6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36575" y="2033923"/>
            <a:ext cx="1866181" cy="146810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208584" y="2060848"/>
            <a:ext cx="1014677" cy="64770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533910" y="1484784"/>
            <a:ext cx="2820893" cy="201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016896" y="1340768"/>
            <a:ext cx="1014677" cy="576263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>
              <a:defRPr/>
            </a:pPr>
            <a:endParaRPr lang="ru-RU"/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833320" y="2348880"/>
            <a:ext cx="187285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5745087" y="1412776"/>
            <a:ext cx="1014677" cy="64770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8625408" y="2060848"/>
            <a:ext cx="1014677" cy="576263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extrusionOk="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114693" y="3487966"/>
            <a:ext cx="1152800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2" tIns="47891" rIns="95782" bIns="47891" anchor="ctr">
            <a:spAutoFit/>
          </a:bodyPr>
          <a:lstStyle/>
          <a:p>
            <a:pPr>
              <a:defRPr/>
            </a:pPr>
            <a:r>
              <a:rPr lang="ru-RU" b="0">
                <a:solidFill>
                  <a:srgbClr val="800000"/>
                </a:solidFill>
              </a:rPr>
              <a:t>Доходы</a:t>
            </a:r>
            <a:r>
              <a:rPr lang="ru-RU">
                <a:solidFill>
                  <a:srgbClr val="800000"/>
                </a:solidFill>
              </a:rPr>
              <a:t>  </a:t>
            </a:r>
            <a:r>
              <a:rPr lang="ru-RU"/>
              <a:t> </a:t>
            </a:r>
            <a:endParaRPr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144200" y="3558560"/>
            <a:ext cx="1090348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>
              <a:defRPr/>
            </a:pPr>
            <a:r>
              <a:rPr lang="ru-RU" b="0">
                <a:solidFill>
                  <a:srgbClr val="800000"/>
                </a:solidFill>
              </a:rPr>
              <a:t>Доходы</a:t>
            </a:r>
            <a:endParaRPr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364735" y="3552746"/>
            <a:ext cx="1070213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2" tIns="47891" rIns="95782" bIns="47891" anchor="ctr">
            <a:spAutoFit/>
          </a:bodyPr>
          <a:lstStyle/>
          <a:p>
            <a:pPr>
              <a:defRPr/>
            </a:pPr>
            <a:r>
              <a:rPr lang="ru-RU" b="0">
                <a:solidFill>
                  <a:srgbClr val="800000"/>
                </a:solidFill>
              </a:rPr>
              <a:t>Расходы</a:t>
            </a:r>
            <a:endParaRPr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8394242" y="3552746"/>
            <a:ext cx="1070213" cy="35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2" tIns="47891" rIns="95782" bIns="47891" anchor="ctr">
            <a:spAutoFit/>
          </a:bodyPr>
          <a:lstStyle/>
          <a:p>
            <a:pPr>
              <a:defRPr/>
            </a:pPr>
            <a:r>
              <a:rPr lang="ru-RU" b="0">
                <a:solidFill>
                  <a:srgbClr val="800000"/>
                </a:solidFill>
              </a:rPr>
              <a:t>Расходы</a:t>
            </a:r>
            <a:endParaRPr/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150772" y="3951376"/>
            <a:ext cx="3432704" cy="6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algn="ctr">
              <a:defRPr/>
            </a:pPr>
            <a:r>
              <a:rPr lang="ru-RU" b="0">
                <a:solidFill>
                  <a:srgbClr val="800000"/>
                </a:solidFill>
                <a:latin typeface="Times New Roman Cyr"/>
              </a:rPr>
              <a:t>Дефицит</a:t>
            </a:r>
            <a:endParaRPr/>
          </a:p>
          <a:p>
            <a:pPr algn="ctr">
              <a:defRPr/>
            </a:pPr>
            <a:r>
              <a:rPr lang="ru-RU" b="0">
                <a:solidFill>
                  <a:srgbClr val="800000"/>
                </a:solidFill>
                <a:latin typeface="Times New Roman Cyr"/>
              </a:rPr>
              <a:t>(расходы больше доходов)</a:t>
            </a:r>
            <a:endParaRPr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6011843" y="4076801"/>
            <a:ext cx="3176531" cy="61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82" tIns="47891" rIns="95782" bIns="47891">
            <a:spAutoFit/>
          </a:bodyPr>
          <a:lstStyle/>
          <a:p>
            <a:pPr algn="ctr">
              <a:defRPr/>
            </a:pPr>
            <a:r>
              <a:rPr lang="ru-RU" b="0">
                <a:solidFill>
                  <a:srgbClr val="800000"/>
                </a:solidFill>
                <a:latin typeface="Times New Roman Cyr"/>
              </a:rPr>
              <a:t>Профицит</a:t>
            </a:r>
          </a:p>
          <a:p>
            <a:pPr algn="ctr">
              <a:defRPr/>
            </a:pPr>
            <a:r>
              <a:rPr lang="ru-RU" b="0">
                <a:solidFill>
                  <a:srgbClr val="800000"/>
                </a:solidFill>
                <a:latin typeface="Times New Roman Cyr"/>
              </a:rPr>
              <a:t>(доходы больше расходов)</a:t>
            </a:r>
            <a:endParaRPr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916160" y="3882460"/>
            <a:ext cx="4055269" cy="0"/>
          </a:xfrm>
          <a:prstGeom prst="line">
            <a:avLst/>
          </a:prstGeom>
          <a:noFill/>
          <a:ln w="38100">
            <a:solidFill>
              <a:srgbClr val="E1C0BD"/>
            </a:solidFill>
            <a:round/>
            <a:headEnd/>
            <a:tailEnd/>
          </a:ln>
        </p:spPr>
        <p:txBody>
          <a:bodyPr lIns="95782" tIns="47891" rIns="95782" bIns="47891"/>
          <a:lstStyle/>
          <a:p>
            <a:pPr>
              <a:defRPr/>
            </a:pPr>
            <a:endParaRPr lang="ru-RU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5614778" y="3947240"/>
            <a:ext cx="4056988" cy="0"/>
          </a:xfrm>
          <a:prstGeom prst="line">
            <a:avLst/>
          </a:prstGeom>
          <a:noFill/>
          <a:ln w="38100">
            <a:solidFill>
              <a:srgbClr val="7D9EC5"/>
            </a:solidFill>
            <a:round/>
            <a:headEnd/>
            <a:tailEnd/>
          </a:ln>
        </p:spPr>
        <p:txBody>
          <a:bodyPr lIns="95782" tIns="47891" rIns="95782" bIns="47891"/>
          <a:lstStyle/>
          <a:p>
            <a:pPr>
              <a:defRPr/>
            </a:pPr>
            <a:endParaRPr lang="ru-RU"/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>
            <a:off x="750538" y="4800236"/>
            <a:ext cx="3900487" cy="1368425"/>
          </a:xfrm>
          <a:prstGeom prst="flowChartAlternateProcess">
            <a:avLst/>
          </a:prstGeom>
          <a:solidFill>
            <a:srgbClr val="E1C0BD"/>
          </a:solidFill>
          <a:ln w="9525">
            <a:solidFill>
              <a:srgbClr val="E1C0BD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>
              <a:defRPr/>
            </a:pPr>
            <a:r>
              <a:rPr lang="ru-RU" sz="1500">
                <a:solidFill>
                  <a:srgbClr val="800000"/>
                </a:solidFill>
                <a:latin typeface="Times New Roman"/>
                <a:cs typeface="Times New Roman"/>
              </a:rPr>
              <a:t>При превышении расходов над доходами </a:t>
            </a:r>
            <a:endParaRPr/>
          </a:p>
          <a:p>
            <a:pPr algn="ctr">
              <a:defRPr/>
            </a:pPr>
            <a:r>
              <a:rPr lang="ru-RU" sz="1500">
                <a:solidFill>
                  <a:srgbClr val="800000"/>
                </a:solidFill>
                <a:latin typeface="Times New Roman"/>
                <a:cs typeface="Times New Roman"/>
              </a:rPr>
              <a:t>принимается решение об источниках </a:t>
            </a:r>
            <a:endParaRPr/>
          </a:p>
          <a:p>
            <a:pPr algn="ctr">
              <a:defRPr/>
            </a:pPr>
            <a:r>
              <a:rPr lang="ru-RU" sz="1500">
                <a:solidFill>
                  <a:srgbClr val="800000"/>
                </a:solidFill>
                <a:latin typeface="Times New Roman"/>
                <a:cs typeface="Times New Roman"/>
              </a:rPr>
              <a:t>покрытия дефицита (например, использо-</a:t>
            </a:r>
            <a:endParaRPr/>
          </a:p>
          <a:p>
            <a:pPr algn="ctr">
              <a:defRPr/>
            </a:pPr>
            <a:r>
              <a:rPr lang="ru-RU" sz="1500">
                <a:solidFill>
                  <a:srgbClr val="800000"/>
                </a:solidFill>
                <a:latin typeface="Times New Roman"/>
                <a:cs typeface="Times New Roman"/>
              </a:rPr>
              <a:t>вать имеющиеся накопления, остатки </a:t>
            </a:r>
            <a:endParaRPr/>
          </a:p>
          <a:p>
            <a:pPr algn="ctr">
              <a:defRPr/>
            </a:pPr>
            <a:r>
              <a:rPr lang="ru-RU" sz="1500">
                <a:solidFill>
                  <a:srgbClr val="800000"/>
                </a:solidFill>
                <a:latin typeface="Times New Roman"/>
                <a:cs typeface="Times New Roman"/>
              </a:rPr>
              <a:t>средств на счёте бюджета, взять в долг</a:t>
            </a:r>
            <a:r>
              <a:rPr lang="ru-RU" sz="1500">
                <a:solidFill>
                  <a:srgbClr val="800000"/>
                </a:solidFill>
                <a:latin typeface="Times New Roman Cyr"/>
              </a:rPr>
              <a:t>).</a:t>
            </a:r>
            <a:endParaRPr/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5548600" y="4854162"/>
            <a:ext cx="4134379" cy="1368425"/>
          </a:xfrm>
          <a:prstGeom prst="flowChartAlternateProcess">
            <a:avLst/>
          </a:prstGeom>
          <a:solidFill>
            <a:srgbClr val="7D9EC5"/>
          </a:solidFill>
          <a:ln w="9525">
            <a:solidFill>
              <a:srgbClr val="7D9EC5"/>
            </a:solidFill>
            <a:miter lim="800000"/>
            <a:headEnd/>
            <a:tailEnd/>
          </a:ln>
        </p:spPr>
        <p:txBody>
          <a:bodyPr wrap="none" lIns="95782" tIns="47891" rIns="95782" bIns="47891" anchor="ctr"/>
          <a:lstStyle/>
          <a:p>
            <a:pPr algn="ctr">
              <a:defRPr/>
            </a:pPr>
            <a:r>
              <a:rPr lang="ru-RU" sz="1500">
                <a:solidFill>
                  <a:srgbClr val="800000"/>
                </a:solidFill>
                <a:latin typeface="Times New Roman"/>
                <a:cs typeface="Times New Roman"/>
              </a:rPr>
              <a:t>При превышении доходов над расходами</a:t>
            </a:r>
            <a:endParaRPr/>
          </a:p>
          <a:p>
            <a:pPr algn="ctr">
              <a:defRPr/>
            </a:pPr>
            <a:r>
              <a:rPr lang="ru-RU" sz="1500">
                <a:solidFill>
                  <a:srgbClr val="800000"/>
                </a:solidFill>
                <a:latin typeface="Times New Roman"/>
                <a:cs typeface="Times New Roman"/>
              </a:rPr>
              <a:t>принимается решение, как их использовать</a:t>
            </a:r>
            <a:endParaRPr/>
          </a:p>
          <a:p>
            <a:pPr algn="ctr">
              <a:defRPr/>
            </a:pPr>
            <a:r>
              <a:rPr lang="ru-RU" sz="1500">
                <a:solidFill>
                  <a:srgbClr val="800000"/>
                </a:solidFill>
                <a:latin typeface="Times New Roman"/>
                <a:cs typeface="Times New Roman"/>
              </a:rPr>
              <a:t>(например, накапливать резервы, остатки</a:t>
            </a:r>
            <a:endParaRPr/>
          </a:p>
          <a:p>
            <a:pPr algn="ctr">
              <a:defRPr/>
            </a:pPr>
            <a:r>
              <a:rPr lang="ru-RU" sz="1500">
                <a:solidFill>
                  <a:srgbClr val="800000"/>
                </a:solidFill>
                <a:latin typeface="Times New Roman"/>
                <a:cs typeface="Times New Roman"/>
              </a:rPr>
              <a:t>средств на счёте бюджета, погашать долг).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309563" cy="533400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447146" y="134950"/>
            <a:ext cx="9458854" cy="274624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443706" y="134938"/>
            <a:ext cx="149966" cy="136525"/>
          </a:xfrm>
          <a:custGeom>
            <a:avLst/>
            <a:gdLst/>
            <a:ahLst/>
            <a:cxnLst/>
            <a:rect l="l" t="t" r="r" b="b"/>
            <a:pathLst>
              <a:path w="138429" h="136525" extrusionOk="0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593327" y="1"/>
            <a:ext cx="151342" cy="135255"/>
          </a:xfrm>
          <a:custGeom>
            <a:avLst/>
            <a:gdLst/>
            <a:ahLst/>
            <a:cxnLst/>
            <a:rect l="l" t="t" r="r" b="b"/>
            <a:pathLst>
              <a:path w="139700" h="135255" extrusionOk="0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593327" y="134938"/>
            <a:ext cx="151342" cy="141605"/>
          </a:xfrm>
          <a:custGeom>
            <a:avLst/>
            <a:gdLst/>
            <a:ahLst/>
            <a:cxnLst/>
            <a:rect l="l" t="t" r="r" b="b"/>
            <a:pathLst>
              <a:path w="139700" h="141604" extrusionOk="0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297524" y="274638"/>
            <a:ext cx="147902" cy="135255"/>
          </a:xfrm>
          <a:custGeom>
            <a:avLst/>
            <a:gdLst/>
            <a:ahLst/>
            <a:cxnLst/>
            <a:rect l="l" t="t" r="r" b="b"/>
            <a:pathLst>
              <a:path w="136525" h="135254" extrusionOk="0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142743" y="136525"/>
            <a:ext cx="153405" cy="138430"/>
          </a:xfrm>
          <a:custGeom>
            <a:avLst/>
            <a:gdLst/>
            <a:ahLst/>
            <a:cxnLst/>
            <a:rect l="l" t="t" r="r" b="b"/>
            <a:pathLst>
              <a:path w="141604" h="138429" extrusionOk="0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443706" y="271462"/>
            <a:ext cx="149966" cy="138430"/>
          </a:xfrm>
          <a:custGeom>
            <a:avLst/>
            <a:gdLst/>
            <a:ahLst/>
            <a:cxnLst/>
            <a:rect l="l" t="t" r="r" b="b"/>
            <a:pathLst>
              <a:path w="138429" h="138429" extrusionOk="0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297524" y="409576"/>
            <a:ext cx="147902" cy="136525"/>
          </a:xfrm>
          <a:custGeom>
            <a:avLst/>
            <a:gdLst/>
            <a:ahLst/>
            <a:cxnLst/>
            <a:rect l="l" t="t" r="r" b="b"/>
            <a:pathLst>
              <a:path w="136525" h="136525" extrusionOk="0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8816396" y="149873"/>
            <a:ext cx="1089603" cy="575994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1064822" y="149292"/>
            <a:ext cx="7776898" cy="612140"/>
          </a:xfrm>
          <a:custGeom>
            <a:avLst/>
            <a:gdLst/>
            <a:ahLst/>
            <a:cxnLst/>
            <a:rect l="l" t="t" r="r" b="b"/>
            <a:pathLst>
              <a:path w="7178675" h="612140" extrusionOk="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 bwMode="auto">
          <a:xfrm>
            <a:off x="1064822" y="149292"/>
            <a:ext cx="7776898" cy="612140"/>
          </a:xfrm>
          <a:custGeom>
            <a:avLst/>
            <a:gdLst/>
            <a:ahLst/>
            <a:cxnLst/>
            <a:rect l="l" t="t" r="r" b="b"/>
            <a:pathLst>
              <a:path w="7178675" h="612140" extrusionOk="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 txBox="1"/>
          <p:nvPr/>
        </p:nvSpPr>
        <p:spPr bwMode="auto">
          <a:xfrm>
            <a:off x="1078580" y="160656"/>
            <a:ext cx="774938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1" dirty="0" err="1">
                <a:solidFill>
                  <a:srgbClr val="FFFFFF"/>
                </a:solidFill>
                <a:latin typeface="Bookman Old Style"/>
                <a:cs typeface="Bookman Old Style"/>
              </a:rPr>
              <a:t>Основные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показатели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Ницинского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372451"/>
              </p:ext>
            </p:extLst>
          </p:nvPr>
        </p:nvGraphicFramePr>
        <p:xfrm>
          <a:off x="416497" y="908724"/>
          <a:ext cx="9145018" cy="5004495"/>
        </p:xfrm>
        <a:graphic>
          <a:graphicData uri="http://schemas.openxmlformats.org/drawingml/2006/table">
            <a:tbl>
              <a:tblPr/>
              <a:tblGrid>
                <a:gridCol w="3199751"/>
                <a:gridCol w="1069459"/>
                <a:gridCol w="51269"/>
                <a:gridCol w="765199"/>
                <a:gridCol w="810718"/>
                <a:gridCol w="816468"/>
                <a:gridCol w="810718"/>
                <a:gridCol w="810718"/>
                <a:gridCol w="810718"/>
              </a:tblGrid>
              <a:tr h="537667">
                <a:tc gridSpan="9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Прогноз социально-экономического развития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Ницинского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сельского поселения </a:t>
                      </a:r>
                      <a:r>
                        <a:rPr lang="ru-RU" sz="1100" b="1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Слободо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-Туринского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района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Свердловской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и на период до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 </a:t>
                      </a:r>
                      <a:endParaRPr dirty="0"/>
                    </a:p>
                  </a:txBody>
                  <a:tcPr marL="5476" marR="5476" marT="5476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55641"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6" marR="5476" marT="5476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6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6" marR="5476" marT="5476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6" marR="5476" marT="5476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6" marR="5476" marT="5476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6" marR="5476" marT="5476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6" marR="5476" marT="5476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6" marR="5476" marT="5476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76" marR="5476" marT="5476" marB="0" anchor="b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9313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Показатели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Отчет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dirty="0"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382025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dirty="0"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dirty="0"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dirty="0"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endParaRPr dirty="0"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</a:t>
                      </a:r>
                      <a:endParaRPr dirty="0"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686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1.2. Сельское хозяйство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147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продукции сельского хозяйства в хозяйствах всех категорий 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мил.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руб. в ценах соответствующих лет</a:t>
                      </a:r>
                      <a:endParaRPr dirty="0"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dirty="0" smtClean="0"/>
                        <a:t>33,400</a:t>
                      </a:r>
                      <a:endParaRPr sz="1000"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sz="1000"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42,200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32,500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37,500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42,800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910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Индекс-дефлятор продукции сельского хозяйства в хозяйствах всех категорий</a:t>
                      </a:r>
                      <a:endParaRPr dirty="0"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 к предыдущему году</a:t>
                      </a:r>
                      <a:endParaRPr/>
                    </a:p>
                  </a:txBody>
                  <a:tcPr marL="5476" marR="5476" marT="54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76" marR="5476" marT="5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5476" marR="5476" marT="5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47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хозяйств всех категорий, занимающихся производством сельскохозяйственной продукции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430,0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430,0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430,0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430,0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430,0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8549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в том числе:</a:t>
                      </a:r>
                      <a:endParaRPr/>
                    </a:p>
                  </a:txBody>
                  <a:tcPr marL="131423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856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Сельскохозяйственные организации</a:t>
                      </a:r>
                      <a:endParaRPr/>
                    </a:p>
                  </a:txBody>
                  <a:tcPr marL="131423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856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Крестьянские (фермерские) хозяйства</a:t>
                      </a:r>
                      <a:endParaRPr/>
                    </a:p>
                  </a:txBody>
                  <a:tcPr marL="131423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856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Хозяйства населения</a:t>
                      </a:r>
                      <a:endParaRPr/>
                    </a:p>
                  </a:txBody>
                  <a:tcPr marL="131423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единиц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429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429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285,0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290,0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290,0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5755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важнейших видов сельскохозяйственной продукции в натуральном выражении в хозяйствах всех категорий: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/>
                      </a:pP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856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зерно (в весе после доработки)</a:t>
                      </a:r>
                      <a:endParaRPr/>
                    </a:p>
                  </a:txBody>
                  <a:tcPr marL="65711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тонн</a:t>
                      </a:r>
                      <a:endParaRPr/>
                    </a:p>
                  </a:txBody>
                  <a:tcPr marL="5476" marR="5476" marT="5476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7714,9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10200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12000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12000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12000</a:t>
                      </a:r>
                      <a:endParaRPr dirty="0"/>
                    </a:p>
                  </a:txBody>
                  <a:tcPr marL="5476" marR="5476" marT="5476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2080</Words>
  <Application>Microsoft Office PowerPoint</Application>
  <DocSecurity>0</DocSecurity>
  <PresentationFormat>Лист A4 (210x297 мм)</PresentationFormat>
  <Paragraphs>838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Narrow</vt:lpstr>
      <vt:lpstr>Bookman Old Style</vt:lpstr>
      <vt:lpstr>Calibri</vt:lpstr>
      <vt:lpstr>DejaVu Sans</vt:lpstr>
      <vt:lpstr>Symbol</vt:lpstr>
      <vt:lpstr>Times New Roman</vt:lpstr>
      <vt:lpstr>Times New Roman Cyr</vt:lpstr>
      <vt:lpstr>Wingdings</vt:lpstr>
      <vt:lpstr>Office Theme</vt:lpstr>
      <vt:lpstr>Бюджет для</vt:lpstr>
      <vt:lpstr>Уважаемые жители Ницинского сельского поселения!</vt:lpstr>
      <vt:lpstr>БЮДЖЕТНЫЙ ПРОЦЕСС</vt:lpstr>
      <vt:lpstr>Бюджет  и сбалансированность бюджета</vt:lpstr>
      <vt:lpstr>   ДОХОДЫ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Ницинского сельского поселения на 2024 год и плановый период 2025 и 2026 годов </vt:lpstr>
      <vt:lpstr>Доходы  бюджета  Ницинского  сельского  поселения в 2024 - 2026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 Сведения о верхнем пределе муниципального долга Ницинского сельского поселения </vt:lpstr>
      <vt:lpstr>КОНТАКТНАЯ ИНФОРМАЦИЯ: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Танечка</dc:creator>
  <cp:keywords/>
  <dc:description/>
  <cp:lastModifiedBy>First</cp:lastModifiedBy>
  <cp:revision>1635</cp:revision>
  <cp:lastPrinted>2024-01-18T11:02:20Z</cp:lastPrinted>
  <dcterms:created xsi:type="dcterms:W3CDTF">2017-03-10T15:25:40Z</dcterms:created>
  <dcterms:modified xsi:type="dcterms:W3CDTF">2024-03-19T08:45:23Z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